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media/image68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106"/>
  </p:notesMasterIdLst>
  <p:handoutMasterIdLst>
    <p:handoutMasterId r:id="rId107"/>
  </p:handoutMasterIdLst>
  <p:sldIdLst>
    <p:sldId id="256" r:id="rId5"/>
    <p:sldId id="489" r:id="rId6"/>
    <p:sldId id="490" r:id="rId7"/>
    <p:sldId id="577" r:id="rId8"/>
    <p:sldId id="616" r:id="rId9"/>
    <p:sldId id="464" r:id="rId10"/>
    <p:sldId id="456" r:id="rId11"/>
    <p:sldId id="617" r:id="rId12"/>
    <p:sldId id="468" r:id="rId13"/>
    <p:sldId id="619" r:id="rId14"/>
    <p:sldId id="318" r:id="rId15"/>
    <p:sldId id="321" r:id="rId16"/>
    <p:sldId id="369" r:id="rId17"/>
    <p:sldId id="331" r:id="rId18"/>
    <p:sldId id="579" r:id="rId19"/>
    <p:sldId id="578" r:id="rId20"/>
    <p:sldId id="580" r:id="rId21"/>
    <p:sldId id="374" r:id="rId22"/>
    <p:sldId id="598" r:id="rId23"/>
    <p:sldId id="601" r:id="rId24"/>
    <p:sldId id="528" r:id="rId25"/>
    <p:sldId id="529" r:id="rId26"/>
    <p:sldId id="530" r:id="rId27"/>
    <p:sldId id="550" r:id="rId28"/>
    <p:sldId id="532" r:id="rId29"/>
    <p:sldId id="533" r:id="rId30"/>
    <p:sldId id="535" r:id="rId31"/>
    <p:sldId id="536" r:id="rId32"/>
    <p:sldId id="537" r:id="rId33"/>
    <p:sldId id="376" r:id="rId34"/>
    <p:sldId id="394" r:id="rId35"/>
    <p:sldId id="403" r:id="rId36"/>
    <p:sldId id="405" r:id="rId37"/>
    <p:sldId id="398" r:id="rId38"/>
    <p:sldId id="400" r:id="rId39"/>
    <p:sldId id="478" r:id="rId40"/>
    <p:sldId id="401" r:id="rId41"/>
    <p:sldId id="406" r:id="rId42"/>
    <p:sldId id="422" r:id="rId43"/>
    <p:sldId id="479" r:id="rId44"/>
    <p:sldId id="402" r:id="rId45"/>
    <p:sldId id="487" r:id="rId46"/>
    <p:sldId id="399" r:id="rId47"/>
    <p:sldId id="483" r:id="rId48"/>
    <p:sldId id="485" r:id="rId49"/>
    <p:sldId id="484" r:id="rId50"/>
    <p:sldId id="486" r:id="rId51"/>
    <p:sldId id="488" r:id="rId52"/>
    <p:sldId id="412" r:id="rId53"/>
    <p:sldId id="420" r:id="rId54"/>
    <p:sldId id="482" r:id="rId55"/>
    <p:sldId id="534" r:id="rId56"/>
    <p:sldId id="538" r:id="rId57"/>
    <p:sldId id="539" r:id="rId58"/>
    <p:sldId id="581" r:id="rId59"/>
    <p:sldId id="582" r:id="rId60"/>
    <p:sldId id="583" r:id="rId61"/>
    <p:sldId id="390" r:id="rId62"/>
    <p:sldId id="551" r:id="rId63"/>
    <p:sldId id="552" r:id="rId64"/>
    <p:sldId id="558" r:id="rId65"/>
    <p:sldId id="559" r:id="rId66"/>
    <p:sldId id="590" r:id="rId67"/>
    <p:sldId id="618" r:id="rId68"/>
    <p:sldId id="607" r:id="rId69"/>
    <p:sldId id="609" r:id="rId70"/>
    <p:sldId id="612" r:id="rId71"/>
    <p:sldId id="613" r:id="rId72"/>
    <p:sldId id="565" r:id="rId73"/>
    <p:sldId id="566" r:id="rId74"/>
    <p:sldId id="595" r:id="rId75"/>
    <p:sldId id="596" r:id="rId76"/>
    <p:sldId id="597" r:id="rId77"/>
    <p:sldId id="603" r:id="rId78"/>
    <p:sldId id="469" r:id="rId79"/>
    <p:sldId id="615" r:id="rId80"/>
    <p:sldId id="381" r:id="rId81"/>
    <p:sldId id="388" r:id="rId82"/>
    <p:sldId id="569" r:id="rId83"/>
    <p:sldId id="576" r:id="rId84"/>
    <p:sldId id="573" r:id="rId85"/>
    <p:sldId id="572" r:id="rId86"/>
    <p:sldId id="575" r:id="rId87"/>
    <p:sldId id="614" r:id="rId88"/>
    <p:sldId id="584" r:id="rId89"/>
    <p:sldId id="585" r:id="rId90"/>
    <p:sldId id="586" r:id="rId91"/>
    <p:sldId id="545" r:id="rId92"/>
    <p:sldId id="546" r:id="rId93"/>
    <p:sldId id="527" r:id="rId94"/>
    <p:sldId id="542" r:id="rId95"/>
    <p:sldId id="543" r:id="rId96"/>
    <p:sldId id="544" r:id="rId97"/>
    <p:sldId id="587" r:id="rId98"/>
    <p:sldId id="588" r:id="rId99"/>
    <p:sldId id="512" r:id="rId100"/>
    <p:sldId id="476" r:id="rId101"/>
    <p:sldId id="602" r:id="rId102"/>
    <p:sldId id="470" r:id="rId103"/>
    <p:sldId id="326" r:id="rId104"/>
    <p:sldId id="589" r:id="rId105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08"/>
      <p:bold r:id="rId109"/>
    </p:embeddedFont>
    <p:embeddedFont>
      <p:font typeface="Albert Sans" panose="020B0604020202020204" charset="0"/>
      <p:regular r:id="rId110"/>
      <p:bold r:id="rId111"/>
      <p:italic r:id="rId112"/>
      <p:boldItalic r:id="rId113"/>
    </p:embeddedFont>
    <p:embeddedFont>
      <p:font typeface="Albert Sans Medium" panose="020B0604020202020204" charset="0"/>
      <p:regular r:id="rId114"/>
      <p:bold r:id="rId115"/>
      <p:italic r:id="rId116"/>
      <p:boldItalic r:id="rId117"/>
    </p:embeddedFont>
    <p:embeddedFont>
      <p:font typeface="Jost" panose="020B0604020202020204" charset="0"/>
      <p:regular r:id="rId118"/>
      <p:bold r:id="rId119"/>
      <p:italic r:id="rId120"/>
      <p:boldItalic r:id="rId121"/>
    </p:embeddedFont>
    <p:embeddedFont>
      <p:font typeface="Jost SemiBold" panose="020B0604020202020204" charset="0"/>
      <p:regular r:id="rId122"/>
      <p:bold r:id="rId123"/>
      <p:italic r:id="rId124"/>
      <p:boldItalic r:id="rId125"/>
    </p:embeddedFont>
    <p:embeddedFont>
      <p:font typeface="Montserrat Alternates" panose="02000505000000020004" charset="0"/>
      <p:regular r:id="rId126"/>
      <p:bold r:id="rId127"/>
    </p:embeddedFont>
    <p:embeddedFont>
      <p:font typeface="Roboto" panose="02000000000000000000" pitchFamily="2" charset="0"/>
      <p:regular r:id="rId128"/>
      <p:bold r:id="rId129"/>
      <p:italic r:id="rId130"/>
      <p:boldItalic r:id="rId1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244258C-59D0-47B2-9BE5-57370BBFF766}">
          <p14:sldIdLst>
            <p14:sldId id="256"/>
            <p14:sldId id="489"/>
            <p14:sldId id="490"/>
          </p14:sldIdLst>
        </p14:section>
        <p14:section name="Project Insights" id="{49E955B2-3A39-41F3-BCDC-96EFEC035716}">
          <p14:sldIdLst>
            <p14:sldId id="577"/>
            <p14:sldId id="616"/>
            <p14:sldId id="464"/>
            <p14:sldId id="456"/>
            <p14:sldId id="617"/>
            <p14:sldId id="468"/>
            <p14:sldId id="619"/>
            <p14:sldId id="318"/>
            <p14:sldId id="321"/>
            <p14:sldId id="369"/>
            <p14:sldId id="331"/>
            <p14:sldId id="579"/>
          </p14:sldIdLst>
        </p14:section>
        <p14:section name="period" id="{E49A41E9-83B6-446F-B6C2-A0AE1FF5D139}">
          <p14:sldIdLst>
            <p14:sldId id="578"/>
          </p14:sldIdLst>
        </p14:section>
        <p14:section name="Speech Recognition" id="{371BA4A3-EE10-4538-8228-B38F1C5C7A5A}">
          <p14:sldIdLst>
            <p14:sldId id="580"/>
            <p14:sldId id="374"/>
            <p14:sldId id="598"/>
            <p14:sldId id="601"/>
            <p14:sldId id="528"/>
            <p14:sldId id="529"/>
            <p14:sldId id="530"/>
            <p14:sldId id="550"/>
            <p14:sldId id="532"/>
            <p14:sldId id="533"/>
            <p14:sldId id="535"/>
            <p14:sldId id="536"/>
            <p14:sldId id="537"/>
          </p14:sldIdLst>
        </p14:section>
        <p14:section name="Sign Language" id="{560EA370-284F-4C8A-9E02-48BF10A78153}">
          <p14:sldIdLst>
            <p14:sldId id="376"/>
            <p14:sldId id="394"/>
            <p14:sldId id="403"/>
            <p14:sldId id="405"/>
            <p14:sldId id="398"/>
            <p14:sldId id="400"/>
            <p14:sldId id="478"/>
            <p14:sldId id="401"/>
            <p14:sldId id="406"/>
            <p14:sldId id="422"/>
            <p14:sldId id="479"/>
            <p14:sldId id="402"/>
            <p14:sldId id="487"/>
            <p14:sldId id="399"/>
            <p14:sldId id="483"/>
            <p14:sldId id="485"/>
            <p14:sldId id="484"/>
            <p14:sldId id="486"/>
            <p14:sldId id="488"/>
            <p14:sldId id="412"/>
            <p14:sldId id="420"/>
            <p14:sldId id="482"/>
            <p14:sldId id="534"/>
            <p14:sldId id="538"/>
            <p14:sldId id="539"/>
            <p14:sldId id="581"/>
          </p14:sldIdLst>
        </p14:section>
        <p14:section name="period" id="{157586E8-DB83-47EF-9B32-470C24E5CCB9}">
          <p14:sldIdLst>
            <p14:sldId id="582"/>
          </p14:sldIdLst>
        </p14:section>
        <p14:section name="System Development" id="{48ABB8D6-A8DF-4412-9A34-06980254F8A3}">
          <p14:sldIdLst>
            <p14:sldId id="583"/>
            <p14:sldId id="390"/>
            <p14:sldId id="551"/>
            <p14:sldId id="552"/>
            <p14:sldId id="558"/>
            <p14:sldId id="559"/>
            <p14:sldId id="590"/>
            <p14:sldId id="618"/>
            <p14:sldId id="607"/>
            <p14:sldId id="609"/>
            <p14:sldId id="612"/>
            <p14:sldId id="613"/>
            <p14:sldId id="565"/>
            <p14:sldId id="566"/>
            <p14:sldId id="595"/>
            <p14:sldId id="596"/>
            <p14:sldId id="597"/>
            <p14:sldId id="603"/>
            <p14:sldId id="469"/>
            <p14:sldId id="615"/>
            <p14:sldId id="381"/>
            <p14:sldId id="388"/>
            <p14:sldId id="569"/>
            <p14:sldId id="576"/>
            <p14:sldId id="573"/>
            <p14:sldId id="572"/>
            <p14:sldId id="575"/>
            <p14:sldId id="614"/>
            <p14:sldId id="584"/>
          </p14:sldIdLst>
        </p14:section>
        <p14:section name="period" id="{26CFC33C-48FD-484A-AF40-68FCB9637190}">
          <p14:sldIdLst>
            <p14:sldId id="585"/>
          </p14:sldIdLst>
        </p14:section>
        <p14:section name="Cost and Sales" id="{D2487034-E4BE-4D8D-9EDB-9E0E64D1F861}">
          <p14:sldIdLst>
            <p14:sldId id="586"/>
            <p14:sldId id="545"/>
            <p14:sldId id="546"/>
            <p14:sldId id="527"/>
            <p14:sldId id="542"/>
            <p14:sldId id="543"/>
            <p14:sldId id="544"/>
            <p14:sldId id="587"/>
          </p14:sldIdLst>
        </p14:section>
        <p14:section name="period" id="{4A5C5B47-08BA-45F3-A3B1-6B5E204D7BCC}">
          <p14:sldIdLst>
            <p14:sldId id="588"/>
          </p14:sldIdLst>
        </p14:section>
        <p14:section name="Conclusion &amp; Future Work" id="{9E359A8D-ADD9-4D07-81CF-6A7EC8F337EC}">
          <p14:sldIdLst>
            <p14:sldId id="512"/>
            <p14:sldId id="476"/>
            <p14:sldId id="602"/>
            <p14:sldId id="470"/>
            <p14:sldId id="326"/>
          </p14:sldIdLst>
        </p14:section>
        <p14:section name="lirili larila" id="{4A2C4B7E-8C14-4349-A1FE-6783B48E77E7}">
          <p14:sldIdLst>
            <p14:sldId id="5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96F"/>
    <a:srgbClr val="3779FD"/>
    <a:srgbClr val="CAD2C5"/>
    <a:srgbClr val="2F3E46"/>
    <a:srgbClr val="84A98C"/>
    <a:srgbClr val="354F52"/>
    <a:srgbClr val="A0AF97"/>
    <a:srgbClr val="E3E7DF"/>
    <a:srgbClr val="31454A"/>
    <a:srgbClr val="7C8E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FD7F7C-2C15-4559-A7B4-F86F596AA7AC}" v="87" dt="2025-02-06T02:24:16.236"/>
  </p1510:revLst>
</p1510:revInfo>
</file>

<file path=ppt/tableStyles.xml><?xml version="1.0" encoding="utf-8"?>
<a:tblStyleLst xmlns:a="http://schemas.openxmlformats.org/drawingml/2006/main" def="{78B07908-4094-4353-8944-A5FF7A89F8E5}">
  <a:tblStyle styleId="{78B07908-4094-4353-8944-A5FF7A89F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2" autoAdjust="0"/>
    <p:restoredTop sz="95048" autoAdjust="0"/>
  </p:normalViewPr>
  <p:slideViewPr>
    <p:cSldViewPr snapToGrid="0">
      <p:cViewPr>
        <p:scale>
          <a:sx n="75" d="100"/>
          <a:sy n="75" d="100"/>
        </p:scale>
        <p:origin x="1146" y="3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3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213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0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16.fntdata"/><Relationship Id="rId128" Type="http://schemas.openxmlformats.org/officeDocument/2006/relationships/font" Target="fonts/font21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6.fntdata"/><Relationship Id="rId118" Type="http://schemas.openxmlformats.org/officeDocument/2006/relationships/font" Target="fonts/font11.fntdata"/><Relationship Id="rId134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1.fntdata"/><Relationship Id="rId124" Type="http://schemas.openxmlformats.org/officeDocument/2006/relationships/font" Target="fonts/font17.fntdata"/><Relationship Id="rId129" Type="http://schemas.openxmlformats.org/officeDocument/2006/relationships/font" Target="fonts/font22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7.fntdata"/><Relationship Id="rId119" Type="http://schemas.openxmlformats.org/officeDocument/2006/relationships/font" Target="fonts/font12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23.fntdata"/><Relationship Id="rId135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2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13.fntdata"/><Relationship Id="rId125" Type="http://schemas.openxmlformats.org/officeDocument/2006/relationships/font" Target="fonts/font18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3.fntdata"/><Relationship Id="rId115" Type="http://schemas.openxmlformats.org/officeDocument/2006/relationships/font" Target="fonts/font8.fntdata"/><Relationship Id="rId131" Type="http://schemas.openxmlformats.org/officeDocument/2006/relationships/font" Target="fonts/font24.fntdata"/><Relationship Id="rId136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font" Target="fonts/font1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14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4.fntdata"/><Relationship Id="rId132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27" Type="http://schemas.openxmlformats.org/officeDocument/2006/relationships/font" Target="fonts/font2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font" Target="fonts/font5.fntdata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6D0C97-A022-922C-F9EA-792AB75224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A99DD-ABB2-F4A7-A985-8F449D884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F4715-4A1F-4543-AA2E-33B9F218B62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BEB8C-2DB3-57A2-6A51-FC49378D2E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46B37-8F36-2020-9BF7-1BD50AAE12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5DBEB-4DE0-449E-8C50-8A45941D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147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52160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07" name="Google Shape;3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8EA5AAD4-8821-39D4-0F19-80519BB9F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6A82D70C-4E90-FDEE-F1B7-41374CC3C9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D5511DF3-D71B-534E-830B-5FED164EB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441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FAE4972D-3465-6906-6A15-99C66AB7F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5322D559-26FD-129C-1DE8-E4C899FAC0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2F7DC8B9-910C-6E1B-C776-46F32D3A5F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755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D6F37281-968E-6A48-1C47-7D6F616FD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85A73904-736D-BABA-F805-45065D6072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DBF1CAFC-811D-5C1C-107A-EC6E2D9E54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876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F2BCA621-D94B-3BDD-41D5-A0EB70993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F90F20D3-496D-F0A7-CB50-AEF9636F82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277A65E0-DA44-5465-6E44-44281545E0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929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8EED6CC7-9171-0391-6987-B662D0C5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A37843D3-193B-18C6-E1E5-2B67FDAC2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F261F5E3-191E-AFAD-82C0-382703AED7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980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8193A838-503F-EF6B-D337-2AA924B29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F83B22F0-DDB0-6C49-059B-C2DA97367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EF878765-72C7-4BF3-9D41-2869AB8B6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183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08220CBC-A293-38DD-49DF-60ACA3D16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5E4DCCAD-F583-4B21-B3C9-0DEBA3845F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914CA18F-5612-DD27-29EF-279B4D1B4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670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ED4B03C8-E081-00A7-5BFF-32A8BD1AD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C3E1F585-7C8E-836B-319E-14326C5A6E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807C4112-C9F5-92FB-99BE-9017F5FDA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787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0ADED69A-83E0-BC40-7293-51F066A8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343C88F2-7862-23B2-9755-D80B6859FB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F4BC5CEA-D675-3580-9C7F-24A80B9DF8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552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1D532BAC-3737-7A3E-9C4E-9B379E6D6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E9AFC030-FE30-D416-09EE-3D90019245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22115823-8898-2C30-DDF5-72D5EE61B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69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5403EBB5-198C-B8C9-0B90-922DEF8B7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F62E6962-1FBE-67C2-69FB-12B0C370D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A71B28A0-A5DC-DDB7-2F75-58D5EE12A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91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70793EE6-49B0-57EE-CCF6-0359382D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4B0A1E03-FE35-BD8D-1DD8-A3D22F029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C5E4B044-5852-13C9-824A-59FE057F7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919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685EF9EC-62F4-8275-7569-B3FD3B64C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AC1C61E4-6000-C1EF-23A5-DD8A081CD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E0F4DFEE-7164-D93C-E039-BE166F1D1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68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0AB0A57A-AC12-FEB3-9E75-B40DFCDCD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49F25A27-F6F2-D8F3-BA06-5F62687F4E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B29B35F8-66A6-649F-1BD1-E2F8995062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03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FA198302-1D12-7E89-5650-E167C0DB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888163CF-FE77-34FE-4F15-27058741A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D9991991-5612-AD55-8CE0-A901B41A6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088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C1F53E46-6A96-2051-E210-80EA451C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43D9B0C2-4AB2-F732-6CCA-48173C13E0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5BF3AF86-E297-A922-6558-A551E9356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404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31FFDA29-18CA-CCDB-17FA-9D1515D55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522A4A0A-F37E-F72E-ADBA-2EC54FE938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0CCFD7CF-D8BF-F4F7-B72E-D3C0E4DBD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409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0511269D-19A9-6759-521C-BAEAC025D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BD32C7FF-BA3F-3D0C-544B-385317567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E88DDB78-A1F8-5022-38C1-A9242BCF7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326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54C15364-1CCD-DBE1-681D-F9AA74DEE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5DDEB58B-9018-4C16-6483-5CF3C53AB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A70BA272-802D-C4DA-26CA-596010FC7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717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AE67ED5F-8404-FEBA-1396-239F116EA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BCCD5A7E-7B91-925C-1D17-BA5077055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A4FDA8E0-470F-94B1-2DF3-B0A6947A12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058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92A6A6BD-27B6-6BD7-5653-222DF956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46F8999D-119A-A58D-D70F-DE8272E633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AF09389C-5108-FB3D-C2B8-68C688E0DE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148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B34102F3-F0D4-D098-3482-03FA2A2CC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C0F0C03A-0955-40E0-2A3A-0E28530DCB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8C93F260-6546-10D5-7289-1FFBDA04F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ar-EG" b="1" dirty="0"/>
              <a:t>⚠️ الأضرار المباشرة لمرض السكري</a:t>
            </a:r>
          </a:p>
          <a:p>
            <a:r>
              <a:rPr lang="ar-EG" dirty="0"/>
              <a:t>تلف الأعصاب (تنميل، فقدان الإحساس، آلام بالأطراف).</a:t>
            </a:r>
          </a:p>
          <a:p>
            <a:r>
              <a:rPr lang="ar-EG" dirty="0"/>
              <a:t>أمراض القلب والشرايين وزيادة خطر الجلطات.</a:t>
            </a:r>
          </a:p>
          <a:p>
            <a:r>
              <a:rPr lang="ar-EG" dirty="0"/>
              <a:t>ضعف أو فقدان البصر نتيجة تلف شبكية العين.</a:t>
            </a:r>
          </a:p>
          <a:p>
            <a:r>
              <a:rPr lang="ar-EG" dirty="0"/>
              <a:t>فشل كلوي قد يتطلب غسيل كلى.</a:t>
            </a:r>
          </a:p>
          <a:p>
            <a:r>
              <a:rPr lang="ar-EG" dirty="0"/>
              <a:t>بطء التئام الجروح والالتهابات المتكررة.</a:t>
            </a:r>
          </a:p>
          <a:p>
            <a:r>
              <a:rPr lang="ar-EG" dirty="0"/>
              <a:t>قرح القدم السكري التي قد تؤدي إلى البتر.</a:t>
            </a:r>
          </a:p>
          <a:p>
            <a:r>
              <a:rPr lang="ar-EG" dirty="0"/>
              <a:t>نوبات هبوط أو ارتفاع حاد في السكر قد تسبب غيبوبة.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419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AD1A64EE-EF53-B4A4-221E-F8CEB8AF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A904D3D6-EB61-ED38-20F5-61EF5583CD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90D60FC4-8304-8903-B614-57944E6F94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361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495B603D-3F49-1D75-7B70-64A167A00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7999E113-7EE2-60D9-5B0E-69B664E8D8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EB4925D8-388E-F6F9-6731-D5376870C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672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69210F84-B0A0-5BE3-A8B7-5033BAE7D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0C84C65F-A465-8171-A773-4F0ED33F2B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921E95C4-E031-7927-6C62-BD22FEFDBD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21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2E511667-1521-B92F-2806-461D247DC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19181448-2B1D-D8C9-C687-4CFAA8811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3571FADF-C94F-49A7-9A8A-79DF455EC0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72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BD5D6011-8270-C1E0-E664-B69021CB4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8C970894-CC7D-F5F3-BDBF-A98A11B2A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39A5F1B5-F98A-D6C9-9EC5-09455CC4E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967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C63DD809-1A53-FD86-BE2E-D8A39E32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4941B97C-296F-0B6C-2702-35B313E9D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F3B5597F-9332-C92A-3CF6-22166A5A88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243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332F8DA7-7D9C-D02E-CF4C-BA38FE07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D4446F0E-129D-F76A-5DC1-A41110DF6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30B3B683-5DA9-DE69-45F6-F24584BF3C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439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6C6C233C-CBE4-E070-6F41-05BF8C6E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08FBF14D-73FF-17A3-2841-E99BB3B959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24602D69-85C1-7C83-6156-9F26F1550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719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C05EC804-F930-7AD4-C0C0-00EBCD395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3572A328-1A1B-2529-BDFC-347F5E37FE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4BD78864-8305-0B40-8014-CE08C91ED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296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438DCB8A-024A-7F45-AFA6-484CA771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779136AB-1730-2640-8C01-24FF656395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6F5927FF-E1E1-FBF0-C9DE-B64CE457D5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62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21CEA5D8-32BF-F3EC-3797-915BD949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139D84A8-E697-E51B-61F6-101E297AD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1C58A798-FA0E-41FD-C2D5-E9E362EDAB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4665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B0E1D860-BDA6-C892-35E4-7950015D9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9F0FD652-5008-7EEE-C19A-B8BD8052E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D30B4EF5-B674-67E3-B790-3A82FE123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658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CBC49240-039C-2406-342E-77108183C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8452D551-0927-266F-DE2D-C1B781E16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BCBDEE14-B3EF-24BB-7F13-E1134499CD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659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C363B98A-BC02-1C7D-B967-5CA56D3BF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F48117C7-9B2B-04FD-3C78-789E06C44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85FBF58E-5E44-36BF-4CA6-2C8159CF52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383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CCA67D25-9618-F224-00E1-F80ED74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82E95670-295F-5781-CD5B-A4AD830715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1C8FA6F3-4EAD-2584-69A9-E53FB767D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8689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B049F926-A409-1F19-9F65-0663783E2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1A2263CE-34EF-D7AD-E6E7-1B94B92500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91A7F05B-0DFA-2A1D-16D7-017A309A3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1175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86C69DA4-2F91-27FD-5F9C-33E16BA4A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A8834053-3F0C-5026-4D48-F967C88B7B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14DD180B-FB9A-4A9D-B7C3-46B9BB20FB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9209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6B1350EE-1FD1-25CE-B98F-08A166453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5EA09376-74EB-5B60-9E15-4D9B087CBC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F75C81F4-4F48-7392-5507-A8DFB4B6A0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191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7147588F-E3BC-EF0B-D6E1-2A0540BA3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FDED090E-8A5D-0E87-9751-510F458FF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3B24358A-CDC8-5551-87AE-489E925AD3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371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9907E963-322C-F613-6FA8-DDF38135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65ECFAE3-2C20-DD1C-3DD8-8E007411F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9EA15BED-958D-CB16-66B7-D066F7AFBE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6066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4046106C-E92E-DA54-50C2-258E56F55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62444007-112D-61E8-0E96-13E1DBB08E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C295EB02-6D0A-27CE-DB0B-C8442ABF30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3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F55B9B1A-BD85-8399-F955-32BA8F46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13148250-8136-988E-F600-DCCA10A51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80FCE87B-423F-638C-8193-A1D7E7BC50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0227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8A40639A-59AF-49DF-0F1B-6AC9D12D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A8725A54-D759-F895-D346-D485D9F97E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328AFFC4-B428-4325-410A-6A8093882A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1550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8A40639A-59AF-49DF-0F1B-6AC9D12D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A8725A54-D759-F895-D346-D485D9F97E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328AFFC4-B428-4325-410A-6A8093882A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1550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2D67E580-D68B-1AD5-331C-C2D948040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2A8C7EAD-BFDC-9000-2E46-BBF929EDF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A524A769-4D4F-9375-16B6-B11A7073F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4734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0AF65273-5893-7E34-164C-D89A0A4F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FEF9B309-667C-4A11-D5C7-3A48F829FA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50D1BA6F-35DA-D57D-48A4-C9E2688A0F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7542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48ACD113-CDAA-3329-21CC-4C1760DB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D2B0F6C0-FB64-78EC-C878-EEDA249155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83D3FC7E-6B21-29E0-BAFD-192B1A4DC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694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C1E10DF4-8D5F-3FDF-D174-49AE1C485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F4EBA284-C9D5-2B6A-0D7E-96F13845FD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5804A4C3-09C6-E97B-9D6B-C4B8E15E1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2802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2BC3BB0A-5E0A-BD92-E81F-6C8D71BB4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9AB8A93F-591D-60CA-D1D8-3094B0F450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DFE2C2DE-265C-5C42-134C-1E9D11F16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2115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5CE89CDB-7763-4CDC-9A3A-D939A7E9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4E27DAB2-4B4F-5DB8-5A6E-76A0E2F099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AD24AFBC-314D-63D6-2E21-C1D8D1A541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604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0A309E81-2199-82A4-4457-C66B59A78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B2D9A50D-91FB-2011-58A0-FF67C7038F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E785F8CF-3466-1DC0-C46A-DA35467AA3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19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30A7CAA0-D465-8B8C-760C-043338FAC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E5348831-844F-5EF1-65A8-6C16D5577F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614EB52E-C2B0-FD72-9354-10D0DC7AFF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76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D136B5B7-CF99-CEDC-E46D-C0EB52DF3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9AF4F575-55A8-693E-98EF-05CBD30F3E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E0E14168-D12D-D604-94A9-5ECCD67FD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9198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1B229BD8-C015-A7CC-AE1C-340C7AD8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459F2EDD-A49E-847D-5083-870BFB18B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FFE20C52-15E8-DB44-A1B8-F7002EC4F8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875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BB7BA980-9958-115C-192C-6EEF4366A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901E4771-9D59-9727-C10C-5FE0C59567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2029CC9D-C8C0-24A1-634F-69564CAA5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251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A9F9017C-E19B-EC4C-5EE6-9BDC389A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994419D3-E5A9-A034-73EB-3E0F6A4EB5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1B89F646-2265-89CD-05B5-8DA9193B7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6968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49C9DDF1-F6CC-B70A-57AF-3C29CB4D5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ED8DEA7F-7460-A10F-7D58-7345CCFCFE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DD9461F3-4773-B092-1EFD-401D25A279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6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1C4CF3D5-8D30-9260-7F0F-2F71F239A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A0EFCEEF-63FA-105A-BE8E-C5ADF67D5C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CD97AC2F-4565-D37B-8A2C-F2128C2B51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فسألنا نفسنا سؤال بسيط…</a:t>
            </a:r>
            <a:br>
              <a:rPr lang="ar-EG" dirty="0"/>
            </a:br>
            <a:r>
              <a:rPr lang="ar-EG" dirty="0"/>
              <a:t>ليه المريض ميكونش معاه دكتور في جيبه 24 ساعة؟</a:t>
            </a:r>
            <a:br>
              <a:rPr lang="ar-EG" dirty="0"/>
            </a:br>
            <a:r>
              <a:rPr lang="ar-EG" dirty="0"/>
              <a:t>ومن هنا جات فكرة </a:t>
            </a:r>
            <a:r>
              <a:rPr lang="en-US" dirty="0" err="1"/>
              <a:t>DiaMate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72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E9DE2DBB-064E-EB80-52A9-0C7F3499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AE6964E3-F7D3-1691-A4C2-F1A66C2994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6816A98E-3A41-A066-845F-6F28FB2E4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441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47706028-1412-1417-BFD2-168F517F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690e6244_0_8:notes">
            <a:extLst>
              <a:ext uri="{FF2B5EF4-FFF2-40B4-BE49-F238E27FC236}">
                <a16:creationId xmlns:a16="http://schemas.microsoft.com/office/drawing/2014/main" id="{AB595112-CFE3-7DD9-52D2-A3124AF248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x-none"/>
          </a:p>
        </p:txBody>
      </p:sp>
      <p:sp>
        <p:nvSpPr>
          <p:cNvPr id="313" name="Google Shape;313;g2b5690e6244_0_8:notes">
            <a:extLst>
              <a:ext uri="{FF2B5EF4-FFF2-40B4-BE49-F238E27FC236}">
                <a16:creationId xmlns:a16="http://schemas.microsoft.com/office/drawing/2014/main" id="{DEA1C136-A475-200F-A337-863BCCF74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8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0" y="0"/>
            <a:ext cx="9144410" cy="5143525"/>
            <a:chOff x="0" y="0"/>
            <a:chExt cx="9144410" cy="5143525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0" y="0"/>
              <a:ext cx="1447500" cy="999300"/>
              <a:chOff x="0" y="0"/>
              <a:chExt cx="1447500" cy="9993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0" y="0"/>
                <a:ext cx="999300" cy="999300"/>
              </a:xfrm>
              <a:prstGeom prst="rect">
                <a:avLst/>
              </a:prstGeom>
              <a:solidFill>
                <a:srgbClr val="354F5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999300" y="275550"/>
                <a:ext cx="448200" cy="448200"/>
              </a:xfrm>
              <a:prstGeom prst="rect">
                <a:avLst/>
              </a:prstGeom>
              <a:solidFill>
                <a:srgbClr val="354F5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14" name="Google Shape;14;p2"/>
            <p:cNvSpPr/>
            <p:nvPr/>
          </p:nvSpPr>
          <p:spPr>
            <a:xfrm>
              <a:off x="7066225" y="4672825"/>
              <a:ext cx="2077800" cy="470700"/>
            </a:xfrm>
            <a:prstGeom prst="rect">
              <a:avLst/>
            </a:prstGeom>
            <a:solidFill>
              <a:srgbClr val="354F5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197500" y="0"/>
              <a:ext cx="946910" cy="1517064"/>
              <a:chOff x="8372423" y="0"/>
              <a:chExt cx="771602" cy="12363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8758225" y="0"/>
                <a:ext cx="385800" cy="1236300"/>
              </a:xfrm>
              <a:prstGeom prst="rect">
                <a:avLst/>
              </a:prstGeom>
              <a:solidFill>
                <a:srgbClr val="84A98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372423" y="0"/>
                <a:ext cx="385800" cy="385800"/>
              </a:xfrm>
              <a:prstGeom prst="rect">
                <a:avLst/>
              </a:prstGeom>
              <a:solidFill>
                <a:srgbClr val="84A98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0" y="4695300"/>
              <a:ext cx="448200" cy="448200"/>
            </a:xfrm>
            <a:prstGeom prst="rect">
              <a:avLst/>
            </a:prstGeom>
            <a:solidFill>
              <a:srgbClr val="84A98C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224300" y="1423949"/>
            <a:ext cx="6695400" cy="17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2273850" y="3292350"/>
            <a:ext cx="4596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713100" y="1618200"/>
            <a:ext cx="7710900" cy="25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13100" y="48598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 userDrawn="1"/>
        </p:nvGrpSpPr>
        <p:grpSpPr>
          <a:xfrm>
            <a:off x="0" y="1363"/>
            <a:ext cx="9144410" cy="5147208"/>
            <a:chOff x="0" y="1363"/>
            <a:chExt cx="9144410" cy="5147208"/>
          </a:xfrm>
        </p:grpSpPr>
        <p:grpSp>
          <p:nvGrpSpPr>
            <p:cNvPr id="78" name="Google Shape;78;p7"/>
            <p:cNvGrpSpPr/>
            <p:nvPr/>
          </p:nvGrpSpPr>
          <p:grpSpPr>
            <a:xfrm>
              <a:off x="8197500" y="3631506"/>
              <a:ext cx="946910" cy="1517065"/>
              <a:chOff x="8372423" y="2959421"/>
              <a:chExt cx="771602" cy="1236301"/>
            </a:xfrm>
          </p:grpSpPr>
          <p:sp>
            <p:nvSpPr>
              <p:cNvPr id="79" name="Google Shape;79;p7"/>
              <p:cNvSpPr/>
              <p:nvPr/>
            </p:nvSpPr>
            <p:spPr>
              <a:xfrm>
                <a:off x="8758225" y="2959421"/>
                <a:ext cx="385800" cy="1236300"/>
              </a:xfrm>
              <a:prstGeom prst="rect">
                <a:avLst/>
              </a:prstGeom>
              <a:solidFill>
                <a:srgbClr val="84A98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80" name="Google Shape;80;p7"/>
              <p:cNvSpPr/>
              <p:nvPr/>
            </p:nvSpPr>
            <p:spPr>
              <a:xfrm>
                <a:off x="8372423" y="3809922"/>
                <a:ext cx="385800" cy="385800"/>
              </a:xfrm>
              <a:prstGeom prst="rect">
                <a:avLst/>
              </a:prstGeom>
              <a:solidFill>
                <a:srgbClr val="84A98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81" name="Google Shape;81;p7"/>
            <p:cNvSpPr/>
            <p:nvPr userDrawn="1"/>
          </p:nvSpPr>
          <p:spPr>
            <a:xfrm>
              <a:off x="0" y="1363"/>
              <a:ext cx="1645920" cy="470700"/>
            </a:xfrm>
            <a:prstGeom prst="rect">
              <a:avLst/>
            </a:prstGeom>
            <a:solidFill>
              <a:srgbClr val="354F5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7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4"/>
          <p:cNvGrpSpPr/>
          <p:nvPr/>
        </p:nvGrpSpPr>
        <p:grpSpPr>
          <a:xfrm>
            <a:off x="7" y="6"/>
            <a:ext cx="9143295" cy="5143494"/>
            <a:chOff x="7" y="6"/>
            <a:chExt cx="9143295" cy="5143494"/>
          </a:xfrm>
        </p:grpSpPr>
        <p:grpSp>
          <p:nvGrpSpPr>
            <p:cNvPr id="47" name="Google Shape;47;p4"/>
            <p:cNvGrpSpPr/>
            <p:nvPr/>
          </p:nvGrpSpPr>
          <p:grpSpPr>
            <a:xfrm>
              <a:off x="8426540" y="6"/>
              <a:ext cx="716762" cy="716763"/>
              <a:chOff x="3177" y="4247100"/>
              <a:chExt cx="896401" cy="896402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3177" y="4695301"/>
                <a:ext cx="448199" cy="448201"/>
              </a:xfrm>
              <a:prstGeom prst="rect">
                <a:avLst/>
              </a:prstGeom>
              <a:solidFill>
                <a:srgbClr val="84A98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451377" y="4247100"/>
                <a:ext cx="448201" cy="448201"/>
              </a:xfrm>
              <a:prstGeom prst="rect">
                <a:avLst/>
              </a:prstGeom>
              <a:solidFill>
                <a:srgbClr val="84A98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50" name="Google Shape;50;p4"/>
            <p:cNvSpPr/>
            <p:nvPr/>
          </p:nvSpPr>
          <p:spPr>
            <a:xfrm>
              <a:off x="7" y="3626400"/>
              <a:ext cx="473400" cy="1517100"/>
            </a:xfrm>
            <a:prstGeom prst="rect">
              <a:avLst/>
            </a:prstGeom>
            <a:solidFill>
              <a:srgbClr val="354F5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713100" y="48598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713100" y="1101172"/>
            <a:ext cx="77109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subTitle" idx="1"/>
          </p:nvPr>
        </p:nvSpPr>
        <p:spPr>
          <a:xfrm>
            <a:off x="1969650" y="2275200"/>
            <a:ext cx="5197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1969650" y="1633200"/>
            <a:ext cx="519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0" y="4199400"/>
            <a:ext cx="2077800" cy="944100"/>
            <a:chOff x="7066200" y="4199400"/>
            <a:chExt cx="2077800" cy="944100"/>
          </a:xfrm>
          <a:solidFill>
            <a:srgbClr val="354F52"/>
          </a:solidFill>
        </p:grpSpPr>
        <p:sp>
          <p:nvSpPr>
            <p:cNvPr id="101" name="Google Shape;101;p9"/>
            <p:cNvSpPr/>
            <p:nvPr/>
          </p:nvSpPr>
          <p:spPr>
            <a:xfrm>
              <a:off x="7066200" y="4672800"/>
              <a:ext cx="2077800" cy="470700"/>
            </a:xfrm>
            <a:prstGeom prst="rect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7066200" y="4199400"/>
              <a:ext cx="473400" cy="473400"/>
            </a:xfrm>
            <a:prstGeom prst="rect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103" name="Google Shape;103;p9"/>
          <p:cNvGrpSpPr/>
          <p:nvPr/>
        </p:nvGrpSpPr>
        <p:grpSpPr>
          <a:xfrm>
            <a:off x="8197500" y="0"/>
            <a:ext cx="946910" cy="1517064"/>
            <a:chOff x="8372423" y="0"/>
            <a:chExt cx="771602" cy="1236300"/>
          </a:xfrm>
          <a:solidFill>
            <a:srgbClr val="84A98C"/>
          </a:solidFill>
        </p:grpSpPr>
        <p:sp>
          <p:nvSpPr>
            <p:cNvPr id="104" name="Google Shape;104;p9"/>
            <p:cNvSpPr/>
            <p:nvPr/>
          </p:nvSpPr>
          <p:spPr>
            <a:xfrm>
              <a:off x="8758225" y="0"/>
              <a:ext cx="385800" cy="1236300"/>
            </a:xfrm>
            <a:prstGeom prst="rect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8372423" y="0"/>
              <a:ext cx="385800" cy="385800"/>
            </a:xfrm>
            <a:prstGeom prst="rect">
              <a:avLst/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106" name="Google Shape;106;p9"/>
          <p:cNvSpPr/>
          <p:nvPr/>
        </p:nvSpPr>
        <p:spPr>
          <a:xfrm>
            <a:off x="417100" y="289975"/>
            <a:ext cx="700200" cy="700200"/>
          </a:xfrm>
          <a:prstGeom prst="mathPlus">
            <a:avLst>
              <a:gd name="adj1" fmla="val 23520"/>
            </a:avLst>
          </a:prstGeom>
          <a:solidFill>
            <a:srgbClr val="84A9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x-none"/>
          </a:p>
        </p:txBody>
      </p:sp>
      <p:sp>
        <p:nvSpPr>
          <p:cNvPr id="109" name="Google Shape;109;p10"/>
          <p:cNvSpPr/>
          <p:nvPr/>
        </p:nvSpPr>
        <p:spPr>
          <a:xfrm>
            <a:off x="713100" y="3946025"/>
            <a:ext cx="7710900" cy="720000"/>
          </a:xfrm>
          <a:prstGeom prst="rect">
            <a:avLst/>
          </a:prstGeom>
          <a:solidFill>
            <a:srgbClr val="84A9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0" name="Google Shape;110;p10"/>
          <p:cNvSpPr txBox="1">
            <a:spLocks noGrp="1"/>
          </p:cNvSpPr>
          <p:nvPr>
            <p:ph type="body" idx="1"/>
          </p:nvPr>
        </p:nvSpPr>
        <p:spPr>
          <a:xfrm>
            <a:off x="713100" y="4003475"/>
            <a:ext cx="7710900" cy="605100"/>
          </a:xfrm>
          <a:prstGeom prst="rect">
            <a:avLst/>
          </a:prstGeom>
          <a:solidFill>
            <a:srgbClr val="84A9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Jost SemiBold"/>
              <a:buNone/>
              <a:defRPr sz="3000">
                <a:latin typeface="Jost SemiBold"/>
                <a:ea typeface="Jost SemiBold"/>
                <a:cs typeface="Jost SemiBold"/>
                <a:sym typeface="Jost SemiBold"/>
              </a:defRPr>
            </a:lvl1pPr>
          </a:lstStyle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1"/>
          <p:cNvSpPr txBox="1">
            <a:spLocks noGrp="1"/>
          </p:cNvSpPr>
          <p:nvPr>
            <p:ph type="title" hasCustomPrompt="1"/>
          </p:nvPr>
        </p:nvSpPr>
        <p:spPr>
          <a:xfrm>
            <a:off x="1398151" y="1693776"/>
            <a:ext cx="6347700" cy="12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1"/>
          </p:nvPr>
        </p:nvSpPr>
        <p:spPr>
          <a:xfrm>
            <a:off x="1398150" y="3159625"/>
            <a:ext cx="63477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5" name="Google Shape;115;p11"/>
          <p:cNvGrpSpPr/>
          <p:nvPr/>
        </p:nvGrpSpPr>
        <p:grpSpPr>
          <a:xfrm>
            <a:off x="0" y="0"/>
            <a:ext cx="9144007" cy="5143500"/>
            <a:chOff x="0" y="0"/>
            <a:chExt cx="9144007" cy="5143500"/>
          </a:xfrm>
        </p:grpSpPr>
        <p:grpSp>
          <p:nvGrpSpPr>
            <p:cNvPr id="116" name="Google Shape;116;p11"/>
            <p:cNvGrpSpPr/>
            <p:nvPr/>
          </p:nvGrpSpPr>
          <p:grpSpPr>
            <a:xfrm>
              <a:off x="0" y="4144200"/>
              <a:ext cx="1447500" cy="999300"/>
              <a:chOff x="0" y="0"/>
              <a:chExt cx="1447500" cy="999300"/>
            </a:xfrm>
          </p:grpSpPr>
          <p:sp>
            <p:nvSpPr>
              <p:cNvPr id="117" name="Google Shape;117;p11"/>
              <p:cNvSpPr/>
              <p:nvPr/>
            </p:nvSpPr>
            <p:spPr>
              <a:xfrm>
                <a:off x="0" y="0"/>
                <a:ext cx="999300" cy="999300"/>
              </a:xfrm>
              <a:prstGeom prst="rect">
                <a:avLst/>
              </a:prstGeom>
              <a:solidFill>
                <a:srgbClr val="354F5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18" name="Google Shape;118;p11"/>
              <p:cNvSpPr/>
              <p:nvPr/>
            </p:nvSpPr>
            <p:spPr>
              <a:xfrm>
                <a:off x="999300" y="275550"/>
                <a:ext cx="448200" cy="448200"/>
              </a:xfrm>
              <a:prstGeom prst="rect">
                <a:avLst/>
              </a:prstGeom>
              <a:solidFill>
                <a:srgbClr val="354F5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grpSp>
          <p:nvGrpSpPr>
            <p:cNvPr id="119" name="Google Shape;119;p11"/>
            <p:cNvGrpSpPr/>
            <p:nvPr/>
          </p:nvGrpSpPr>
          <p:grpSpPr>
            <a:xfrm>
              <a:off x="7066200" y="4199400"/>
              <a:ext cx="2077800" cy="944100"/>
              <a:chOff x="7066200" y="4199400"/>
              <a:chExt cx="2077800" cy="944100"/>
            </a:xfrm>
          </p:grpSpPr>
          <p:sp>
            <p:nvSpPr>
              <p:cNvPr id="120" name="Google Shape;120;p11"/>
              <p:cNvSpPr/>
              <p:nvPr/>
            </p:nvSpPr>
            <p:spPr>
              <a:xfrm>
                <a:off x="7066200" y="4672800"/>
                <a:ext cx="2077800" cy="470700"/>
              </a:xfrm>
              <a:prstGeom prst="rect">
                <a:avLst/>
              </a:prstGeom>
              <a:solidFill>
                <a:srgbClr val="84A98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>
                <a:off x="8670600" y="4199400"/>
                <a:ext cx="473400" cy="473400"/>
              </a:xfrm>
              <a:prstGeom prst="rect">
                <a:avLst/>
              </a:prstGeom>
              <a:solidFill>
                <a:srgbClr val="84A98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grpSp>
          <p:nvGrpSpPr>
            <p:cNvPr id="122" name="Google Shape;122;p11"/>
            <p:cNvGrpSpPr/>
            <p:nvPr/>
          </p:nvGrpSpPr>
          <p:grpSpPr>
            <a:xfrm>
              <a:off x="0" y="0"/>
              <a:ext cx="896400" cy="1348175"/>
              <a:chOff x="0" y="3795325"/>
              <a:chExt cx="896400" cy="1348175"/>
            </a:xfrm>
          </p:grpSpPr>
          <p:grpSp>
            <p:nvGrpSpPr>
              <p:cNvPr id="123" name="Google Shape;123;p11"/>
              <p:cNvGrpSpPr/>
              <p:nvPr/>
            </p:nvGrpSpPr>
            <p:grpSpPr>
              <a:xfrm>
                <a:off x="0" y="4247100"/>
                <a:ext cx="896400" cy="896400"/>
                <a:chOff x="0" y="4247100"/>
                <a:chExt cx="896400" cy="896400"/>
              </a:xfrm>
            </p:grpSpPr>
            <p:sp>
              <p:nvSpPr>
                <p:cNvPr id="124" name="Google Shape;124;p11"/>
                <p:cNvSpPr/>
                <p:nvPr/>
              </p:nvSpPr>
              <p:spPr>
                <a:xfrm>
                  <a:off x="0" y="4695300"/>
                  <a:ext cx="448200" cy="448200"/>
                </a:xfrm>
                <a:prstGeom prst="rect">
                  <a:avLst/>
                </a:prstGeom>
                <a:solidFill>
                  <a:srgbClr val="84A98C"/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lbert Sans"/>
                    <a:ea typeface="Albert Sans"/>
                    <a:cs typeface="Albert Sans"/>
                    <a:sym typeface="Albert Sans"/>
                  </a:endParaRPr>
                </a:p>
              </p:txBody>
            </p:sp>
            <p:sp>
              <p:nvSpPr>
                <p:cNvPr id="125" name="Google Shape;125;p11"/>
                <p:cNvSpPr/>
                <p:nvPr/>
              </p:nvSpPr>
              <p:spPr>
                <a:xfrm>
                  <a:off x="448200" y="4247100"/>
                  <a:ext cx="448200" cy="448200"/>
                </a:xfrm>
                <a:prstGeom prst="rect">
                  <a:avLst/>
                </a:prstGeom>
                <a:solidFill>
                  <a:srgbClr val="84A98C"/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lbert Sans"/>
                    <a:ea typeface="Albert Sans"/>
                    <a:cs typeface="Albert Sans"/>
                    <a:sym typeface="Albert Sans"/>
                  </a:endParaRPr>
                </a:p>
              </p:txBody>
            </p:sp>
          </p:grpSp>
          <p:sp>
            <p:nvSpPr>
              <p:cNvPr id="126" name="Google Shape;126;p11"/>
              <p:cNvSpPr/>
              <p:nvPr/>
            </p:nvSpPr>
            <p:spPr>
              <a:xfrm>
                <a:off x="0" y="3795325"/>
                <a:ext cx="448200" cy="448200"/>
              </a:xfrm>
              <a:prstGeom prst="rect">
                <a:avLst/>
              </a:prstGeom>
              <a:solidFill>
                <a:srgbClr val="84A98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127" name="Google Shape;127;p11"/>
            <p:cNvSpPr/>
            <p:nvPr/>
          </p:nvSpPr>
          <p:spPr>
            <a:xfrm>
              <a:off x="8670607" y="0"/>
              <a:ext cx="473400" cy="1517100"/>
            </a:xfrm>
            <a:prstGeom prst="rect">
              <a:avLst/>
            </a:prstGeom>
            <a:solidFill>
              <a:srgbClr val="354F5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 txBox="1">
            <a:spLocks noGrp="1"/>
          </p:cNvSpPr>
          <p:nvPr>
            <p:ph type="subTitle" idx="1"/>
          </p:nvPr>
        </p:nvSpPr>
        <p:spPr>
          <a:xfrm>
            <a:off x="1017450" y="1707400"/>
            <a:ext cx="66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2"/>
          </p:nvPr>
        </p:nvSpPr>
        <p:spPr>
          <a:xfrm>
            <a:off x="1017450" y="1426000"/>
            <a:ext cx="6640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 dirty="0"/>
          </a:p>
        </p:txBody>
      </p:sp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713100" y="48598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3"/>
          </p:nvPr>
        </p:nvSpPr>
        <p:spPr>
          <a:xfrm>
            <a:off x="1365075" y="2773526"/>
            <a:ext cx="66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4"/>
          </p:nvPr>
        </p:nvSpPr>
        <p:spPr>
          <a:xfrm>
            <a:off x="1365075" y="2492125"/>
            <a:ext cx="6640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subTitle" idx="5"/>
          </p:nvPr>
        </p:nvSpPr>
        <p:spPr>
          <a:xfrm>
            <a:off x="1712700" y="3839636"/>
            <a:ext cx="66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ubTitle" idx="6"/>
          </p:nvPr>
        </p:nvSpPr>
        <p:spPr>
          <a:xfrm>
            <a:off x="1712700" y="3558225"/>
            <a:ext cx="6640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  <p:grpSp>
        <p:nvGrpSpPr>
          <p:cNvPr id="164" name="Google Shape;164;p14"/>
          <p:cNvGrpSpPr/>
          <p:nvPr/>
        </p:nvGrpSpPr>
        <p:grpSpPr>
          <a:xfrm>
            <a:off x="90550" y="0"/>
            <a:ext cx="9057213" cy="5014075"/>
            <a:chOff x="90550" y="0"/>
            <a:chExt cx="9057213" cy="5014075"/>
          </a:xfrm>
        </p:grpSpPr>
        <p:grpSp>
          <p:nvGrpSpPr>
            <p:cNvPr id="165" name="Google Shape;165;p14"/>
            <p:cNvGrpSpPr/>
            <p:nvPr/>
          </p:nvGrpSpPr>
          <p:grpSpPr>
            <a:xfrm>
              <a:off x="8093694" y="0"/>
              <a:ext cx="1054070" cy="727690"/>
              <a:chOff x="-448200" y="0"/>
              <a:chExt cx="1447500" cy="999300"/>
            </a:xfrm>
          </p:grpSpPr>
          <p:sp>
            <p:nvSpPr>
              <p:cNvPr id="166" name="Google Shape;166;p14"/>
              <p:cNvSpPr/>
              <p:nvPr/>
            </p:nvSpPr>
            <p:spPr>
              <a:xfrm>
                <a:off x="0" y="0"/>
                <a:ext cx="999300" cy="999300"/>
              </a:xfrm>
              <a:prstGeom prst="rect">
                <a:avLst/>
              </a:prstGeom>
              <a:solidFill>
                <a:srgbClr val="354F5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>
                <a:off x="-448200" y="275550"/>
                <a:ext cx="448200" cy="448200"/>
              </a:xfrm>
              <a:prstGeom prst="rect">
                <a:avLst/>
              </a:prstGeom>
              <a:solidFill>
                <a:srgbClr val="354F5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168" name="Google Shape;168;p14"/>
            <p:cNvSpPr/>
            <p:nvPr/>
          </p:nvSpPr>
          <p:spPr>
            <a:xfrm>
              <a:off x="90550" y="4479175"/>
              <a:ext cx="534900" cy="534900"/>
            </a:xfrm>
            <a:prstGeom prst="mathPlus">
              <a:avLst>
                <a:gd name="adj1" fmla="val 23520"/>
              </a:avLst>
            </a:prstGeom>
            <a:solidFill>
              <a:srgbClr val="84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0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0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713100" y="48598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713100" y="1593441"/>
            <a:ext cx="7710900" cy="19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239" name="Google Shape;239;p20"/>
          <p:cNvGrpSpPr/>
          <p:nvPr/>
        </p:nvGrpSpPr>
        <p:grpSpPr>
          <a:xfrm>
            <a:off x="125600" y="148275"/>
            <a:ext cx="9018425" cy="4995250"/>
            <a:chOff x="125600" y="148275"/>
            <a:chExt cx="9018425" cy="4995250"/>
          </a:xfrm>
        </p:grpSpPr>
        <p:sp>
          <p:nvSpPr>
            <p:cNvPr id="240" name="Google Shape;240;p20"/>
            <p:cNvSpPr/>
            <p:nvPr/>
          </p:nvSpPr>
          <p:spPr>
            <a:xfrm>
              <a:off x="125600" y="148275"/>
              <a:ext cx="534900" cy="534900"/>
            </a:xfrm>
            <a:prstGeom prst="mathPlus">
              <a:avLst>
                <a:gd name="adj1" fmla="val 23520"/>
              </a:avLst>
            </a:prstGeom>
            <a:solidFill>
              <a:srgbClr val="84A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241" name="Google Shape;241;p20"/>
            <p:cNvGrpSpPr/>
            <p:nvPr/>
          </p:nvGrpSpPr>
          <p:grpSpPr>
            <a:xfrm>
              <a:off x="7066225" y="4199425"/>
              <a:ext cx="2077800" cy="944100"/>
              <a:chOff x="7066225" y="4199425"/>
              <a:chExt cx="2077800" cy="9441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7066225" y="4672825"/>
                <a:ext cx="2077800" cy="470700"/>
              </a:xfrm>
              <a:prstGeom prst="rect">
                <a:avLst/>
              </a:prstGeom>
              <a:solidFill>
                <a:srgbClr val="354F5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670600" y="4199425"/>
                <a:ext cx="473400" cy="473400"/>
              </a:xfrm>
              <a:prstGeom prst="rect">
                <a:avLst/>
              </a:prstGeom>
              <a:solidFill>
                <a:srgbClr val="354F5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4"/>
          <p:cNvGrpSpPr/>
          <p:nvPr userDrawn="1"/>
        </p:nvGrpSpPr>
        <p:grpSpPr>
          <a:xfrm>
            <a:off x="7" y="0"/>
            <a:ext cx="9076643" cy="5048270"/>
            <a:chOff x="7" y="0"/>
            <a:chExt cx="9076643" cy="5048270"/>
          </a:xfrm>
        </p:grpSpPr>
        <p:sp>
          <p:nvSpPr>
            <p:cNvPr id="282" name="Google Shape;282;p24"/>
            <p:cNvSpPr/>
            <p:nvPr userDrawn="1"/>
          </p:nvSpPr>
          <p:spPr>
            <a:xfrm>
              <a:off x="8750271" y="4721891"/>
              <a:ext cx="326379" cy="326379"/>
            </a:xfrm>
            <a:prstGeom prst="rect">
              <a:avLst/>
            </a:prstGeom>
            <a:solidFill>
              <a:srgbClr val="CAD2C5"/>
            </a:solidFill>
            <a:ln w="9525" cap="flat" cmpd="sng">
              <a:solidFill>
                <a:srgbClr val="CAD2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7" y="0"/>
              <a:ext cx="473400" cy="1517100"/>
            </a:xfrm>
            <a:prstGeom prst="rect">
              <a:avLst/>
            </a:prstGeom>
            <a:solidFill>
              <a:srgbClr val="354F5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5"/>
          <p:cNvGrpSpPr/>
          <p:nvPr/>
        </p:nvGrpSpPr>
        <p:grpSpPr>
          <a:xfrm>
            <a:off x="-2" y="-50"/>
            <a:ext cx="9143985" cy="5143550"/>
            <a:chOff x="-2" y="-50"/>
            <a:chExt cx="9143985" cy="5143550"/>
          </a:xfrm>
        </p:grpSpPr>
        <p:grpSp>
          <p:nvGrpSpPr>
            <p:cNvPr id="287" name="Google Shape;287;p25"/>
            <p:cNvGrpSpPr/>
            <p:nvPr/>
          </p:nvGrpSpPr>
          <p:grpSpPr>
            <a:xfrm>
              <a:off x="8423994" y="-49"/>
              <a:ext cx="719988" cy="1082854"/>
              <a:chOff x="448200" y="3795325"/>
              <a:chExt cx="896400" cy="1348175"/>
            </a:xfrm>
          </p:grpSpPr>
          <p:grpSp>
            <p:nvGrpSpPr>
              <p:cNvPr id="288" name="Google Shape;288;p25"/>
              <p:cNvGrpSpPr/>
              <p:nvPr/>
            </p:nvGrpSpPr>
            <p:grpSpPr>
              <a:xfrm>
                <a:off x="448200" y="4247100"/>
                <a:ext cx="896400" cy="896400"/>
                <a:chOff x="448200" y="4247100"/>
                <a:chExt cx="896400" cy="896400"/>
              </a:xfrm>
            </p:grpSpPr>
            <p:sp>
              <p:nvSpPr>
                <p:cNvPr id="289" name="Google Shape;289;p25"/>
                <p:cNvSpPr/>
                <p:nvPr/>
              </p:nvSpPr>
              <p:spPr>
                <a:xfrm>
                  <a:off x="896400" y="4695300"/>
                  <a:ext cx="448200" cy="448200"/>
                </a:xfrm>
                <a:prstGeom prst="rect">
                  <a:avLst/>
                </a:prstGeom>
                <a:solidFill>
                  <a:srgbClr val="CAD2C5"/>
                </a:solidFill>
                <a:ln w="9525" cap="flat" cmpd="sng">
                  <a:solidFill>
                    <a:srgbClr val="CAD2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lbert Sans"/>
                    <a:ea typeface="Albert Sans"/>
                    <a:cs typeface="Albert Sans"/>
                    <a:sym typeface="Albert Sans"/>
                  </a:endParaRPr>
                </a:p>
              </p:txBody>
            </p:sp>
            <p:sp>
              <p:nvSpPr>
                <p:cNvPr id="290" name="Google Shape;290;p25"/>
                <p:cNvSpPr/>
                <p:nvPr/>
              </p:nvSpPr>
              <p:spPr>
                <a:xfrm>
                  <a:off x="448200" y="4247100"/>
                  <a:ext cx="448200" cy="448200"/>
                </a:xfrm>
                <a:prstGeom prst="rect">
                  <a:avLst/>
                </a:prstGeom>
                <a:solidFill>
                  <a:srgbClr val="CAD2C5"/>
                </a:solidFill>
                <a:ln w="9525" cap="flat" cmpd="sng">
                  <a:solidFill>
                    <a:srgbClr val="CAD2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lbert Sans"/>
                    <a:ea typeface="Albert Sans"/>
                    <a:cs typeface="Albert Sans"/>
                    <a:sym typeface="Albert Sans"/>
                  </a:endParaRPr>
                </a:p>
              </p:txBody>
            </p:sp>
          </p:grpSp>
          <p:sp>
            <p:nvSpPr>
              <p:cNvPr id="291" name="Google Shape;291;p25"/>
              <p:cNvSpPr/>
              <p:nvPr/>
            </p:nvSpPr>
            <p:spPr>
              <a:xfrm>
                <a:off x="896400" y="3795325"/>
                <a:ext cx="448200" cy="448200"/>
              </a:xfrm>
              <a:prstGeom prst="rect">
                <a:avLst/>
              </a:prstGeom>
              <a:solidFill>
                <a:srgbClr val="CAD2C5"/>
              </a:solidFill>
              <a:ln w="9525" cap="flat" cmpd="sng">
                <a:solidFill>
                  <a:srgbClr val="CAD2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grpSp>
          <p:nvGrpSpPr>
            <p:cNvPr id="292" name="Google Shape;292;p25"/>
            <p:cNvGrpSpPr/>
            <p:nvPr/>
          </p:nvGrpSpPr>
          <p:grpSpPr>
            <a:xfrm>
              <a:off x="7" y="3626400"/>
              <a:ext cx="949793" cy="1517100"/>
              <a:chOff x="7" y="3626400"/>
              <a:chExt cx="949793" cy="1517100"/>
            </a:xfrm>
          </p:grpSpPr>
          <p:sp>
            <p:nvSpPr>
              <p:cNvPr id="293" name="Google Shape;293;p25"/>
              <p:cNvSpPr/>
              <p:nvPr/>
            </p:nvSpPr>
            <p:spPr>
              <a:xfrm>
                <a:off x="476400" y="4670100"/>
                <a:ext cx="473400" cy="473400"/>
              </a:xfrm>
              <a:prstGeom prst="rect">
                <a:avLst/>
              </a:prstGeom>
              <a:solidFill>
                <a:srgbClr val="CAD2C5"/>
              </a:solidFill>
              <a:ln w="9525" cap="flat" cmpd="sng">
                <a:solidFill>
                  <a:srgbClr val="CAD2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" y="3626400"/>
                <a:ext cx="473400" cy="1517100"/>
              </a:xfrm>
              <a:prstGeom prst="rect">
                <a:avLst/>
              </a:prstGeom>
              <a:solidFill>
                <a:srgbClr val="CAD2C5"/>
              </a:solidFill>
              <a:ln w="9525" cap="flat" cmpd="sng">
                <a:solidFill>
                  <a:srgbClr val="CAD2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grpSp>
          <p:nvGrpSpPr>
            <p:cNvPr id="295" name="Google Shape;295;p25"/>
            <p:cNvGrpSpPr/>
            <p:nvPr/>
          </p:nvGrpSpPr>
          <p:grpSpPr>
            <a:xfrm>
              <a:off x="-2" y="-50"/>
              <a:ext cx="1054075" cy="727690"/>
              <a:chOff x="-9198057" y="6071375"/>
              <a:chExt cx="1447508" cy="999300"/>
            </a:xfrm>
          </p:grpSpPr>
          <p:sp>
            <p:nvSpPr>
              <p:cNvPr id="296" name="Google Shape;296;p25"/>
              <p:cNvSpPr/>
              <p:nvPr/>
            </p:nvSpPr>
            <p:spPr>
              <a:xfrm>
                <a:off x="-9198057" y="6071375"/>
                <a:ext cx="999300" cy="999300"/>
              </a:xfrm>
              <a:prstGeom prst="rect">
                <a:avLst/>
              </a:prstGeom>
              <a:solidFill>
                <a:srgbClr val="354F5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297" name="Google Shape;297;p25"/>
              <p:cNvSpPr/>
              <p:nvPr/>
            </p:nvSpPr>
            <p:spPr>
              <a:xfrm>
                <a:off x="-8198749" y="6346942"/>
                <a:ext cx="448200" cy="448200"/>
              </a:xfrm>
              <a:prstGeom prst="rect">
                <a:avLst/>
              </a:prstGeom>
              <a:solidFill>
                <a:srgbClr val="354F5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298" name="Google Shape;298;p25"/>
            <p:cNvSpPr/>
            <p:nvPr/>
          </p:nvSpPr>
          <p:spPr>
            <a:xfrm>
              <a:off x="8253700" y="4405525"/>
              <a:ext cx="534900" cy="534900"/>
            </a:xfrm>
            <a:prstGeom prst="mathPlus">
              <a:avLst>
                <a:gd name="adj1" fmla="val 23520"/>
              </a:avLst>
            </a:prstGeom>
            <a:solidFill>
              <a:srgbClr val="354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85984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03673"/>
            <a:ext cx="7710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7" r:id="rId5"/>
    <p:sldLayoutId id="2147483660" r:id="rId6"/>
    <p:sldLayoutId id="2147483666" r:id="rId7"/>
    <p:sldLayoutId id="2147483670" r:id="rId8"/>
    <p:sldLayoutId id="2147483671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4.png"/><Relationship Id="rId7" Type="http://schemas.openxmlformats.org/officeDocument/2006/relationships/slide" Target="slide5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70.png"/><Relationship Id="rId5" Type="http://schemas.openxmlformats.org/officeDocument/2006/relationships/image" Target="../media/image25.png"/><Relationship Id="rId10" Type="http://schemas.openxmlformats.org/officeDocument/2006/relationships/slide" Target="slide51.xml"/><Relationship Id="rId4" Type="http://schemas.openxmlformats.org/officeDocument/2006/relationships/slide" Target="slide49.xml"/><Relationship Id="rId9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6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6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4.mp4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6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ctrTitle"/>
          </p:nvPr>
        </p:nvSpPr>
        <p:spPr>
          <a:xfrm>
            <a:off x="4202863" y="1512858"/>
            <a:ext cx="4099368" cy="20643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84A98C"/>
                </a:solidFill>
                <a:latin typeface="Montserrat Alternates" panose="02000505000000020004" pitchFamily="2" charset="0"/>
                <a:ea typeface="Jost"/>
                <a:cs typeface="Jost"/>
                <a:sym typeface="Jost"/>
              </a:rPr>
              <a:t>D</a:t>
            </a:r>
            <a:r>
              <a:rPr lang="en" sz="6600" dirty="0">
                <a:solidFill>
                  <a:srgbClr val="2F3E46"/>
                </a:solidFill>
                <a:latin typeface="Montserrat Alternates" panose="02000505000000020004" pitchFamily="2" charset="0"/>
                <a:ea typeface="Jost"/>
                <a:cs typeface="Jost"/>
                <a:sym typeface="Jost"/>
              </a:rPr>
              <a:t>ia</a:t>
            </a:r>
            <a:r>
              <a:rPr lang="en" sz="6600" dirty="0">
                <a:solidFill>
                  <a:srgbClr val="84A98C"/>
                </a:solidFill>
                <a:latin typeface="Montserrat Alternates" panose="02000505000000020004" pitchFamily="2" charset="0"/>
                <a:ea typeface="Jost"/>
                <a:cs typeface="Jost"/>
                <a:sym typeface="Jost"/>
              </a:rPr>
              <a:t>M</a:t>
            </a:r>
            <a:r>
              <a:rPr lang="en" sz="6600" dirty="0">
                <a:solidFill>
                  <a:srgbClr val="2F3E46"/>
                </a:solidFill>
                <a:latin typeface="Montserrat Alternates" panose="02000505000000020004" pitchFamily="2" charset="0"/>
                <a:ea typeface="Jost"/>
                <a:cs typeface="Jost"/>
                <a:sym typeface="Jost"/>
              </a:rPr>
              <a:t>ate</a:t>
            </a:r>
            <a:endParaRPr sz="6000" dirty="0">
              <a:solidFill>
                <a:srgbClr val="2F3E46"/>
              </a:solidFill>
              <a:latin typeface="Montserrat Alternates" panose="02000505000000020004" pitchFamily="2" charset="0"/>
              <a:ea typeface="Jost"/>
              <a:cs typeface="Jost"/>
              <a:sym typeface="Jost"/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subTitle" idx="1"/>
          </p:nvPr>
        </p:nvSpPr>
        <p:spPr>
          <a:xfrm>
            <a:off x="2273850" y="4012177"/>
            <a:ext cx="45963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Because Every Reading Matters</a:t>
            </a:r>
            <a:endParaRPr lang="en-US" dirty="0"/>
          </a:p>
        </p:txBody>
      </p:sp>
      <p:pic>
        <p:nvPicPr>
          <p:cNvPr id="5" name="Picture 4" descr="A black background with green lines&#10;&#10;AI-generated content may be incorrect.">
            <a:extLst>
              <a:ext uri="{FF2B5EF4-FFF2-40B4-BE49-F238E27FC236}">
                <a16:creationId xmlns:a16="http://schemas.microsoft.com/office/drawing/2014/main" id="{5F01B98D-A528-019A-D848-D238E893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451" y="3511130"/>
            <a:ext cx="1222752" cy="1222752"/>
          </a:xfrm>
          <a:prstGeom prst="rect">
            <a:avLst/>
          </a:prstGeom>
        </p:spPr>
      </p:pic>
      <p:pic>
        <p:nvPicPr>
          <p:cNvPr id="4" name="Picture 3" descr="A blue and green logo&#10;&#10;AI-generated content may be incorrect.">
            <a:extLst>
              <a:ext uri="{FF2B5EF4-FFF2-40B4-BE49-F238E27FC236}">
                <a16:creationId xmlns:a16="http://schemas.microsoft.com/office/drawing/2014/main" id="{516C734E-6BE5-6287-CC79-18B0ABAD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74" y="69929"/>
            <a:ext cx="4099368" cy="4950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C3842B-3C4F-15DD-6A2E-66A0F4FA5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87" y="3577180"/>
            <a:ext cx="1087062" cy="13116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F0083B78-3546-491A-B26B-FDDF8848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;p35">
            <a:extLst>
              <a:ext uri="{FF2B5EF4-FFF2-40B4-BE49-F238E27FC236}">
                <a16:creationId xmlns:a16="http://schemas.microsoft.com/office/drawing/2014/main" id="{A380629D-6854-DCD2-9806-3E4554C8DF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877" y="505848"/>
            <a:ext cx="3790320" cy="1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Diabetes impairment affects millions of people worldwide.</a:t>
            </a:r>
            <a:endParaRPr sz="2800" dirty="0"/>
          </a:p>
        </p:txBody>
      </p:sp>
      <p:grpSp>
        <p:nvGrpSpPr>
          <p:cNvPr id="2" name="Graphic 3">
            <a:extLst>
              <a:ext uri="{FF2B5EF4-FFF2-40B4-BE49-F238E27FC236}">
                <a16:creationId xmlns:a16="http://schemas.microsoft.com/office/drawing/2014/main" id="{4E7380F2-5846-97C4-CADC-0617AE3496DA}"/>
              </a:ext>
            </a:extLst>
          </p:cNvPr>
          <p:cNvGrpSpPr/>
          <p:nvPr/>
        </p:nvGrpSpPr>
        <p:grpSpPr>
          <a:xfrm>
            <a:off x="4214159" y="610867"/>
            <a:ext cx="4832362" cy="2977186"/>
            <a:chOff x="4214159" y="610867"/>
            <a:chExt cx="4832362" cy="297718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66470D3-1AC0-094B-0D96-15062B1BDA45}"/>
                </a:ext>
              </a:extLst>
            </p:cNvPr>
            <p:cNvSpPr/>
            <p:nvPr/>
          </p:nvSpPr>
          <p:spPr>
            <a:xfrm>
              <a:off x="6228127" y="610867"/>
              <a:ext cx="439135" cy="920446"/>
            </a:xfrm>
            <a:custGeom>
              <a:avLst/>
              <a:gdLst>
                <a:gd name="connsiteX0" fmla="*/ 262985 w 439135"/>
                <a:gd name="connsiteY0" fmla="*/ 920447 h 920446"/>
                <a:gd name="connsiteX1" fmla="*/ 0 w 439135"/>
                <a:gd name="connsiteY1" fmla="*/ 66987 h 920446"/>
                <a:gd name="connsiteX2" fmla="*/ 439135 w 439135"/>
                <a:gd name="connsiteY2" fmla="*/ 0 h 920446"/>
                <a:gd name="connsiteX3" fmla="*/ 439135 w 439135"/>
                <a:gd name="connsiteY3" fmla="*/ 893156 h 920446"/>
                <a:gd name="connsiteX4" fmla="*/ 262985 w 439135"/>
                <a:gd name="connsiteY4" fmla="*/ 920447 h 92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135" h="920446">
                  <a:moveTo>
                    <a:pt x="262985" y="920447"/>
                  </a:moveTo>
                  <a:lnTo>
                    <a:pt x="0" y="66987"/>
                  </a:lnTo>
                  <a:cubicBezTo>
                    <a:pt x="142657" y="22329"/>
                    <a:pt x="290276" y="0"/>
                    <a:pt x="439135" y="0"/>
                  </a:cubicBezTo>
                  <a:lnTo>
                    <a:pt x="439135" y="893156"/>
                  </a:lnTo>
                  <a:cubicBezTo>
                    <a:pt x="379591" y="893156"/>
                    <a:pt x="320048" y="903080"/>
                    <a:pt x="262985" y="920447"/>
                  </a:cubicBezTo>
                </a:path>
              </a:pathLst>
            </a:custGeom>
            <a:solidFill>
              <a:srgbClr val="CAD2C5"/>
            </a:solidFill>
            <a:ln w="1240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>
                <a:latin typeface="Albert Sans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089C962-4CDD-BC93-CDE2-BBF47F01D02C}"/>
                </a:ext>
              </a:extLst>
            </p:cNvPr>
            <p:cNvSpPr/>
            <p:nvPr/>
          </p:nvSpPr>
          <p:spPr>
            <a:xfrm>
              <a:off x="5178669" y="610867"/>
              <a:ext cx="2977186" cy="2977186"/>
            </a:xfrm>
            <a:custGeom>
              <a:avLst/>
              <a:gdLst>
                <a:gd name="connsiteX0" fmla="*/ 1488593 w 2977186"/>
                <a:gd name="connsiteY0" fmla="*/ 893156 h 2977186"/>
                <a:gd name="connsiteX1" fmla="*/ 1488593 w 2977186"/>
                <a:gd name="connsiteY1" fmla="*/ 0 h 2977186"/>
                <a:gd name="connsiteX2" fmla="*/ 2977186 w 2977186"/>
                <a:gd name="connsiteY2" fmla="*/ 1488593 h 2977186"/>
                <a:gd name="connsiteX3" fmla="*/ 1488593 w 2977186"/>
                <a:gd name="connsiteY3" fmla="*/ 2977187 h 2977186"/>
                <a:gd name="connsiteX4" fmla="*/ 0 w 2977186"/>
                <a:gd name="connsiteY4" fmla="*/ 1488593 h 2977186"/>
                <a:gd name="connsiteX5" fmla="*/ 1049458 w 2977186"/>
                <a:gd name="connsiteY5" fmla="*/ 65746 h 2977186"/>
                <a:gd name="connsiteX6" fmla="*/ 1312443 w 2977186"/>
                <a:gd name="connsiteY6" fmla="*/ 919206 h 2977186"/>
                <a:gd name="connsiteX7" fmla="*/ 919206 w 2977186"/>
                <a:gd name="connsiteY7" fmla="*/ 1663503 h 2977186"/>
                <a:gd name="connsiteX8" fmla="*/ 1663503 w 2977186"/>
                <a:gd name="connsiteY8" fmla="*/ 2056740 h 2977186"/>
                <a:gd name="connsiteX9" fmla="*/ 2056740 w 2977186"/>
                <a:gd name="connsiteY9" fmla="*/ 1312443 h 2977186"/>
                <a:gd name="connsiteX10" fmla="*/ 1488593 w 2977186"/>
                <a:gd name="connsiteY10" fmla="*/ 893156 h 29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7186" h="2977186">
                  <a:moveTo>
                    <a:pt x="1488593" y="893156"/>
                  </a:moveTo>
                  <a:lnTo>
                    <a:pt x="1488593" y="0"/>
                  </a:lnTo>
                  <a:cubicBezTo>
                    <a:pt x="2311041" y="0"/>
                    <a:pt x="2977186" y="666146"/>
                    <a:pt x="2977186" y="1488593"/>
                  </a:cubicBezTo>
                  <a:cubicBezTo>
                    <a:pt x="2977186" y="2311041"/>
                    <a:pt x="2311041" y="2977187"/>
                    <a:pt x="1488593" y="2977187"/>
                  </a:cubicBezTo>
                  <a:cubicBezTo>
                    <a:pt x="666145" y="2977187"/>
                    <a:pt x="0" y="2311041"/>
                    <a:pt x="0" y="1488593"/>
                  </a:cubicBezTo>
                  <a:cubicBezTo>
                    <a:pt x="0" y="836093"/>
                    <a:pt x="425489" y="258023"/>
                    <a:pt x="1049458" y="65746"/>
                  </a:cubicBezTo>
                  <a:lnTo>
                    <a:pt x="1312443" y="919206"/>
                  </a:lnTo>
                  <a:cubicBezTo>
                    <a:pt x="998598" y="1015965"/>
                    <a:pt x="822448" y="1349658"/>
                    <a:pt x="919206" y="1663503"/>
                  </a:cubicBezTo>
                  <a:cubicBezTo>
                    <a:pt x="1015965" y="1977348"/>
                    <a:pt x="1349658" y="2153499"/>
                    <a:pt x="1663503" y="2056740"/>
                  </a:cubicBezTo>
                  <a:cubicBezTo>
                    <a:pt x="1977348" y="1959981"/>
                    <a:pt x="2153498" y="1626288"/>
                    <a:pt x="2056740" y="1312443"/>
                  </a:cubicBezTo>
                  <a:cubicBezTo>
                    <a:pt x="1981069" y="1064344"/>
                    <a:pt x="1750337" y="893156"/>
                    <a:pt x="1488593" y="893156"/>
                  </a:cubicBezTo>
                </a:path>
              </a:pathLst>
            </a:custGeom>
            <a:solidFill>
              <a:srgbClr val="354F52"/>
            </a:solidFill>
            <a:ln w="1240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>
                <a:latin typeface="Albert Sans" pitchFamily="2" charset="0"/>
              </a:endParaRPr>
            </a:p>
          </p:txBody>
        </p:sp>
        <p:grpSp>
          <p:nvGrpSpPr>
            <p:cNvPr id="6" name="Graphic 3">
              <a:extLst>
                <a:ext uri="{FF2B5EF4-FFF2-40B4-BE49-F238E27FC236}">
                  <a16:creationId xmlns:a16="http://schemas.microsoft.com/office/drawing/2014/main" id="{497937F6-7B7F-B83B-54B6-DE55B64575CA}"/>
                </a:ext>
              </a:extLst>
            </p:cNvPr>
            <p:cNvGrpSpPr/>
            <p:nvPr/>
          </p:nvGrpSpPr>
          <p:grpSpPr>
            <a:xfrm>
              <a:off x="4214159" y="730264"/>
              <a:ext cx="4832362" cy="2741265"/>
              <a:chOff x="4214159" y="730264"/>
              <a:chExt cx="4832362" cy="2741265"/>
            </a:xfrm>
          </p:grpSpPr>
          <p:grpSp>
            <p:nvGrpSpPr>
              <p:cNvPr id="7" name="Graphic 3">
                <a:extLst>
                  <a:ext uri="{FF2B5EF4-FFF2-40B4-BE49-F238E27FC236}">
                    <a16:creationId xmlns:a16="http://schemas.microsoft.com/office/drawing/2014/main" id="{739947F5-D070-69EC-850B-A027D8E90F2A}"/>
                  </a:ext>
                </a:extLst>
              </p:cNvPr>
              <p:cNvGrpSpPr/>
              <p:nvPr/>
            </p:nvGrpSpPr>
            <p:grpSpPr>
              <a:xfrm>
                <a:off x="8106840" y="2938343"/>
                <a:ext cx="939681" cy="533186"/>
                <a:chOff x="8106840" y="2938343"/>
                <a:chExt cx="939681" cy="533186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ECD361D-44B3-B47F-235A-6FAD4D1CE672}"/>
                    </a:ext>
                  </a:extLst>
                </p:cNvPr>
                <p:cNvSpPr txBox="1"/>
                <p:nvPr/>
              </p:nvSpPr>
              <p:spPr>
                <a:xfrm>
                  <a:off x="8106840" y="2938343"/>
                  <a:ext cx="9396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ln/>
                      <a:solidFill>
                        <a:srgbClr val="222222"/>
                      </a:solidFill>
                      <a:latin typeface="Albert Sans" pitchFamily="2" charset="0"/>
                      <a:sym typeface="Arial"/>
                      <a:rtl val="0"/>
                    </a:rPr>
                    <a:t>Population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536DBFE-5D50-5710-DC33-21CC184EBA5A}"/>
                    </a:ext>
                  </a:extLst>
                </p:cNvPr>
                <p:cNvSpPr txBox="1"/>
                <p:nvPr/>
              </p:nvSpPr>
              <p:spPr>
                <a:xfrm>
                  <a:off x="8423426" y="3194530"/>
                  <a:ext cx="61908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dirty="0">
                      <a:ln/>
                      <a:solidFill>
                        <a:schemeClr val="tx1"/>
                      </a:solidFill>
                      <a:latin typeface="Albert Sans" pitchFamily="2" charset="0"/>
                      <a:rtl val="0"/>
                    </a:rPr>
                    <a:t>93.5</a:t>
                  </a:r>
                  <a:r>
                    <a:rPr lang="en-US" sz="1200" spc="0" baseline="0" dirty="0">
                      <a:ln/>
                      <a:solidFill>
                        <a:schemeClr val="tx1"/>
                      </a:solidFill>
                      <a:latin typeface="Albert Sans" pitchFamily="2" charset="0"/>
                      <a:sym typeface="Arial"/>
                      <a:rtl val="0"/>
                    </a:rPr>
                    <a:t>%</a:t>
                  </a:r>
                </a:p>
              </p:txBody>
            </p:sp>
          </p:grpSp>
          <p:grpSp>
            <p:nvGrpSpPr>
              <p:cNvPr id="12" name="Graphic 3">
                <a:extLst>
                  <a:ext uri="{FF2B5EF4-FFF2-40B4-BE49-F238E27FC236}">
                    <a16:creationId xmlns:a16="http://schemas.microsoft.com/office/drawing/2014/main" id="{80826027-601A-6C0A-1A1C-F536B0700900}"/>
                  </a:ext>
                </a:extLst>
              </p:cNvPr>
              <p:cNvGrpSpPr/>
              <p:nvPr/>
            </p:nvGrpSpPr>
            <p:grpSpPr>
              <a:xfrm>
                <a:off x="6809919" y="3184893"/>
                <a:ext cx="2158459" cy="49619"/>
                <a:chOff x="6809919" y="3184893"/>
                <a:chExt cx="2158459" cy="49619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8B85B288-0DC0-6182-3D94-81B10062AEB6}"/>
                    </a:ext>
                  </a:extLst>
                </p:cNvPr>
                <p:cNvSpPr/>
                <p:nvPr/>
              </p:nvSpPr>
              <p:spPr>
                <a:xfrm>
                  <a:off x="6834729" y="3209703"/>
                  <a:ext cx="2133649" cy="12404"/>
                </a:xfrm>
                <a:custGeom>
                  <a:avLst/>
                  <a:gdLst>
                    <a:gd name="connsiteX0" fmla="*/ 0 w 2133649"/>
                    <a:gd name="connsiteY0" fmla="*/ 0 h 12404"/>
                    <a:gd name="connsiteX1" fmla="*/ 1482391 w 2133649"/>
                    <a:gd name="connsiteY1" fmla="*/ 0 h 12404"/>
                    <a:gd name="connsiteX2" fmla="*/ 1482391 w 2133649"/>
                    <a:gd name="connsiteY2" fmla="*/ 0 h 12404"/>
                    <a:gd name="connsiteX3" fmla="*/ 2133650 w 2133649"/>
                    <a:gd name="connsiteY3" fmla="*/ 0 h 12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9" h="12404">
                      <a:moveTo>
                        <a:pt x="0" y="0"/>
                      </a:moveTo>
                      <a:lnTo>
                        <a:pt x="1482391" y="0"/>
                      </a:lnTo>
                      <a:lnTo>
                        <a:pt x="1482391" y="0"/>
                      </a:lnTo>
                      <a:lnTo>
                        <a:pt x="2133650" y="0"/>
                      </a:lnTo>
                    </a:path>
                  </a:pathLst>
                </a:custGeom>
                <a:noFill/>
                <a:ln w="12402" cap="flat">
                  <a:solidFill>
                    <a:srgbClr val="636363">
                      <a:alpha val="7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6F28162-2169-400F-88F6-263C26CCF928}"/>
                    </a:ext>
                  </a:extLst>
                </p:cNvPr>
                <p:cNvSpPr/>
                <p:nvPr/>
              </p:nvSpPr>
              <p:spPr>
                <a:xfrm>
                  <a:off x="6809919" y="3184893"/>
                  <a:ext cx="49619" cy="49619"/>
                </a:xfrm>
                <a:custGeom>
                  <a:avLst/>
                  <a:gdLst>
                    <a:gd name="connsiteX0" fmla="*/ 49620 w 49619"/>
                    <a:gd name="connsiteY0" fmla="*/ 24810 h 49619"/>
                    <a:gd name="connsiteX1" fmla="*/ 24810 w 49619"/>
                    <a:gd name="connsiteY1" fmla="*/ 49620 h 49619"/>
                    <a:gd name="connsiteX2" fmla="*/ 0 w 49619"/>
                    <a:gd name="connsiteY2" fmla="*/ 24810 h 49619"/>
                    <a:gd name="connsiteX3" fmla="*/ 24810 w 49619"/>
                    <a:gd name="connsiteY3" fmla="*/ 0 h 49619"/>
                    <a:gd name="connsiteX4" fmla="*/ 49620 w 49619"/>
                    <a:gd name="connsiteY4" fmla="*/ 24810 h 49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19" h="49619">
                      <a:moveTo>
                        <a:pt x="49620" y="24810"/>
                      </a:moveTo>
                      <a:cubicBezTo>
                        <a:pt x="49620" y="38512"/>
                        <a:pt x="38512" y="49620"/>
                        <a:pt x="24810" y="49620"/>
                      </a:cubicBezTo>
                      <a:cubicBezTo>
                        <a:pt x="11108" y="49620"/>
                        <a:pt x="0" y="38512"/>
                        <a:pt x="0" y="24810"/>
                      </a:cubicBezTo>
                      <a:cubicBezTo>
                        <a:pt x="0" y="11108"/>
                        <a:pt x="11108" y="0"/>
                        <a:pt x="24810" y="0"/>
                      </a:cubicBezTo>
                      <a:cubicBezTo>
                        <a:pt x="38512" y="0"/>
                        <a:pt x="49620" y="11108"/>
                        <a:pt x="49620" y="24810"/>
                      </a:cubicBezTo>
                      <a:close/>
                    </a:path>
                  </a:pathLst>
                </a:custGeom>
                <a:solidFill>
                  <a:srgbClr val="636363">
                    <a:alpha val="70000"/>
                  </a:srgbClr>
                </a:solidFill>
                <a:ln w="124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</p:grpSp>
          <p:grpSp>
            <p:nvGrpSpPr>
              <p:cNvPr id="15" name="Graphic 3">
                <a:extLst>
                  <a:ext uri="{FF2B5EF4-FFF2-40B4-BE49-F238E27FC236}">
                    <a16:creationId xmlns:a16="http://schemas.microsoft.com/office/drawing/2014/main" id="{70194531-C929-CB00-60F2-366DD4904936}"/>
                  </a:ext>
                </a:extLst>
              </p:cNvPr>
              <p:cNvGrpSpPr/>
              <p:nvPr/>
            </p:nvGrpSpPr>
            <p:grpSpPr>
              <a:xfrm>
                <a:off x="4214159" y="730264"/>
                <a:ext cx="1656223" cy="537928"/>
                <a:chOff x="4214159" y="730264"/>
                <a:chExt cx="1656223" cy="53792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8750AA-257B-E3A0-1133-950BAE816AAB}"/>
                    </a:ext>
                  </a:extLst>
                </p:cNvPr>
                <p:cNvSpPr txBox="1"/>
                <p:nvPr/>
              </p:nvSpPr>
              <p:spPr>
                <a:xfrm>
                  <a:off x="4214159" y="730264"/>
                  <a:ext cx="1656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ln/>
                      <a:solidFill>
                        <a:srgbClr val="222222"/>
                      </a:solidFill>
                      <a:latin typeface="Albert Sans" pitchFamily="2" charset="0"/>
                      <a:sym typeface="Arial"/>
                      <a:rtl val="0"/>
                    </a:rPr>
                    <a:t>Risk of </a:t>
                  </a:r>
                  <a:r>
                    <a:rPr lang="en-US" sz="1200" dirty="0">
                      <a:ln/>
                      <a:solidFill>
                        <a:srgbClr val="222222"/>
                      </a:solidFill>
                      <a:latin typeface="Albert Sans" pitchFamily="2" charset="0"/>
                      <a:rtl val="0"/>
                    </a:rPr>
                    <a:t>diabetes</a:t>
                  </a:r>
                  <a:r>
                    <a:rPr lang="en-US" sz="1200" spc="0" baseline="0" dirty="0">
                      <a:ln/>
                      <a:solidFill>
                        <a:srgbClr val="222222"/>
                      </a:solidFill>
                      <a:latin typeface="Albert Sans" pitchFamily="2" charset="0"/>
                      <a:sym typeface="Arial"/>
                      <a:rtl val="0"/>
                    </a:rPr>
                    <a:t> gain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EABBB55-79C7-CF13-7BFB-A517154C0216}"/>
                    </a:ext>
                  </a:extLst>
                </p:cNvPr>
                <p:cNvSpPr txBox="1"/>
                <p:nvPr/>
              </p:nvSpPr>
              <p:spPr>
                <a:xfrm>
                  <a:off x="4274679" y="991193"/>
                  <a:ext cx="52770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ln/>
                      <a:solidFill>
                        <a:schemeClr val="tx1"/>
                      </a:solidFill>
                      <a:latin typeface="Albert Sans" pitchFamily="2" charset="0"/>
                      <a:sym typeface="Arial"/>
                      <a:rtl val="0"/>
                    </a:rPr>
                    <a:t>6.5%</a:t>
                  </a:r>
                </a:p>
              </p:txBody>
            </p:sp>
          </p:grpSp>
          <p:grpSp>
            <p:nvGrpSpPr>
              <p:cNvPr id="18" name="Graphic 3">
                <a:extLst>
                  <a:ext uri="{FF2B5EF4-FFF2-40B4-BE49-F238E27FC236}">
                    <a16:creationId xmlns:a16="http://schemas.microsoft.com/office/drawing/2014/main" id="{C7F1B62F-3119-25B6-792B-8C0E0FD13FBE}"/>
                  </a:ext>
                </a:extLst>
              </p:cNvPr>
              <p:cNvGrpSpPr/>
              <p:nvPr/>
            </p:nvGrpSpPr>
            <p:grpSpPr>
              <a:xfrm>
                <a:off x="4366145" y="976813"/>
                <a:ext cx="2170864" cy="49619"/>
                <a:chOff x="4366145" y="976813"/>
                <a:chExt cx="2170864" cy="49619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78EAEA-F066-D192-8804-9A82E7F03E17}"/>
                    </a:ext>
                  </a:extLst>
                </p:cNvPr>
                <p:cNvSpPr/>
                <p:nvPr/>
              </p:nvSpPr>
              <p:spPr>
                <a:xfrm>
                  <a:off x="4366145" y="1001623"/>
                  <a:ext cx="2146055" cy="12404"/>
                </a:xfrm>
                <a:custGeom>
                  <a:avLst/>
                  <a:gdLst>
                    <a:gd name="connsiteX0" fmla="*/ 2146055 w 2146055"/>
                    <a:gd name="connsiteY0" fmla="*/ 0 h 12404"/>
                    <a:gd name="connsiteX1" fmla="*/ 651260 w 2146055"/>
                    <a:gd name="connsiteY1" fmla="*/ 0 h 12404"/>
                    <a:gd name="connsiteX2" fmla="*/ 651260 w 2146055"/>
                    <a:gd name="connsiteY2" fmla="*/ 0 h 12404"/>
                    <a:gd name="connsiteX3" fmla="*/ 0 w 2146055"/>
                    <a:gd name="connsiteY3" fmla="*/ 0 h 12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46055" h="12404">
                      <a:moveTo>
                        <a:pt x="2146055" y="0"/>
                      </a:moveTo>
                      <a:lnTo>
                        <a:pt x="651260" y="0"/>
                      </a:lnTo>
                      <a:lnTo>
                        <a:pt x="65126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402" cap="flat">
                  <a:solidFill>
                    <a:srgbClr val="636363">
                      <a:alpha val="7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BDCC953-63A0-6993-344B-BD7B6EFEE45A}"/>
                    </a:ext>
                  </a:extLst>
                </p:cNvPr>
                <p:cNvSpPr/>
                <p:nvPr/>
              </p:nvSpPr>
              <p:spPr>
                <a:xfrm>
                  <a:off x="6487390" y="976813"/>
                  <a:ext cx="49619" cy="49619"/>
                </a:xfrm>
                <a:custGeom>
                  <a:avLst/>
                  <a:gdLst>
                    <a:gd name="connsiteX0" fmla="*/ 49620 w 49619"/>
                    <a:gd name="connsiteY0" fmla="*/ 24810 h 49619"/>
                    <a:gd name="connsiteX1" fmla="*/ 24810 w 49619"/>
                    <a:gd name="connsiteY1" fmla="*/ 49620 h 49619"/>
                    <a:gd name="connsiteX2" fmla="*/ 0 w 49619"/>
                    <a:gd name="connsiteY2" fmla="*/ 24810 h 49619"/>
                    <a:gd name="connsiteX3" fmla="*/ 24810 w 49619"/>
                    <a:gd name="connsiteY3" fmla="*/ 0 h 49619"/>
                    <a:gd name="connsiteX4" fmla="*/ 49620 w 49619"/>
                    <a:gd name="connsiteY4" fmla="*/ 24810 h 49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19" h="49619">
                      <a:moveTo>
                        <a:pt x="49620" y="24810"/>
                      </a:moveTo>
                      <a:cubicBezTo>
                        <a:pt x="49620" y="38512"/>
                        <a:pt x="38512" y="49620"/>
                        <a:pt x="24810" y="49620"/>
                      </a:cubicBezTo>
                      <a:cubicBezTo>
                        <a:pt x="11108" y="49620"/>
                        <a:pt x="0" y="38512"/>
                        <a:pt x="0" y="24810"/>
                      </a:cubicBezTo>
                      <a:cubicBezTo>
                        <a:pt x="0" y="11108"/>
                        <a:pt x="11108" y="0"/>
                        <a:pt x="24810" y="0"/>
                      </a:cubicBezTo>
                      <a:cubicBezTo>
                        <a:pt x="38512" y="0"/>
                        <a:pt x="49620" y="11108"/>
                        <a:pt x="49620" y="24810"/>
                      </a:cubicBezTo>
                      <a:close/>
                    </a:path>
                  </a:pathLst>
                </a:custGeom>
                <a:solidFill>
                  <a:srgbClr val="636363">
                    <a:alpha val="70000"/>
                  </a:srgbClr>
                </a:solidFill>
                <a:ln w="124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</p:grpSp>
        </p:grpSp>
      </p:grpSp>
      <p:sp>
        <p:nvSpPr>
          <p:cNvPr id="4" name="Google Shape;383;p35">
            <a:extLst>
              <a:ext uri="{FF2B5EF4-FFF2-40B4-BE49-F238E27FC236}">
                <a16:creationId xmlns:a16="http://schemas.microsoft.com/office/drawing/2014/main" id="{6DF9E1C5-0629-C37E-A39B-5FD04B249A45}"/>
              </a:ext>
            </a:extLst>
          </p:cNvPr>
          <p:cNvSpPr txBox="1">
            <a:spLocks/>
          </p:cNvSpPr>
          <p:nvPr/>
        </p:nvSpPr>
        <p:spPr>
          <a:xfrm>
            <a:off x="626064" y="2099460"/>
            <a:ext cx="3736980" cy="261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52796F"/>
                </a:solidFill>
              </a:rPr>
              <a:t>The Problem:</a:t>
            </a:r>
          </a:p>
          <a:p>
            <a:pPr marL="0" indent="0">
              <a:buNone/>
            </a:pPr>
            <a:endParaRPr lang="en-US" sz="1800" b="1" dirty="0"/>
          </a:p>
          <a:p>
            <a:pPr marL="285750" indent="-285750"/>
            <a:r>
              <a:rPr lang="en-US" sz="1800" dirty="0"/>
              <a:t>High prevalence</a:t>
            </a:r>
          </a:p>
          <a:p>
            <a:pPr marL="285750" indent="-285750"/>
            <a:r>
              <a:rPr lang="en-US" sz="1800" dirty="0"/>
              <a:t>Poor daily monitoring</a:t>
            </a:r>
          </a:p>
          <a:p>
            <a:pPr marL="285750" indent="-285750"/>
            <a:r>
              <a:rPr lang="en-US" sz="1800" dirty="0"/>
              <a:t>Limited doctor access</a:t>
            </a:r>
          </a:p>
          <a:p>
            <a:pPr marL="285750" indent="-285750"/>
            <a:r>
              <a:rPr lang="en-US" sz="1800" dirty="0"/>
              <a:t>Expensive complications</a:t>
            </a: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1D1E3-FFB4-4B2F-96B6-D33C95A13C8F}"/>
              </a:ext>
            </a:extLst>
          </p:cNvPr>
          <p:cNvSpPr txBox="1"/>
          <p:nvPr/>
        </p:nvSpPr>
        <p:spPr>
          <a:xfrm>
            <a:off x="2269126" y="4637652"/>
            <a:ext cx="4605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2796F"/>
                </a:solidFill>
              </a:rPr>
              <a:t>How can we give every patient a 24/7 digital doctor?</a:t>
            </a:r>
          </a:p>
        </p:txBody>
      </p:sp>
    </p:spTree>
    <p:extLst>
      <p:ext uri="{BB962C8B-B14F-4D97-AF65-F5344CB8AC3E}">
        <p14:creationId xmlns:p14="http://schemas.microsoft.com/office/powerpoint/2010/main" val="2960354734"/>
      </p:ext>
    </p:extLst>
  </p:cSld>
  <p:clrMapOvr>
    <a:masterClrMapping/>
  </p:clrMapOvr>
  <p:transition spd="slow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63C3F60-6374-AAD2-2A24-399395B2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7082917" y="3381030"/>
            <a:ext cx="4091685" cy="17848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E43595-07A0-7317-20CF-EFFC6403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2132" y="994498"/>
            <a:ext cx="1140059" cy="961198"/>
          </a:xfrm>
          <a:prstGeom prst="rect">
            <a:avLst/>
          </a:prstGeom>
        </p:spPr>
      </p:pic>
      <p:sp>
        <p:nvSpPr>
          <p:cNvPr id="23" name="TextBox 2">
            <a:extLst>
              <a:ext uri="{FF2B5EF4-FFF2-40B4-BE49-F238E27FC236}">
                <a16:creationId xmlns:a16="http://schemas.microsoft.com/office/drawing/2014/main" id="{5811FFC5-36E0-CB17-EFCC-918984D58BBD}"/>
              </a:ext>
            </a:extLst>
          </p:cNvPr>
          <p:cNvSpPr txBox="1"/>
          <p:nvPr/>
        </p:nvSpPr>
        <p:spPr>
          <a:xfrm>
            <a:off x="1663192" y="2160247"/>
            <a:ext cx="5380754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dirty="0">
                <a:solidFill>
                  <a:srgbClr val="354F52"/>
                </a:solidFill>
                <a:latin typeface="Jost SemiBold" panose="020B0604020202020204" charset="0"/>
                <a:ea typeface="Jost SemiBold" panose="020B0604020202020204" charset="0"/>
                <a:cs typeface="Open Sans Extra Bold"/>
                <a:sym typeface="Open Sans Extra Bold"/>
              </a:rPr>
              <a:t>THANK YOU!</a:t>
            </a:r>
          </a:p>
        </p:txBody>
      </p:sp>
      <p:pic>
        <p:nvPicPr>
          <p:cNvPr id="24" name="Picture 23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978A6783-A9FF-6DE4-9D23-3CCDEB52D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1" t="22944" r="16287" b="24916"/>
          <a:stretch/>
        </p:blipFill>
        <p:spPr>
          <a:xfrm>
            <a:off x="4695371" y="-696687"/>
            <a:ext cx="1741715" cy="13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78817"/>
      </p:ext>
    </p:extLst>
  </p:cSld>
  <p:clrMapOvr>
    <a:masterClrMapping/>
  </p:clrMapOvr>
  <p:transition spd="slow">
    <p:push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irili Larila | Character Stats and Profiles Wiki | Fandom">
            <a:extLst>
              <a:ext uri="{FF2B5EF4-FFF2-40B4-BE49-F238E27FC236}">
                <a16:creationId xmlns:a16="http://schemas.microsoft.com/office/drawing/2014/main" id="{5AD7B4B0-054C-D690-6C53-C451CC7D9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r="13655"/>
          <a:stretch>
            <a:fillRect/>
          </a:stretch>
        </p:blipFill>
        <p:spPr bwMode="auto">
          <a:xfrm>
            <a:off x="2449286" y="85725"/>
            <a:ext cx="424542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00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84;p35">
            <a:extLst>
              <a:ext uri="{FF2B5EF4-FFF2-40B4-BE49-F238E27FC236}">
                <a16:creationId xmlns:a16="http://schemas.microsoft.com/office/drawing/2014/main" id="{D8F29B6B-15C1-B04D-5280-C74161B782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877" y="505848"/>
            <a:ext cx="3790320" cy="589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Our Solution</a:t>
            </a:r>
            <a:endParaRPr sz="3200" dirty="0"/>
          </a:p>
        </p:txBody>
      </p:sp>
      <p:sp>
        <p:nvSpPr>
          <p:cNvPr id="5" name="Google Shape;383;p35">
            <a:extLst>
              <a:ext uri="{FF2B5EF4-FFF2-40B4-BE49-F238E27FC236}">
                <a16:creationId xmlns:a16="http://schemas.microsoft.com/office/drawing/2014/main" id="{019D0789-F9F8-5AC5-8E4C-1A18B9B3A82F}"/>
              </a:ext>
            </a:extLst>
          </p:cNvPr>
          <p:cNvSpPr txBox="1">
            <a:spLocks/>
          </p:cNvSpPr>
          <p:nvPr/>
        </p:nvSpPr>
        <p:spPr>
          <a:xfrm>
            <a:off x="503877" y="1475937"/>
            <a:ext cx="5363029" cy="2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00000"/>
              </a:buClr>
              <a:buSzTx/>
              <a:buNone/>
              <a:defRPr/>
            </a:pP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</a:rPr>
              <a:t>Our project introduces a </a:t>
            </a:r>
            <a:r>
              <a:rPr lang="en-US" sz="2000" b="1" dirty="0">
                <a:solidFill>
                  <a:srgbClr val="84A98C"/>
                </a:solidFill>
                <a:latin typeface="Albert Sans" pitchFamily="2" charset="0"/>
                <a:cs typeface="Arial"/>
              </a:rPr>
              <a:t>smart </a:t>
            </a:r>
            <a:r>
              <a:rPr lang="ar-EG" sz="2000" b="1" dirty="0">
                <a:solidFill>
                  <a:srgbClr val="84A98C"/>
                </a:solidFill>
                <a:latin typeface="Albert Sans" pitchFamily="2" charset="0"/>
                <a:cs typeface="Arial"/>
              </a:rPr>
              <a:t>&amp;</a:t>
            </a:r>
            <a:r>
              <a:rPr lang="en-US" sz="2000" b="1" dirty="0">
                <a:solidFill>
                  <a:srgbClr val="84A98C"/>
                </a:solidFill>
                <a:latin typeface="Albert Sans" pitchFamily="2" charset="0"/>
                <a:cs typeface="Arial"/>
              </a:rPr>
              <a:t> friendly-chatbot</a:t>
            </a: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</a:rPr>
              <a:t> communication system paired with a </a:t>
            </a:r>
            <a:r>
              <a:rPr lang="en-US" sz="2000" b="1" dirty="0">
                <a:solidFill>
                  <a:srgbClr val="84A98C"/>
                </a:solidFill>
                <a:latin typeface="Albert Sans" pitchFamily="2" charset="0"/>
                <a:cs typeface="Arial"/>
              </a:rPr>
              <a:t>mobile app</a:t>
            </a: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</a:rPr>
              <a:t>,</a:t>
            </a:r>
            <a:r>
              <a:rPr lang="ar-EG" sz="2000" dirty="0">
                <a:solidFill>
                  <a:srgbClr val="000000"/>
                </a:solidFill>
                <a:latin typeface="Albert Sans" pitchFamily="2" charset="0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</a:rPr>
              <a:t>designed to bridge the gap between hearing-impaired and hearing individuals.</a:t>
            </a:r>
            <a:endParaRPr lang="ar-EG" sz="2000" dirty="0">
              <a:solidFill>
                <a:srgbClr val="000000"/>
              </a:solidFill>
              <a:latin typeface="Albert Sans" pitchFamily="2" charset="0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SzTx/>
              <a:buNone/>
              <a:defRPr/>
            </a:pPr>
            <a:endParaRPr lang="en-US" sz="2000" dirty="0">
              <a:solidFill>
                <a:srgbClr val="000000"/>
              </a:solidFill>
              <a:latin typeface="Albert Sans" pitchFamily="2" charset="0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SzTx/>
              <a:buNone/>
              <a:defRPr/>
            </a:pP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</a:rPr>
              <a:t>It enables </a:t>
            </a:r>
            <a:r>
              <a:rPr lang="en-US" sz="2000" b="1" dirty="0">
                <a:solidFill>
                  <a:srgbClr val="84A98C"/>
                </a:solidFill>
                <a:latin typeface="Albert Sans" pitchFamily="2" charset="0"/>
                <a:cs typeface="Arial"/>
              </a:rPr>
              <a:t>real-time</a:t>
            </a: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</a:rPr>
              <a:t>, two-way</a:t>
            </a:r>
            <a:r>
              <a:rPr lang="en-US" sz="2000" dirty="0"/>
              <a:t> </a:t>
            </a:r>
            <a:r>
              <a:rPr lang="ar-EG" sz="2000" dirty="0">
                <a:solidFill>
                  <a:srgbClr val="000000"/>
                </a:solidFill>
                <a:latin typeface="Albert Sans" pitchFamily="2" charset="0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</a:rPr>
              <a:t>communication without interpreters or pre-recorded tools.</a:t>
            </a:r>
          </a:p>
        </p:txBody>
      </p:sp>
      <p:pic>
        <p:nvPicPr>
          <p:cNvPr id="18" name="Picture 17" descr="A black background with green lines&#10;&#10;AI-generated content may be incorrect.">
            <a:extLst>
              <a:ext uri="{FF2B5EF4-FFF2-40B4-BE49-F238E27FC236}">
                <a16:creationId xmlns:a16="http://schemas.microsoft.com/office/drawing/2014/main" id="{8C064D95-2D14-8E6F-50D6-8F3B1585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178" y="1108258"/>
            <a:ext cx="1584659" cy="1584659"/>
          </a:xfrm>
          <a:prstGeom prst="rect">
            <a:avLst/>
          </a:prstGeom>
        </p:spPr>
      </p:pic>
      <p:sp>
        <p:nvSpPr>
          <p:cNvPr id="8" name="Google Shape;215;p8">
            <a:extLst>
              <a:ext uri="{FF2B5EF4-FFF2-40B4-BE49-F238E27FC236}">
                <a16:creationId xmlns:a16="http://schemas.microsoft.com/office/drawing/2014/main" id="{D55AB2C8-19F1-9485-5A6A-EF04D4C6ABFB}"/>
              </a:ext>
            </a:extLst>
          </p:cNvPr>
          <p:cNvSpPr/>
          <p:nvPr/>
        </p:nvSpPr>
        <p:spPr>
          <a:xfrm flipH="1">
            <a:off x="5400674" y="1243491"/>
            <a:ext cx="3663270" cy="3900009"/>
          </a:xfrm>
          <a:custGeom>
            <a:avLst/>
            <a:gdLst/>
            <a:ahLst/>
            <a:cxnLst/>
            <a:rect l="l" t="t" r="r" b="b"/>
            <a:pathLst>
              <a:path w="6876415" h="8251698" extrusionOk="0">
                <a:moveTo>
                  <a:pt x="6876415" y="0"/>
                </a:moveTo>
                <a:lnTo>
                  <a:pt x="0" y="0"/>
                </a:lnTo>
                <a:lnTo>
                  <a:pt x="0" y="8251698"/>
                </a:lnTo>
                <a:lnTo>
                  <a:pt x="6876415" y="8251698"/>
                </a:lnTo>
                <a:lnTo>
                  <a:pt x="687641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1" r="-9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E336EE-A747-2D66-0FCA-C17CC7AA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976" y="2917537"/>
            <a:ext cx="1087062" cy="13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4400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D8874-18FD-7932-7616-CF6DC411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84;p35">
            <a:extLst>
              <a:ext uri="{FF2B5EF4-FFF2-40B4-BE49-F238E27FC236}">
                <a16:creationId xmlns:a16="http://schemas.microsoft.com/office/drawing/2014/main" id="{9A507F3E-01FD-F353-DAF7-07C1B7166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877" y="505848"/>
            <a:ext cx="3790320" cy="589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Our Solution</a:t>
            </a:r>
            <a:endParaRPr sz="3200" dirty="0"/>
          </a:p>
        </p:txBody>
      </p:sp>
      <p:sp>
        <p:nvSpPr>
          <p:cNvPr id="5" name="Google Shape;383;p35">
            <a:extLst>
              <a:ext uri="{FF2B5EF4-FFF2-40B4-BE49-F238E27FC236}">
                <a16:creationId xmlns:a16="http://schemas.microsoft.com/office/drawing/2014/main" id="{B402DF31-3ECD-08BC-2380-B67B7CDCE98C}"/>
              </a:ext>
            </a:extLst>
          </p:cNvPr>
          <p:cNvSpPr txBox="1">
            <a:spLocks/>
          </p:cNvSpPr>
          <p:nvPr/>
        </p:nvSpPr>
        <p:spPr>
          <a:xfrm>
            <a:off x="740230" y="1388694"/>
            <a:ext cx="5293311" cy="3422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>
              <a:lnSpc>
                <a:spcPct val="100000"/>
              </a:lnSpc>
              <a:buClr>
                <a:srgbClr val="000000"/>
              </a:buClr>
              <a:buSzTx/>
              <a:buNone/>
              <a:defRPr/>
            </a:pP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  <a:sym typeface="Arial"/>
              </a:rPr>
              <a:t>The smart glasses display real-time </a:t>
            </a:r>
            <a:r>
              <a:rPr lang="en-US" sz="2000" b="1" dirty="0">
                <a:solidFill>
                  <a:srgbClr val="84A98C"/>
                </a:solidFill>
                <a:latin typeface="Albert Sans" pitchFamily="2" charset="0"/>
                <a:cs typeface="Arial"/>
                <a:sym typeface="Arial"/>
              </a:rPr>
              <a:t>speech-to-text</a:t>
            </a: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  <a:sym typeface="Arial"/>
              </a:rPr>
              <a:t> using an </a:t>
            </a:r>
            <a:r>
              <a:rPr lang="en-US" sz="2000" b="1" dirty="0">
                <a:solidFill>
                  <a:srgbClr val="84A98C"/>
                </a:solidFill>
                <a:latin typeface="Albert Sans" pitchFamily="2" charset="0"/>
                <a:cs typeface="Arial"/>
                <a:sym typeface="Arial"/>
              </a:rPr>
              <a:t>OLED</a:t>
            </a: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  <a:sym typeface="Arial"/>
              </a:rPr>
              <a:t> screen and built-in microphone, allowing hearing-impaired users to read spoken language instantly.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Tx/>
              <a:buNone/>
              <a:defRPr/>
            </a:pPr>
            <a:endParaRPr lang="en-US" sz="2000" dirty="0">
              <a:solidFill>
                <a:srgbClr val="000000"/>
              </a:solidFill>
              <a:latin typeface="Albert Sans" pitchFamily="2" charset="0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Tx/>
              <a:buNone/>
              <a:defRPr/>
            </a:pP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  <a:sym typeface="Arial"/>
              </a:rPr>
              <a:t>The mobile app controls the glasses, activates voice and video capture, and manages data processing for </a:t>
            </a:r>
            <a:r>
              <a:rPr lang="en-US" sz="2000" b="1" dirty="0">
                <a:solidFill>
                  <a:srgbClr val="84A98C"/>
                </a:solidFill>
                <a:latin typeface="Albert Sans" pitchFamily="2" charset="0"/>
                <a:cs typeface="Arial"/>
                <a:sym typeface="Arial"/>
              </a:rPr>
              <a:t>sign language recognition</a:t>
            </a:r>
            <a:r>
              <a:rPr lang="en-US" sz="2000" dirty="0">
                <a:solidFill>
                  <a:srgbClr val="000000"/>
                </a:solidFill>
                <a:latin typeface="Albert Sans" pitchFamily="2" charset="0"/>
                <a:cs typeface="Arial"/>
                <a:sym typeface="Arial"/>
              </a:rPr>
              <a:t> and </a:t>
            </a:r>
            <a:r>
              <a:rPr lang="en-US" sz="2000" b="1" dirty="0">
                <a:solidFill>
                  <a:srgbClr val="84A98C"/>
                </a:solidFill>
                <a:latin typeface="Albert Sans" pitchFamily="2" charset="0"/>
                <a:cs typeface="Arial"/>
                <a:sym typeface="Arial"/>
              </a:rPr>
              <a:t>speech output.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84A98C"/>
              </a:solidFill>
              <a:effectLst/>
              <a:uLnTx/>
              <a:uFillTx/>
              <a:latin typeface="Albert Sans" pitchFamily="2" charset="0"/>
              <a:cs typeface="Arial"/>
              <a:sym typeface="Arial"/>
            </a:endParaRPr>
          </a:p>
        </p:txBody>
      </p:sp>
      <p:pic>
        <p:nvPicPr>
          <p:cNvPr id="2" name="Picture 1" descr="A black background with green lines&#10;&#10;AI-generated content may be incorrect.">
            <a:extLst>
              <a:ext uri="{FF2B5EF4-FFF2-40B4-BE49-F238E27FC236}">
                <a16:creationId xmlns:a16="http://schemas.microsoft.com/office/drawing/2014/main" id="{E9032844-E9ED-FE6A-79C0-E3BDA240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178" y="1108258"/>
            <a:ext cx="1584659" cy="1584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BF42C-2D57-8728-B8E5-411A770D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976" y="3100090"/>
            <a:ext cx="1087062" cy="13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9717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C184E-5309-EF7F-3623-F246F1F1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45C36E05-016D-0117-B3E5-FEA862FDCCD5}"/>
              </a:ext>
            </a:extLst>
          </p:cNvPr>
          <p:cNvSpPr txBox="1">
            <a:spLocks/>
          </p:cNvSpPr>
          <p:nvPr/>
        </p:nvSpPr>
        <p:spPr>
          <a:xfrm>
            <a:off x="188200" y="575925"/>
            <a:ext cx="2937249" cy="126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r>
              <a:rPr lang="en-US" sz="3600" dirty="0"/>
              <a:t>Proposed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D6FF5-C3E9-03D5-75BC-0C83EFEC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14" y="-38100"/>
            <a:ext cx="5544229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6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E1C2F-4BFE-3856-9DD8-FEF6E123D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D3411027-AE53-4672-ED28-B87908203133}"/>
              </a:ext>
            </a:extLst>
          </p:cNvPr>
          <p:cNvSpPr txBox="1">
            <a:spLocks/>
          </p:cNvSpPr>
          <p:nvPr/>
        </p:nvSpPr>
        <p:spPr>
          <a:xfrm>
            <a:off x="188200" y="575925"/>
            <a:ext cx="40387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r>
              <a:rPr lang="en-US" sz="3600" dirty="0"/>
              <a:t>Data Flow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A35BF-C72B-FDC5-0FF6-372753F2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22057" y="198759"/>
            <a:ext cx="5172283" cy="48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03568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DB709-B3FA-9523-293D-B986059C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4B415C2-8982-76C0-51AD-57B9F0872ADB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5968A1-6836-8203-F187-7E7B0D7271DC}"/>
              </a:ext>
            </a:extLst>
          </p:cNvPr>
          <p:cNvSpPr/>
          <p:nvPr/>
        </p:nvSpPr>
        <p:spPr>
          <a:xfrm>
            <a:off x="658368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180C46-69F3-6A72-C62C-B2BB8BDF6519}"/>
              </a:ext>
            </a:extLst>
          </p:cNvPr>
          <p:cNvSpPr/>
          <p:nvPr/>
        </p:nvSpPr>
        <p:spPr>
          <a:xfrm>
            <a:off x="493776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79107-8D21-D95A-7C13-62B5B9EAEEB6}"/>
              </a:ext>
            </a:extLst>
          </p:cNvPr>
          <p:cNvSpPr/>
          <p:nvPr/>
        </p:nvSpPr>
        <p:spPr>
          <a:xfrm>
            <a:off x="3291840" y="0"/>
            <a:ext cx="1645920" cy="5143500"/>
          </a:xfrm>
          <a:prstGeom prst="rect">
            <a:avLst/>
          </a:prstGeom>
          <a:solidFill>
            <a:srgbClr val="52796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System 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4EC5E7E-24C4-1CE0-1E4F-8BB37C6A413B}"/>
              </a:ext>
            </a:extLst>
          </p:cNvPr>
          <p:cNvSpPr/>
          <p:nvPr/>
        </p:nvSpPr>
        <p:spPr>
          <a:xfrm>
            <a:off x="1647932" y="0"/>
            <a:ext cx="1645920" cy="5143500"/>
          </a:xfrm>
          <a:prstGeom prst="rect">
            <a:avLst/>
          </a:prstGeom>
          <a:solidFill>
            <a:srgbClr val="354F5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AI</a:t>
            </a:r>
            <a:br>
              <a:rPr lang="en-US" sz="1600" b="1" dirty="0">
                <a:latin typeface="Montserrat Alternates" panose="02000505000000020004" pitchFamily="2" charset="0"/>
              </a:rPr>
            </a:br>
            <a:r>
              <a:rPr lang="en-US" sz="1600" b="1" dirty="0">
                <a:latin typeface="Montserrat Alternates" panose="02000505000000020004" pitchFamily="2" charset="0"/>
              </a:rPr>
              <a:t>Models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C310C-FF9C-87FB-DD03-3DBA893F188C}"/>
              </a:ext>
            </a:extLst>
          </p:cNvPr>
          <p:cNvSpPr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F3E4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latin typeface="Montserrat Alternates" panose="02000505000000020004" pitchFamily="2" charset="0"/>
              </a:rPr>
              <a:t>Project</a:t>
            </a:r>
            <a:br>
              <a:rPr lang="ar-EG" sz="10000" b="1" dirty="0">
                <a:latin typeface="Montserrat Alternates" panose="02000505000000020004" pitchFamily="2" charset="0"/>
              </a:rPr>
            </a:br>
            <a:r>
              <a:rPr lang="en-US" sz="10000" b="1" dirty="0">
                <a:latin typeface="Montserrat Alternates" panose="02000505000000020004" pitchFamily="2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8235755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74B3A-F156-56C5-07AE-B415EA23A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2095A3E-9E7A-0FFC-DBE6-8AFA72B2159F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5EA924-3BD6-1406-B7CA-52FE72A54A35}"/>
              </a:ext>
            </a:extLst>
          </p:cNvPr>
          <p:cNvSpPr/>
          <p:nvPr/>
        </p:nvSpPr>
        <p:spPr>
          <a:xfrm>
            <a:off x="493776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6A3-CF83-6C77-C665-2D3BA9F7D55F}"/>
              </a:ext>
            </a:extLst>
          </p:cNvPr>
          <p:cNvSpPr/>
          <p:nvPr/>
        </p:nvSpPr>
        <p:spPr>
          <a:xfrm>
            <a:off x="329184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D32DF-BFCC-1C7E-EB70-5E1685EDDA88}"/>
              </a:ext>
            </a:extLst>
          </p:cNvPr>
          <p:cNvSpPr/>
          <p:nvPr/>
        </p:nvSpPr>
        <p:spPr>
          <a:xfrm>
            <a:off x="1645920" y="0"/>
            <a:ext cx="1645920" cy="5143500"/>
          </a:xfrm>
          <a:prstGeom prst="rect">
            <a:avLst/>
          </a:prstGeom>
          <a:solidFill>
            <a:srgbClr val="52796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System 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23545D-2BDA-5AC3-C4E5-89F391BBD082}"/>
              </a:ext>
            </a:extLst>
          </p:cNvPr>
          <p:cNvSpPr/>
          <p:nvPr/>
        </p:nvSpPr>
        <p:spPr>
          <a:xfrm>
            <a:off x="2012" y="0"/>
            <a:ext cx="1645920" cy="5143500"/>
          </a:xfrm>
          <a:prstGeom prst="rect">
            <a:avLst/>
          </a:prstGeom>
          <a:solidFill>
            <a:srgbClr val="354F5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AI</a:t>
            </a:r>
            <a:br>
              <a:rPr lang="en-US" sz="1600" b="1" dirty="0">
                <a:latin typeface="Montserrat Alternates" panose="02000505000000020004" pitchFamily="2" charset="0"/>
              </a:rPr>
            </a:br>
            <a:r>
              <a:rPr lang="en-US" sz="1600" b="1" dirty="0">
                <a:latin typeface="Montserrat Alternates" panose="02000505000000020004" pitchFamily="2" charset="0"/>
              </a:rPr>
              <a:t>Models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34022F6-9258-9647-9D89-874D84B809DB}"/>
              </a:ext>
            </a:extLst>
          </p:cNvPr>
          <p:cNvSpPr>
            <a:spLocks/>
          </p:cNvSpPr>
          <p:nvPr/>
        </p:nvSpPr>
        <p:spPr>
          <a:xfrm>
            <a:off x="-1645920" y="0"/>
            <a:ext cx="1645920" cy="5143500"/>
          </a:xfrm>
          <a:prstGeom prst="rect">
            <a:avLst/>
          </a:prstGeom>
          <a:solidFill>
            <a:srgbClr val="2F3E4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Project</a:t>
            </a:r>
            <a:br>
              <a:rPr lang="ar-EG" sz="1600" b="1" dirty="0">
                <a:latin typeface="Montserrat Alternates" panose="02000505000000020004" pitchFamily="2" charset="0"/>
              </a:rPr>
            </a:br>
            <a:r>
              <a:rPr lang="en-US" sz="1600" b="1" dirty="0">
                <a:latin typeface="Montserrat Alternates" panose="02000505000000020004" pitchFamily="2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89208941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87660-5614-D975-5514-FCF04F989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21DA505-075A-5C19-4A05-262F65737B25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6D3DC5-BEFB-F57E-94F9-CE99C8E73361}"/>
              </a:ext>
            </a:extLst>
          </p:cNvPr>
          <p:cNvSpPr/>
          <p:nvPr/>
        </p:nvSpPr>
        <p:spPr>
          <a:xfrm>
            <a:off x="493776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9865C7-C56A-3812-7998-06C92A98E0EC}"/>
              </a:ext>
            </a:extLst>
          </p:cNvPr>
          <p:cNvSpPr/>
          <p:nvPr/>
        </p:nvSpPr>
        <p:spPr>
          <a:xfrm>
            <a:off x="329184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DE158A-6152-619E-C428-2022DAE8E0CB}"/>
              </a:ext>
            </a:extLst>
          </p:cNvPr>
          <p:cNvSpPr/>
          <p:nvPr/>
        </p:nvSpPr>
        <p:spPr>
          <a:xfrm>
            <a:off x="1645920" y="0"/>
            <a:ext cx="1645920" cy="5143500"/>
          </a:xfrm>
          <a:prstGeom prst="rect">
            <a:avLst/>
          </a:prstGeom>
          <a:solidFill>
            <a:srgbClr val="52796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System 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554AE61-67A6-EA45-49C7-81EAC6B39891}"/>
              </a:ext>
            </a:extLst>
          </p:cNvPr>
          <p:cNvSpPr/>
          <p:nvPr/>
        </p:nvSpPr>
        <p:spPr>
          <a:xfrm>
            <a:off x="2012" y="0"/>
            <a:ext cx="9141988" cy="5143500"/>
          </a:xfrm>
          <a:prstGeom prst="rect">
            <a:avLst/>
          </a:prstGeom>
          <a:solidFill>
            <a:srgbClr val="354F5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latin typeface="Montserrat Alternates" panose="02000505000000020004" pitchFamily="2" charset="0"/>
              </a:rPr>
              <a:t>AI</a:t>
            </a:r>
            <a:br>
              <a:rPr lang="en-US" sz="10000" b="1" dirty="0">
                <a:latin typeface="Montserrat Alternates" panose="02000505000000020004" pitchFamily="2" charset="0"/>
              </a:rPr>
            </a:br>
            <a:r>
              <a:rPr lang="en-US" sz="10000" b="1" dirty="0">
                <a:latin typeface="Montserrat Alternates" panose="02000505000000020004" pitchFamily="2" charset="0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27796441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6A3AA371-D3A1-E93A-BB63-794A5FB2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9E8F1637-BAAF-48DD-5932-46299B084E43}"/>
              </a:ext>
            </a:extLst>
          </p:cNvPr>
          <p:cNvSpPr txBox="1">
            <a:spLocks/>
          </p:cNvSpPr>
          <p:nvPr/>
        </p:nvSpPr>
        <p:spPr>
          <a:xfrm>
            <a:off x="1682376" y="1529850"/>
            <a:ext cx="5779247" cy="20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buSzPts val="9000"/>
            </a:pPr>
            <a:r>
              <a:rPr lang="en-US" sz="7600" dirty="0">
                <a:latin typeface="Jost SemiBold" panose="020B0604020202020204" charset="0"/>
                <a:ea typeface="Jost SemiBold" panose="020B0604020202020204" charset="0"/>
              </a:rPr>
              <a:t>Speech to Text</a:t>
            </a:r>
          </a:p>
        </p:txBody>
      </p:sp>
    </p:spTree>
    <p:extLst>
      <p:ext uri="{BB962C8B-B14F-4D97-AF65-F5344CB8AC3E}">
        <p14:creationId xmlns:p14="http://schemas.microsoft.com/office/powerpoint/2010/main" val="134186849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0B214E5F-7F3C-4EFC-F29E-794B0D360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19C9C7-EA69-4D6B-FAE4-0DE8D29CE969}"/>
              </a:ext>
            </a:extLst>
          </p:cNvPr>
          <p:cNvSpPr txBox="1"/>
          <p:nvPr/>
        </p:nvSpPr>
        <p:spPr>
          <a:xfrm>
            <a:off x="258127" y="228391"/>
            <a:ext cx="385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Jost SemiBold" panose="020B0604020202020204" charset="0"/>
                <a:ea typeface="Jost SemiBold" panose="020B0604020202020204" charset="0"/>
              </a:rPr>
              <a:t>Model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F514DC-E5C8-2DED-A948-E791AD331F97}"/>
              </a:ext>
            </a:extLst>
          </p:cNvPr>
          <p:cNvGrpSpPr/>
          <p:nvPr/>
        </p:nvGrpSpPr>
        <p:grpSpPr>
          <a:xfrm>
            <a:off x="5049592" y="360216"/>
            <a:ext cx="3929652" cy="3853644"/>
            <a:chOff x="5384872" y="1184910"/>
            <a:chExt cx="3600378" cy="35307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6F45B0-114F-668A-06DA-3DE830CA6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940" y="1184910"/>
              <a:ext cx="3369310" cy="33223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A9CBDF-8EC8-DEA2-EC3B-13F20AB630A5}"/>
                </a:ext>
              </a:extLst>
            </p:cNvPr>
            <p:cNvSpPr txBox="1"/>
            <p:nvPr/>
          </p:nvSpPr>
          <p:spPr>
            <a:xfrm>
              <a:off x="7208520" y="4438650"/>
              <a:ext cx="678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epochs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6AA496-8AB9-82E9-324A-A78CABFFEC81}"/>
                </a:ext>
              </a:extLst>
            </p:cNvPr>
            <p:cNvSpPr txBox="1"/>
            <p:nvPr/>
          </p:nvSpPr>
          <p:spPr>
            <a:xfrm rot="16200000">
              <a:off x="5294784" y="2604336"/>
              <a:ext cx="457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loss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7A2899-D29F-5FCD-22CD-723C2504F48F}"/>
              </a:ext>
            </a:extLst>
          </p:cNvPr>
          <p:cNvSpPr txBox="1"/>
          <p:nvPr/>
        </p:nvSpPr>
        <p:spPr>
          <a:xfrm>
            <a:off x="850552" y="1149190"/>
            <a:ext cx="8451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spc="0" baseline="0" dirty="0">
                <a:ln/>
                <a:solidFill>
                  <a:srgbClr val="484848"/>
                </a:solidFill>
                <a:latin typeface="Albert Sans" pitchFamily="2" charset="0"/>
                <a:sym typeface="Arial"/>
                <a:rtl val="0"/>
              </a:rPr>
              <a:t>Metrics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C6A35-AF7C-7B04-CA70-FBFE0A49ED7A}"/>
              </a:ext>
            </a:extLst>
          </p:cNvPr>
          <p:cNvSpPr txBox="1"/>
          <p:nvPr/>
        </p:nvSpPr>
        <p:spPr>
          <a:xfrm>
            <a:off x="707061" y="1981704"/>
            <a:ext cx="6094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spc="0" baseline="0" dirty="0">
                <a:ln/>
                <a:solidFill>
                  <a:srgbClr val="543A3A"/>
                </a:solidFill>
                <a:latin typeface="Albert Sans" pitchFamily="2" charset="0"/>
                <a:sym typeface="Arial"/>
                <a:rtl val="0"/>
              </a:rPr>
              <a:t>WER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AA41B6-9EF3-5846-9FC4-EF329C948247}"/>
              </a:ext>
            </a:extLst>
          </p:cNvPr>
          <p:cNvGrpSpPr/>
          <p:nvPr/>
        </p:nvGrpSpPr>
        <p:grpSpPr>
          <a:xfrm>
            <a:off x="1252150" y="1861897"/>
            <a:ext cx="3269955" cy="444007"/>
            <a:chOff x="1252150" y="1861897"/>
            <a:chExt cx="3269955" cy="44400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3AE489D-A111-8817-A5B3-A1F9204EA63E}"/>
                </a:ext>
              </a:extLst>
            </p:cNvPr>
            <p:cNvSpPr/>
            <p:nvPr/>
          </p:nvSpPr>
          <p:spPr>
            <a:xfrm>
              <a:off x="1252150" y="1861897"/>
              <a:ext cx="3217574" cy="444007"/>
            </a:xfrm>
            <a:custGeom>
              <a:avLst/>
              <a:gdLst>
                <a:gd name="connsiteX0" fmla="*/ 0 w 3217574"/>
                <a:gd name="connsiteY0" fmla="*/ 0 h 444007"/>
                <a:gd name="connsiteX1" fmla="*/ 3217574 w 3217574"/>
                <a:gd name="connsiteY1" fmla="*/ 0 h 444007"/>
                <a:gd name="connsiteX2" fmla="*/ 3217574 w 3217574"/>
                <a:gd name="connsiteY2" fmla="*/ 444007 h 444007"/>
                <a:gd name="connsiteX3" fmla="*/ 0 w 3217574"/>
                <a:gd name="connsiteY3" fmla="*/ 444007 h 444007"/>
                <a:gd name="connsiteX4" fmla="*/ 0 w 3217574"/>
                <a:gd name="connsiteY4" fmla="*/ 0 h 44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574" h="444007">
                  <a:moveTo>
                    <a:pt x="0" y="0"/>
                  </a:moveTo>
                  <a:lnTo>
                    <a:pt x="3217574" y="0"/>
                  </a:lnTo>
                  <a:lnTo>
                    <a:pt x="3217574" y="444007"/>
                  </a:lnTo>
                  <a:lnTo>
                    <a:pt x="0" y="444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A98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BE46ED-5F06-8611-1932-052E98AFF032}"/>
                </a:ext>
              </a:extLst>
            </p:cNvPr>
            <p:cNvSpPr txBox="1"/>
            <p:nvPr/>
          </p:nvSpPr>
          <p:spPr>
            <a:xfrm>
              <a:off x="3960733" y="1934839"/>
              <a:ext cx="5613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0" baseline="0" dirty="0">
                  <a:ln/>
                  <a:solidFill>
                    <a:srgbClr val="FFFFFF"/>
                  </a:solidFill>
                  <a:latin typeface="Albert Sans" pitchFamily="2" charset="0"/>
                  <a:sym typeface="Arial"/>
                  <a:rtl val="0"/>
                </a:rPr>
                <a:t>62%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F41CB9-862F-69BD-BE9F-2EF49F768535}"/>
              </a:ext>
            </a:extLst>
          </p:cNvPr>
          <p:cNvSpPr txBox="1"/>
          <p:nvPr/>
        </p:nvSpPr>
        <p:spPr>
          <a:xfrm>
            <a:off x="747136" y="25922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spc="0" baseline="0" dirty="0">
                <a:ln/>
                <a:solidFill>
                  <a:srgbClr val="4C4034"/>
                </a:solidFill>
                <a:latin typeface="Albert Sans" pitchFamily="2" charset="0"/>
                <a:sym typeface="Arial"/>
                <a:rtl val="0"/>
              </a:rPr>
              <a:t>CER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FF8AB9-C51B-1C47-C522-71643E3D2A7A}"/>
              </a:ext>
            </a:extLst>
          </p:cNvPr>
          <p:cNvGrpSpPr/>
          <p:nvPr/>
        </p:nvGrpSpPr>
        <p:grpSpPr>
          <a:xfrm>
            <a:off x="1252150" y="2472407"/>
            <a:ext cx="1246020" cy="444007"/>
            <a:chOff x="1252150" y="2472407"/>
            <a:chExt cx="1246020" cy="44400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E6FD927-24F6-7C45-F373-0B770CA1CDDE}"/>
                </a:ext>
              </a:extLst>
            </p:cNvPr>
            <p:cNvSpPr/>
            <p:nvPr/>
          </p:nvSpPr>
          <p:spPr>
            <a:xfrm>
              <a:off x="1252150" y="2472407"/>
              <a:ext cx="1193640" cy="444007"/>
            </a:xfrm>
            <a:custGeom>
              <a:avLst/>
              <a:gdLst>
                <a:gd name="connsiteX0" fmla="*/ 0 w 1193640"/>
                <a:gd name="connsiteY0" fmla="*/ 0 h 444007"/>
                <a:gd name="connsiteX1" fmla="*/ 1193640 w 1193640"/>
                <a:gd name="connsiteY1" fmla="*/ 0 h 444007"/>
                <a:gd name="connsiteX2" fmla="*/ 1193640 w 1193640"/>
                <a:gd name="connsiteY2" fmla="*/ 444007 h 444007"/>
                <a:gd name="connsiteX3" fmla="*/ 0 w 1193640"/>
                <a:gd name="connsiteY3" fmla="*/ 444007 h 444007"/>
                <a:gd name="connsiteX4" fmla="*/ 0 w 1193640"/>
                <a:gd name="connsiteY4" fmla="*/ 0 h 44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640" h="444007">
                  <a:moveTo>
                    <a:pt x="0" y="0"/>
                  </a:moveTo>
                  <a:lnTo>
                    <a:pt x="1193640" y="0"/>
                  </a:lnTo>
                  <a:lnTo>
                    <a:pt x="1193640" y="444007"/>
                  </a:lnTo>
                  <a:lnTo>
                    <a:pt x="0" y="444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D2C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956892-CDE9-9F22-C179-43E948F007C1}"/>
                </a:ext>
              </a:extLst>
            </p:cNvPr>
            <p:cNvSpPr txBox="1"/>
            <p:nvPr/>
          </p:nvSpPr>
          <p:spPr>
            <a:xfrm>
              <a:off x="1936798" y="2545349"/>
              <a:ext cx="5613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0" baseline="0" dirty="0">
                  <a:ln/>
                  <a:solidFill>
                    <a:srgbClr val="231F20"/>
                  </a:solidFill>
                  <a:latin typeface="Albert Sans" pitchFamily="2" charset="0"/>
                  <a:sym typeface="Arial"/>
                  <a:rtl val="0"/>
                </a:rPr>
                <a:t>23%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1B6F53-681D-7B72-D6B5-6AE9D47184BB}"/>
              </a:ext>
            </a:extLst>
          </p:cNvPr>
          <p:cNvSpPr txBox="1"/>
          <p:nvPr/>
        </p:nvSpPr>
        <p:spPr>
          <a:xfrm>
            <a:off x="842995" y="3202724"/>
            <a:ext cx="4735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spc="-80" baseline="0" dirty="0">
                <a:ln/>
                <a:solidFill>
                  <a:srgbClr val="46432D"/>
                </a:solidFill>
                <a:latin typeface="Arial"/>
                <a:cs typeface="Arial"/>
                <a:sym typeface="Arial"/>
                <a:rtl val="0"/>
              </a:rPr>
              <a:t>WA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EDCF22-D30B-88DC-CB0A-FC8CE03806C2}"/>
              </a:ext>
            </a:extLst>
          </p:cNvPr>
          <p:cNvGrpSpPr/>
          <p:nvPr/>
        </p:nvGrpSpPr>
        <p:grpSpPr>
          <a:xfrm>
            <a:off x="1252150" y="3082917"/>
            <a:ext cx="2030833" cy="444007"/>
            <a:chOff x="1252150" y="3082917"/>
            <a:chExt cx="2030833" cy="44400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D40C98B-E0BE-6C94-5637-43148C1AA400}"/>
                </a:ext>
              </a:extLst>
            </p:cNvPr>
            <p:cNvSpPr/>
            <p:nvPr/>
          </p:nvSpPr>
          <p:spPr>
            <a:xfrm>
              <a:off x="1252150" y="3082917"/>
              <a:ext cx="1972040" cy="444007"/>
            </a:xfrm>
            <a:custGeom>
              <a:avLst/>
              <a:gdLst>
                <a:gd name="connsiteX0" fmla="*/ 0 w 1972040"/>
                <a:gd name="connsiteY0" fmla="*/ 0 h 444007"/>
                <a:gd name="connsiteX1" fmla="*/ 1972041 w 1972040"/>
                <a:gd name="connsiteY1" fmla="*/ 0 h 444007"/>
                <a:gd name="connsiteX2" fmla="*/ 1972041 w 1972040"/>
                <a:gd name="connsiteY2" fmla="*/ 444007 h 444007"/>
                <a:gd name="connsiteX3" fmla="*/ 0 w 1972040"/>
                <a:gd name="connsiteY3" fmla="*/ 444007 h 444007"/>
                <a:gd name="connsiteX4" fmla="*/ 0 w 1972040"/>
                <a:gd name="connsiteY4" fmla="*/ 0 h 44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040" h="444007">
                  <a:moveTo>
                    <a:pt x="0" y="0"/>
                  </a:moveTo>
                  <a:lnTo>
                    <a:pt x="1972041" y="0"/>
                  </a:lnTo>
                  <a:lnTo>
                    <a:pt x="1972041" y="444007"/>
                  </a:lnTo>
                  <a:lnTo>
                    <a:pt x="0" y="444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79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ACA8E-CFF8-B896-DB85-CE8F5E98D80C}"/>
                </a:ext>
              </a:extLst>
            </p:cNvPr>
            <p:cNvSpPr txBox="1"/>
            <p:nvPr/>
          </p:nvSpPr>
          <p:spPr>
            <a:xfrm>
              <a:off x="2715199" y="3155859"/>
              <a:ext cx="567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0" baseline="0" dirty="0">
                  <a:ln/>
                  <a:solidFill>
                    <a:srgbClr val="FFFFFF"/>
                  </a:solidFill>
                  <a:latin typeface="Albert Sans" pitchFamily="2" charset="0"/>
                  <a:sym typeface="Arial"/>
                  <a:rtl val="0"/>
                </a:rPr>
                <a:t>38%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97D3D1F-8D27-5818-2068-507525D00F8B}"/>
              </a:ext>
            </a:extLst>
          </p:cNvPr>
          <p:cNvSpPr txBox="1"/>
          <p:nvPr/>
        </p:nvSpPr>
        <p:spPr>
          <a:xfrm>
            <a:off x="854537" y="3813234"/>
            <a:ext cx="4619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spc="0" baseline="0" dirty="0">
                <a:ln/>
                <a:solidFill>
                  <a:srgbClr val="374840"/>
                </a:solidFill>
                <a:latin typeface="Albert Sans" pitchFamily="2" charset="0"/>
                <a:sym typeface="Arial"/>
                <a:rtl val="0"/>
              </a:rPr>
              <a:t>CA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7E6E8D-2869-E195-A5C2-00D1B95215C9}"/>
              </a:ext>
            </a:extLst>
          </p:cNvPr>
          <p:cNvGrpSpPr/>
          <p:nvPr/>
        </p:nvGrpSpPr>
        <p:grpSpPr>
          <a:xfrm>
            <a:off x="1252150" y="3701176"/>
            <a:ext cx="4032418" cy="444007"/>
            <a:chOff x="1252150" y="3693427"/>
            <a:chExt cx="4032418" cy="44400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38AD2F0-77FF-C53D-65FB-AAB8C075FDED}"/>
                </a:ext>
              </a:extLst>
            </p:cNvPr>
            <p:cNvSpPr/>
            <p:nvPr/>
          </p:nvSpPr>
          <p:spPr>
            <a:xfrm>
              <a:off x="1252150" y="3693427"/>
              <a:ext cx="3996067" cy="444007"/>
            </a:xfrm>
            <a:custGeom>
              <a:avLst/>
              <a:gdLst>
                <a:gd name="connsiteX0" fmla="*/ 0 w 3996067"/>
                <a:gd name="connsiteY0" fmla="*/ 0 h 444007"/>
                <a:gd name="connsiteX1" fmla="*/ 3996068 w 3996067"/>
                <a:gd name="connsiteY1" fmla="*/ 0 h 444007"/>
                <a:gd name="connsiteX2" fmla="*/ 3996068 w 3996067"/>
                <a:gd name="connsiteY2" fmla="*/ 444007 h 444007"/>
                <a:gd name="connsiteX3" fmla="*/ 0 w 3996067"/>
                <a:gd name="connsiteY3" fmla="*/ 444007 h 444007"/>
                <a:gd name="connsiteX4" fmla="*/ 0 w 3996067"/>
                <a:gd name="connsiteY4" fmla="*/ 0 h 44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6067" h="444007">
                  <a:moveTo>
                    <a:pt x="0" y="0"/>
                  </a:moveTo>
                  <a:lnTo>
                    <a:pt x="3996068" y="0"/>
                  </a:lnTo>
                  <a:lnTo>
                    <a:pt x="3996068" y="444007"/>
                  </a:lnTo>
                  <a:lnTo>
                    <a:pt x="0" y="444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E4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34C0E-50E7-BDD2-4B4D-DD19383A9ADC}"/>
                </a:ext>
              </a:extLst>
            </p:cNvPr>
            <p:cNvSpPr txBox="1"/>
            <p:nvPr/>
          </p:nvSpPr>
          <p:spPr>
            <a:xfrm>
              <a:off x="4739226" y="3766369"/>
              <a:ext cx="54534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0" baseline="0" dirty="0">
                  <a:ln/>
                  <a:solidFill>
                    <a:srgbClr val="FFFFFF"/>
                  </a:solidFill>
                  <a:latin typeface="Albert Sans" pitchFamily="2" charset="0"/>
                  <a:sym typeface="Arial"/>
                  <a:rtl val="0"/>
                </a:rPr>
                <a:t>77%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A0C500-46BC-A2FB-B016-FA414FEDBF8B}"/>
              </a:ext>
            </a:extLst>
          </p:cNvPr>
          <p:cNvSpPr txBox="1"/>
          <p:nvPr/>
        </p:nvSpPr>
        <p:spPr>
          <a:xfrm>
            <a:off x="5508284" y="3979737"/>
            <a:ext cx="116570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spc="0" baseline="0" dirty="0">
                <a:ln/>
                <a:solidFill>
                  <a:srgbClr val="484848"/>
                </a:solidFill>
                <a:latin typeface="Albert Sans" pitchFamily="2" charset="0"/>
                <a:sym typeface="Arial"/>
                <a:rtl val="0"/>
              </a:rPr>
              <a:t>Error Rates</a:t>
            </a:r>
            <a:br>
              <a:rPr lang="en-US" sz="1500" spc="0" baseline="0" dirty="0">
                <a:ln/>
                <a:solidFill>
                  <a:srgbClr val="484848"/>
                </a:solidFill>
                <a:latin typeface="Albert Sans" pitchFamily="2" charset="0"/>
                <a:sym typeface="Arial"/>
                <a:rtl val="0"/>
              </a:rPr>
            </a:br>
            <a:r>
              <a:rPr lang="en-US" sz="1500" dirty="0">
                <a:ln/>
                <a:solidFill>
                  <a:srgbClr val="484848"/>
                </a:solidFill>
                <a:latin typeface="Albert Sans" pitchFamily="2" charset="0"/>
                <a:rtl val="0"/>
              </a:rPr>
              <a:t>And</a:t>
            </a:r>
            <a:br>
              <a:rPr lang="en-US" sz="1500" dirty="0">
                <a:ln/>
                <a:solidFill>
                  <a:srgbClr val="484848"/>
                </a:solidFill>
                <a:latin typeface="Albert Sans" pitchFamily="2" charset="0"/>
                <a:rtl val="0"/>
              </a:rPr>
            </a:br>
            <a:r>
              <a:rPr lang="en-US" sz="1500" dirty="0">
                <a:ln/>
                <a:solidFill>
                  <a:srgbClr val="484848"/>
                </a:solidFill>
                <a:latin typeface="Albert Sans" pitchFamily="2" charset="0"/>
                <a:rtl val="0"/>
              </a:rPr>
              <a:t>Accuracies</a:t>
            </a:r>
          </a:p>
        </p:txBody>
      </p:sp>
      <p:grpSp>
        <p:nvGrpSpPr>
          <p:cNvPr id="30" name="Graphic 8">
            <a:extLst>
              <a:ext uri="{FF2B5EF4-FFF2-40B4-BE49-F238E27FC236}">
                <a16:creationId xmlns:a16="http://schemas.microsoft.com/office/drawing/2014/main" id="{BE0C5F14-E945-9DAF-48A7-743D92519BD1}"/>
              </a:ext>
            </a:extLst>
          </p:cNvPr>
          <p:cNvGrpSpPr/>
          <p:nvPr/>
        </p:nvGrpSpPr>
        <p:grpSpPr>
          <a:xfrm>
            <a:off x="1576135" y="4534746"/>
            <a:ext cx="3829895" cy="545169"/>
            <a:chOff x="1576135" y="4534746"/>
            <a:chExt cx="3829895" cy="545169"/>
          </a:xfrm>
          <a:solidFill>
            <a:srgbClr val="484848"/>
          </a:solidFill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B55921-90B3-91F4-A8C5-2618D07FF815}"/>
                </a:ext>
              </a:extLst>
            </p:cNvPr>
            <p:cNvSpPr txBox="1"/>
            <p:nvPr/>
          </p:nvSpPr>
          <p:spPr>
            <a:xfrm>
              <a:off x="1576135" y="4534746"/>
              <a:ext cx="382989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0" baseline="0">
                  <a:ln/>
                  <a:solidFill>
                    <a:srgbClr val="484848"/>
                  </a:solidFill>
                  <a:latin typeface="Albert Sans" pitchFamily="2" charset="0"/>
                  <a:sym typeface="Arial"/>
                  <a:rtl val="0"/>
                </a:rPr>
                <a:t>Comparison of Speech Recognition Error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957E6E-8B9C-9DD0-530C-0509C0D4A56E}"/>
                </a:ext>
              </a:extLst>
            </p:cNvPr>
            <p:cNvSpPr txBox="1"/>
            <p:nvPr/>
          </p:nvSpPr>
          <p:spPr>
            <a:xfrm>
              <a:off x="2357218" y="4756750"/>
              <a:ext cx="105509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0" baseline="0" dirty="0">
                  <a:ln/>
                  <a:solidFill>
                    <a:srgbClr val="484848"/>
                  </a:solidFill>
                  <a:latin typeface="Albert Sans" pitchFamily="2" charset="0"/>
                  <a:sym typeface="Arial"/>
                  <a:rtl val="0"/>
                </a:rPr>
                <a:t>Rates and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CE9CE1-4015-5B78-10D4-C7438BED057F}"/>
                </a:ext>
              </a:extLst>
            </p:cNvPr>
            <p:cNvSpPr txBox="1"/>
            <p:nvPr/>
          </p:nvSpPr>
          <p:spPr>
            <a:xfrm>
              <a:off x="3200555" y="4756750"/>
              <a:ext cx="2237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-120" baseline="0">
                  <a:ln/>
                  <a:solidFill>
                    <a:srgbClr val="484848"/>
                  </a:solidFill>
                  <a:latin typeface="Albert Sans" pitchFamily="2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4B31DF-3E07-2CBE-10C9-93A8B44F00F7}"/>
                </a:ext>
              </a:extLst>
            </p:cNvPr>
            <p:cNvSpPr txBox="1"/>
            <p:nvPr/>
          </p:nvSpPr>
          <p:spPr>
            <a:xfrm>
              <a:off x="3241718" y="4756750"/>
              <a:ext cx="11641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0" baseline="0">
                  <a:ln/>
                  <a:solidFill>
                    <a:srgbClr val="484848"/>
                  </a:solidFill>
                  <a:latin typeface="Albert Sans" pitchFamily="2" charset="0"/>
                  <a:sym typeface="Arial"/>
                  <a:rtl val="0"/>
                </a:rPr>
                <a:t>Accuracies</a:t>
              </a: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A1899A7-47D2-28F0-159D-1038226302A9}"/>
              </a:ext>
            </a:extLst>
          </p:cNvPr>
          <p:cNvSpPr/>
          <p:nvPr/>
        </p:nvSpPr>
        <p:spPr>
          <a:xfrm>
            <a:off x="1252150" y="1839696"/>
            <a:ext cx="3217574" cy="488408"/>
          </a:xfrm>
          <a:custGeom>
            <a:avLst/>
            <a:gdLst>
              <a:gd name="connsiteX0" fmla="*/ 0 w 3217574"/>
              <a:gd name="connsiteY0" fmla="*/ 0 h 444007"/>
              <a:gd name="connsiteX1" fmla="*/ 3217574 w 3217574"/>
              <a:gd name="connsiteY1" fmla="*/ 0 h 444007"/>
              <a:gd name="connsiteX2" fmla="*/ 3217574 w 3217574"/>
              <a:gd name="connsiteY2" fmla="*/ 444007 h 444007"/>
              <a:gd name="connsiteX3" fmla="*/ 0 w 3217574"/>
              <a:gd name="connsiteY3" fmla="*/ 444007 h 444007"/>
              <a:gd name="connsiteX4" fmla="*/ 0 w 3217574"/>
              <a:gd name="connsiteY4" fmla="*/ 0 h 44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7574" h="444007">
                <a:moveTo>
                  <a:pt x="0" y="0"/>
                </a:moveTo>
                <a:lnTo>
                  <a:pt x="3217574" y="0"/>
                </a:lnTo>
                <a:lnTo>
                  <a:pt x="3217574" y="444007"/>
                </a:lnTo>
                <a:lnTo>
                  <a:pt x="0" y="444007"/>
                </a:lnTo>
                <a:lnTo>
                  <a:pt x="0" y="0"/>
                </a:lnTo>
                <a:close/>
              </a:path>
            </a:pathLst>
          </a:custGeom>
          <a:noFill/>
          <a:ln w="1847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9C59DD7-A369-D32C-0B3E-F80A6BD3F719}"/>
              </a:ext>
            </a:extLst>
          </p:cNvPr>
          <p:cNvSpPr/>
          <p:nvPr/>
        </p:nvSpPr>
        <p:spPr>
          <a:xfrm>
            <a:off x="1252150" y="2472407"/>
            <a:ext cx="1193640" cy="444007"/>
          </a:xfrm>
          <a:custGeom>
            <a:avLst/>
            <a:gdLst>
              <a:gd name="connsiteX0" fmla="*/ 0 w 1193640"/>
              <a:gd name="connsiteY0" fmla="*/ 0 h 444007"/>
              <a:gd name="connsiteX1" fmla="*/ 1193640 w 1193640"/>
              <a:gd name="connsiteY1" fmla="*/ 0 h 444007"/>
              <a:gd name="connsiteX2" fmla="*/ 1193640 w 1193640"/>
              <a:gd name="connsiteY2" fmla="*/ 444007 h 444007"/>
              <a:gd name="connsiteX3" fmla="*/ 0 w 1193640"/>
              <a:gd name="connsiteY3" fmla="*/ 444007 h 444007"/>
              <a:gd name="connsiteX4" fmla="*/ 0 w 1193640"/>
              <a:gd name="connsiteY4" fmla="*/ 0 h 44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0" h="444007">
                <a:moveTo>
                  <a:pt x="0" y="0"/>
                </a:moveTo>
                <a:lnTo>
                  <a:pt x="1193640" y="0"/>
                </a:lnTo>
                <a:lnTo>
                  <a:pt x="1193640" y="444007"/>
                </a:lnTo>
                <a:lnTo>
                  <a:pt x="0" y="444007"/>
                </a:lnTo>
                <a:lnTo>
                  <a:pt x="0" y="0"/>
                </a:lnTo>
                <a:close/>
              </a:path>
            </a:pathLst>
          </a:custGeom>
          <a:noFill/>
          <a:ln w="1847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151666D-EDF0-848D-F691-7387C19AE3D3}"/>
              </a:ext>
            </a:extLst>
          </p:cNvPr>
          <p:cNvSpPr/>
          <p:nvPr/>
        </p:nvSpPr>
        <p:spPr>
          <a:xfrm>
            <a:off x="1252150" y="3082917"/>
            <a:ext cx="1972040" cy="444007"/>
          </a:xfrm>
          <a:custGeom>
            <a:avLst/>
            <a:gdLst>
              <a:gd name="connsiteX0" fmla="*/ 0 w 1972040"/>
              <a:gd name="connsiteY0" fmla="*/ 0 h 444007"/>
              <a:gd name="connsiteX1" fmla="*/ 1972041 w 1972040"/>
              <a:gd name="connsiteY1" fmla="*/ 0 h 444007"/>
              <a:gd name="connsiteX2" fmla="*/ 1972041 w 1972040"/>
              <a:gd name="connsiteY2" fmla="*/ 444007 h 444007"/>
              <a:gd name="connsiteX3" fmla="*/ 0 w 1972040"/>
              <a:gd name="connsiteY3" fmla="*/ 444007 h 444007"/>
              <a:gd name="connsiteX4" fmla="*/ 0 w 1972040"/>
              <a:gd name="connsiteY4" fmla="*/ 0 h 44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040" h="444007">
                <a:moveTo>
                  <a:pt x="0" y="0"/>
                </a:moveTo>
                <a:lnTo>
                  <a:pt x="1972041" y="0"/>
                </a:lnTo>
                <a:lnTo>
                  <a:pt x="1972041" y="444007"/>
                </a:lnTo>
                <a:lnTo>
                  <a:pt x="0" y="444007"/>
                </a:lnTo>
                <a:lnTo>
                  <a:pt x="0" y="0"/>
                </a:lnTo>
                <a:close/>
              </a:path>
            </a:pathLst>
          </a:custGeom>
          <a:noFill/>
          <a:ln w="1847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2B09665-646B-9F36-EB9B-DDE74336E9AD}"/>
              </a:ext>
            </a:extLst>
          </p:cNvPr>
          <p:cNvSpPr/>
          <p:nvPr/>
        </p:nvSpPr>
        <p:spPr>
          <a:xfrm>
            <a:off x="1252150" y="3693427"/>
            <a:ext cx="3996067" cy="444007"/>
          </a:xfrm>
          <a:custGeom>
            <a:avLst/>
            <a:gdLst>
              <a:gd name="connsiteX0" fmla="*/ 0 w 3996067"/>
              <a:gd name="connsiteY0" fmla="*/ 0 h 444007"/>
              <a:gd name="connsiteX1" fmla="*/ 3996068 w 3996067"/>
              <a:gd name="connsiteY1" fmla="*/ 0 h 444007"/>
              <a:gd name="connsiteX2" fmla="*/ 3996068 w 3996067"/>
              <a:gd name="connsiteY2" fmla="*/ 444007 h 444007"/>
              <a:gd name="connsiteX3" fmla="*/ 0 w 3996067"/>
              <a:gd name="connsiteY3" fmla="*/ 444007 h 444007"/>
              <a:gd name="connsiteX4" fmla="*/ 0 w 3996067"/>
              <a:gd name="connsiteY4" fmla="*/ 0 h 44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067" h="444007">
                <a:moveTo>
                  <a:pt x="0" y="0"/>
                </a:moveTo>
                <a:lnTo>
                  <a:pt x="3996068" y="0"/>
                </a:lnTo>
                <a:lnTo>
                  <a:pt x="3996068" y="444007"/>
                </a:lnTo>
                <a:lnTo>
                  <a:pt x="0" y="444007"/>
                </a:lnTo>
                <a:lnTo>
                  <a:pt x="0" y="0"/>
                </a:lnTo>
                <a:close/>
              </a:path>
            </a:pathLst>
          </a:custGeom>
          <a:noFill/>
          <a:ln w="1847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6E7746C-6381-74C8-71A1-64AC14D462B2}"/>
              </a:ext>
            </a:extLst>
          </p:cNvPr>
          <p:cNvGrpSpPr/>
          <p:nvPr/>
        </p:nvGrpSpPr>
        <p:grpSpPr>
          <a:xfrm>
            <a:off x="1192024" y="1431764"/>
            <a:ext cx="4319823" cy="2939556"/>
            <a:chOff x="1192024" y="1431764"/>
            <a:chExt cx="4319823" cy="2939556"/>
          </a:xfrm>
        </p:grpSpPr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F4605997-DB28-388B-A718-EE1B339D1868}"/>
                </a:ext>
              </a:extLst>
            </p:cNvPr>
            <p:cNvGrpSpPr/>
            <p:nvPr/>
          </p:nvGrpSpPr>
          <p:grpSpPr>
            <a:xfrm>
              <a:off x="1192024" y="1431764"/>
              <a:ext cx="120252" cy="2872173"/>
              <a:chOff x="1192024" y="1431764"/>
              <a:chExt cx="120252" cy="2872173"/>
            </a:xfrm>
            <a:no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E2B97A0-4ABD-8F02-0A9A-E20FC73ADEF6}"/>
                  </a:ext>
                </a:extLst>
              </p:cNvPr>
              <p:cNvSpPr/>
              <p:nvPr/>
            </p:nvSpPr>
            <p:spPr>
              <a:xfrm>
                <a:off x="1252150" y="1436389"/>
                <a:ext cx="9250" cy="2867547"/>
              </a:xfrm>
              <a:custGeom>
                <a:avLst/>
                <a:gdLst>
                  <a:gd name="connsiteX0" fmla="*/ 0 w 9250"/>
                  <a:gd name="connsiteY0" fmla="*/ 2867548 h 2867547"/>
                  <a:gd name="connsiteX1" fmla="*/ 0 w 9250"/>
                  <a:gd name="connsiteY1" fmla="*/ 0 h 286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50" h="2867547">
                    <a:moveTo>
                      <a:pt x="0" y="2867548"/>
                    </a:moveTo>
                    <a:lnTo>
                      <a:pt x="0" y="0"/>
                    </a:lnTo>
                  </a:path>
                </a:pathLst>
              </a:custGeom>
              <a:noFill/>
              <a:ln w="18473" cap="rnd">
                <a:solidFill>
                  <a:srgbClr val="48484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83A3C91-CED9-5A8E-51F0-41A747165122}"/>
                  </a:ext>
                </a:extLst>
              </p:cNvPr>
              <p:cNvSpPr/>
              <p:nvPr/>
            </p:nvSpPr>
            <p:spPr>
              <a:xfrm>
                <a:off x="1192024" y="1431764"/>
                <a:ext cx="120252" cy="60126"/>
              </a:xfrm>
              <a:custGeom>
                <a:avLst/>
                <a:gdLst>
                  <a:gd name="connsiteX0" fmla="*/ 120252 w 120252"/>
                  <a:gd name="connsiteY0" fmla="*/ 60126 h 60126"/>
                  <a:gd name="connsiteX1" fmla="*/ 60126 w 120252"/>
                  <a:gd name="connsiteY1" fmla="*/ 0 h 60126"/>
                  <a:gd name="connsiteX2" fmla="*/ 0 w 120252"/>
                  <a:gd name="connsiteY2" fmla="*/ 60126 h 6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252" h="60126">
                    <a:moveTo>
                      <a:pt x="120252" y="60126"/>
                    </a:moveTo>
                    <a:lnTo>
                      <a:pt x="60126" y="0"/>
                    </a:lnTo>
                    <a:lnTo>
                      <a:pt x="0" y="60126"/>
                    </a:lnTo>
                  </a:path>
                </a:pathLst>
              </a:custGeom>
              <a:noFill/>
              <a:ln w="18473" cap="rnd">
                <a:solidFill>
                  <a:srgbClr val="48484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86E78DDD-715D-F5E8-DEE6-1A59404A57B2}"/>
                </a:ext>
              </a:extLst>
            </p:cNvPr>
            <p:cNvGrpSpPr/>
            <p:nvPr/>
          </p:nvGrpSpPr>
          <p:grpSpPr>
            <a:xfrm>
              <a:off x="1252150" y="4251068"/>
              <a:ext cx="4259697" cy="120252"/>
              <a:chOff x="1252150" y="4243811"/>
              <a:chExt cx="4259697" cy="120252"/>
            </a:xfrm>
            <a:no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4AEE9BA-6DA0-B00B-C511-0AC23D60CDE2}"/>
                  </a:ext>
                </a:extLst>
              </p:cNvPr>
              <p:cNvSpPr/>
              <p:nvPr/>
            </p:nvSpPr>
            <p:spPr>
              <a:xfrm>
                <a:off x="1252150" y="4303937"/>
                <a:ext cx="4255071" cy="9250"/>
              </a:xfrm>
              <a:custGeom>
                <a:avLst/>
                <a:gdLst>
                  <a:gd name="connsiteX0" fmla="*/ 0 w 4255071"/>
                  <a:gd name="connsiteY0" fmla="*/ 0 h 9250"/>
                  <a:gd name="connsiteX1" fmla="*/ 4255072 w 4255071"/>
                  <a:gd name="connsiteY1" fmla="*/ 0 h 9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5071" h="9250">
                    <a:moveTo>
                      <a:pt x="0" y="0"/>
                    </a:moveTo>
                    <a:lnTo>
                      <a:pt x="4255072" y="0"/>
                    </a:lnTo>
                  </a:path>
                </a:pathLst>
              </a:custGeom>
              <a:noFill/>
              <a:ln w="18473" cap="rnd">
                <a:solidFill>
                  <a:srgbClr val="48484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D68F379-99DB-9AB1-76A3-C588A8B86361}"/>
                  </a:ext>
                </a:extLst>
              </p:cNvPr>
              <p:cNvSpPr/>
              <p:nvPr/>
            </p:nvSpPr>
            <p:spPr>
              <a:xfrm>
                <a:off x="5451721" y="4243811"/>
                <a:ext cx="60126" cy="120252"/>
              </a:xfrm>
              <a:custGeom>
                <a:avLst/>
                <a:gdLst>
                  <a:gd name="connsiteX0" fmla="*/ 0 w 60126"/>
                  <a:gd name="connsiteY0" fmla="*/ 120252 h 120252"/>
                  <a:gd name="connsiteX1" fmla="*/ 60126 w 60126"/>
                  <a:gd name="connsiteY1" fmla="*/ 60126 h 120252"/>
                  <a:gd name="connsiteX2" fmla="*/ 0 w 60126"/>
                  <a:gd name="connsiteY2" fmla="*/ 0 h 120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6" h="120252">
                    <a:moveTo>
                      <a:pt x="0" y="120252"/>
                    </a:moveTo>
                    <a:lnTo>
                      <a:pt x="60126" y="60126"/>
                    </a:lnTo>
                    <a:lnTo>
                      <a:pt x="0" y="0"/>
                    </a:lnTo>
                  </a:path>
                </a:pathLst>
              </a:custGeom>
              <a:noFill/>
              <a:ln w="18473" cap="rnd">
                <a:solidFill>
                  <a:srgbClr val="48484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08415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5EA1B-2854-0C5F-09B7-8E903AD36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499AAD7-9D5F-4D1D-101D-3AB6FA0DE68D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E1BCE1-7437-18FD-B022-BDAE30763158}"/>
              </a:ext>
            </a:extLst>
          </p:cNvPr>
          <p:cNvSpPr/>
          <p:nvPr/>
        </p:nvSpPr>
        <p:spPr>
          <a:xfrm>
            <a:off x="54864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Project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130E73-A152-6342-CBEE-D8DE85C4D8F8}"/>
              </a:ext>
            </a:extLst>
          </p:cNvPr>
          <p:cNvSpPr/>
          <p:nvPr/>
        </p:nvSpPr>
        <p:spPr>
          <a:xfrm>
            <a:off x="41148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System</a:t>
            </a:r>
          </a:p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Design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2F5F6-8763-77C6-8FA0-A59818FD2E4D}"/>
              </a:ext>
            </a:extLst>
          </p:cNvPr>
          <p:cNvSpPr/>
          <p:nvPr/>
        </p:nvSpPr>
        <p:spPr>
          <a:xfrm>
            <a:off x="274320" y="0"/>
            <a:ext cx="1645920" cy="5143500"/>
          </a:xfrm>
          <a:prstGeom prst="rect">
            <a:avLst/>
          </a:prstGeom>
          <a:solidFill>
            <a:srgbClr val="52796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ontserrat Alternates" panose="02000505000000020004" pitchFamily="2" charset="0"/>
              </a:rPr>
              <a:t>AI </a:t>
            </a:r>
          </a:p>
          <a:p>
            <a:pPr algn="ctr"/>
            <a:r>
              <a:rPr lang="en-US" b="1" dirty="0">
                <a:latin typeface="Montserrat Alternates" panose="02000505000000020004" pitchFamily="2" charset="0"/>
              </a:rPr>
              <a:t>Models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9AA05-3BCA-7CD1-41F0-89A6FB9C10B7}"/>
              </a:ext>
            </a:extLst>
          </p:cNvPr>
          <p:cNvSpPr/>
          <p:nvPr/>
        </p:nvSpPr>
        <p:spPr>
          <a:xfrm>
            <a:off x="137160" y="0"/>
            <a:ext cx="1645920" cy="5143500"/>
          </a:xfrm>
          <a:prstGeom prst="rect">
            <a:avLst/>
          </a:prstGeom>
          <a:solidFill>
            <a:srgbClr val="354F5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Requirement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2F3F43-76C8-3861-A01D-9D61C15370BF}"/>
              </a:ext>
            </a:extLst>
          </p:cNvPr>
          <p:cNvSpPr>
            <a:spLocks/>
          </p:cNvSpPr>
          <p:nvPr/>
        </p:nvSpPr>
        <p:spPr>
          <a:xfrm>
            <a:off x="0" y="0"/>
            <a:ext cx="1645920" cy="5143500"/>
          </a:xfrm>
          <a:prstGeom prst="rect">
            <a:avLst/>
          </a:prstGeom>
          <a:solidFill>
            <a:srgbClr val="2F3E4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Project</a:t>
            </a:r>
            <a:br>
              <a:rPr lang="ar-EG" sz="1600" b="1" dirty="0">
                <a:latin typeface="Montserrat Alternates" panose="02000505000000020004" pitchFamily="2" charset="0"/>
              </a:rPr>
            </a:br>
            <a:r>
              <a:rPr lang="en-US" sz="1600" b="1" dirty="0">
                <a:latin typeface="Montserrat Alternates" panose="02000505000000020004" pitchFamily="2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66591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D32E14A5-58B0-B9D5-4A0B-FF105F0F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C7746-1511-EC72-4CBE-5BA3FF2EDA60}"/>
              </a:ext>
            </a:extLst>
          </p:cNvPr>
          <p:cNvSpPr txBox="1"/>
          <p:nvPr/>
        </p:nvSpPr>
        <p:spPr>
          <a:xfrm>
            <a:off x="258127" y="228391"/>
            <a:ext cx="402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Jost SemiBold" panose="020B0604020202020204" charset="0"/>
                <a:ea typeface="Jost SemiBold" panose="020B0604020202020204" charset="0"/>
              </a:rPr>
              <a:t>Model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99A39B-505B-283E-3570-4FD023DBFAB4}"/>
              </a:ext>
            </a:extLst>
          </p:cNvPr>
          <p:cNvGrpSpPr/>
          <p:nvPr/>
        </p:nvGrpSpPr>
        <p:grpSpPr>
          <a:xfrm>
            <a:off x="5143404" y="356261"/>
            <a:ext cx="3755886" cy="3834739"/>
            <a:chOff x="4381500" y="828701"/>
            <a:chExt cx="4126122" cy="42127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58E1F-9944-9FE1-46E3-429769A62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00" y="828701"/>
              <a:ext cx="4126122" cy="399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6278D0-692C-017A-162D-DD3548313D46}"/>
                </a:ext>
              </a:extLst>
            </p:cNvPr>
            <p:cNvSpPr txBox="1"/>
            <p:nvPr/>
          </p:nvSpPr>
          <p:spPr>
            <a:xfrm>
              <a:off x="6105365" y="4764450"/>
              <a:ext cx="678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epochs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796D72-94EE-522D-4767-779E51293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0075" y="2343150"/>
              <a:ext cx="323850" cy="4572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8208FC3-5709-1DAA-527B-5CCEF011E889}"/>
              </a:ext>
            </a:extLst>
          </p:cNvPr>
          <p:cNvSpPr txBox="1"/>
          <p:nvPr/>
        </p:nvSpPr>
        <p:spPr>
          <a:xfrm>
            <a:off x="192024" y="1289442"/>
            <a:ext cx="24304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spc="0" baseline="0" dirty="0">
                <a:ln/>
                <a:solidFill>
                  <a:srgbClr val="484848"/>
                </a:solidFill>
                <a:latin typeface="Albert Sans" pitchFamily="2" charset="0"/>
                <a:sym typeface="Arial"/>
                <a:rtl val="0"/>
              </a:rPr>
              <a:t>Error and </a:t>
            </a:r>
            <a:r>
              <a:rPr lang="en-US" sz="1500" dirty="0">
                <a:ln/>
                <a:solidFill>
                  <a:srgbClr val="484848"/>
                </a:solidFill>
                <a:latin typeface="Albert Sans" pitchFamily="2" charset="0"/>
                <a:rtl val="0"/>
              </a:rPr>
              <a:t>Accuracy Rates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DDBBC3-E9CB-B423-FA53-7EFC44818666}"/>
              </a:ext>
            </a:extLst>
          </p:cNvPr>
          <p:cNvSpPr txBox="1"/>
          <p:nvPr/>
        </p:nvSpPr>
        <p:spPr>
          <a:xfrm>
            <a:off x="792314" y="2146692"/>
            <a:ext cx="6094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spc="0" baseline="0" dirty="0">
                <a:ln/>
                <a:solidFill>
                  <a:srgbClr val="543A3A"/>
                </a:solidFill>
                <a:latin typeface="Albert Sans" pitchFamily="2" charset="0"/>
                <a:sym typeface="Arial"/>
                <a:rtl val="0"/>
              </a:rPr>
              <a:t>WER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4090FB-04CF-B1E8-00E4-0EDF35091671}"/>
              </a:ext>
            </a:extLst>
          </p:cNvPr>
          <p:cNvGrpSpPr/>
          <p:nvPr/>
        </p:nvGrpSpPr>
        <p:grpSpPr>
          <a:xfrm>
            <a:off x="1349692" y="2021967"/>
            <a:ext cx="2559176" cy="457200"/>
            <a:chOff x="1349692" y="2021967"/>
            <a:chExt cx="2559176" cy="4572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C981FCC-02DC-1911-E1E5-BB659926E180}"/>
                </a:ext>
              </a:extLst>
            </p:cNvPr>
            <p:cNvSpPr/>
            <p:nvPr/>
          </p:nvSpPr>
          <p:spPr>
            <a:xfrm>
              <a:off x="1349692" y="2021967"/>
              <a:ext cx="2559176" cy="457200"/>
            </a:xfrm>
            <a:custGeom>
              <a:avLst/>
              <a:gdLst>
                <a:gd name="connsiteX0" fmla="*/ 0 w 2559176"/>
                <a:gd name="connsiteY0" fmla="*/ 0 h 457200"/>
                <a:gd name="connsiteX1" fmla="*/ 2559177 w 2559176"/>
                <a:gd name="connsiteY1" fmla="*/ 0 h 457200"/>
                <a:gd name="connsiteX2" fmla="*/ 2559177 w 2559176"/>
                <a:gd name="connsiteY2" fmla="*/ 457200 h 457200"/>
                <a:gd name="connsiteX3" fmla="*/ 0 w 2559176"/>
                <a:gd name="connsiteY3" fmla="*/ 457200 h 457200"/>
                <a:gd name="connsiteX4" fmla="*/ 0 w 2559176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9176" h="457200">
                  <a:moveTo>
                    <a:pt x="0" y="0"/>
                  </a:moveTo>
                  <a:lnTo>
                    <a:pt x="2559177" y="0"/>
                  </a:lnTo>
                  <a:lnTo>
                    <a:pt x="2559177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4F5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4A1F4A-D693-042A-9B43-DF721A9F1C7E}"/>
                </a:ext>
              </a:extLst>
            </p:cNvPr>
            <p:cNvSpPr txBox="1"/>
            <p:nvPr/>
          </p:nvSpPr>
          <p:spPr>
            <a:xfrm>
              <a:off x="3387471" y="2098435"/>
              <a:ext cx="5100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0" baseline="0" dirty="0">
                  <a:ln/>
                  <a:solidFill>
                    <a:srgbClr val="FFFFFF"/>
                  </a:solidFill>
                  <a:latin typeface="Albert Sans" pitchFamily="2" charset="0"/>
                  <a:sym typeface="Arial"/>
                  <a:rtl val="0"/>
                </a:rPr>
                <a:t>51%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8537A7-A586-FA4F-C33E-37FEFCAEE4D1}"/>
              </a:ext>
            </a:extLst>
          </p:cNvPr>
          <p:cNvSpPr txBox="1"/>
          <p:nvPr/>
        </p:nvSpPr>
        <p:spPr>
          <a:xfrm>
            <a:off x="832389" y="2775342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spc="0" baseline="0" dirty="0">
                <a:ln/>
                <a:solidFill>
                  <a:srgbClr val="4C4034"/>
                </a:solidFill>
                <a:latin typeface="Albert Sans" pitchFamily="2" charset="0"/>
                <a:sym typeface="Arial"/>
                <a:rtl val="0"/>
              </a:rPr>
              <a:t>CER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E423F1-DBDD-1681-71A9-D2782B3E71E7}"/>
              </a:ext>
            </a:extLst>
          </p:cNvPr>
          <p:cNvGrpSpPr/>
          <p:nvPr/>
        </p:nvGrpSpPr>
        <p:grpSpPr>
          <a:xfrm>
            <a:off x="1349692" y="2650617"/>
            <a:ext cx="903255" cy="457200"/>
            <a:chOff x="1349692" y="2650617"/>
            <a:chExt cx="903255" cy="4572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5B51D6-73BC-CD25-60D9-6B4419B3914D}"/>
                </a:ext>
              </a:extLst>
            </p:cNvPr>
            <p:cNvSpPr/>
            <p:nvPr/>
          </p:nvSpPr>
          <p:spPr>
            <a:xfrm>
              <a:off x="1349692" y="2650617"/>
              <a:ext cx="903255" cy="457200"/>
            </a:xfrm>
            <a:custGeom>
              <a:avLst/>
              <a:gdLst>
                <a:gd name="connsiteX0" fmla="*/ 0 w 903255"/>
                <a:gd name="connsiteY0" fmla="*/ 0 h 457200"/>
                <a:gd name="connsiteX1" fmla="*/ 903256 w 903255"/>
                <a:gd name="connsiteY1" fmla="*/ 0 h 457200"/>
                <a:gd name="connsiteX2" fmla="*/ 903256 w 903255"/>
                <a:gd name="connsiteY2" fmla="*/ 457200 h 457200"/>
                <a:gd name="connsiteX3" fmla="*/ 0 w 903255"/>
                <a:gd name="connsiteY3" fmla="*/ 457200 h 457200"/>
                <a:gd name="connsiteX4" fmla="*/ 0 w 903255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255" h="457200">
                  <a:moveTo>
                    <a:pt x="0" y="0"/>
                  </a:moveTo>
                  <a:lnTo>
                    <a:pt x="903256" y="0"/>
                  </a:lnTo>
                  <a:lnTo>
                    <a:pt x="903256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796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B2949-A2D4-D951-92C3-7C9972D24325}"/>
                </a:ext>
              </a:extLst>
            </p:cNvPr>
            <p:cNvSpPr txBox="1"/>
            <p:nvPr/>
          </p:nvSpPr>
          <p:spPr>
            <a:xfrm>
              <a:off x="1731549" y="2727085"/>
              <a:ext cx="5116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0" baseline="0" dirty="0">
                  <a:ln/>
                  <a:solidFill>
                    <a:srgbClr val="FFFFFF"/>
                  </a:solidFill>
                  <a:latin typeface="Albert Sans" pitchFamily="2" charset="0"/>
                  <a:sym typeface="Arial"/>
                  <a:rtl val="0"/>
                </a:rPr>
                <a:t>18%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F44076C-FA46-6058-129F-E36549F8A9D3}"/>
              </a:ext>
            </a:extLst>
          </p:cNvPr>
          <p:cNvSpPr txBox="1"/>
          <p:nvPr/>
        </p:nvSpPr>
        <p:spPr>
          <a:xfrm>
            <a:off x="931776" y="3403992"/>
            <a:ext cx="4700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spc="-80" baseline="0" dirty="0">
                <a:ln/>
                <a:solidFill>
                  <a:srgbClr val="46432D"/>
                </a:solidFill>
                <a:latin typeface="Arial"/>
                <a:cs typeface="Arial"/>
                <a:sym typeface="Arial"/>
                <a:rtl val="0"/>
              </a:rPr>
              <a:t>W</a:t>
            </a:r>
            <a:r>
              <a:rPr lang="en-US" sz="1500" spc="-120" dirty="0">
                <a:ln/>
                <a:solidFill>
                  <a:srgbClr val="46432D"/>
                </a:solidFill>
                <a:latin typeface="Albert Sans" pitchFamily="2" charset="0"/>
                <a:rtl val="0"/>
              </a:rPr>
              <a:t>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06F146-8EEC-A05F-3F6E-21BB0E63267F}"/>
              </a:ext>
            </a:extLst>
          </p:cNvPr>
          <p:cNvGrpSpPr/>
          <p:nvPr/>
        </p:nvGrpSpPr>
        <p:grpSpPr>
          <a:xfrm>
            <a:off x="1349692" y="3279267"/>
            <a:ext cx="2510073" cy="457200"/>
            <a:chOff x="1349692" y="3279267"/>
            <a:chExt cx="2510073" cy="4572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D599DD-8F65-3252-15A2-7089A2937F7B}"/>
                </a:ext>
              </a:extLst>
            </p:cNvPr>
            <p:cNvSpPr/>
            <p:nvPr/>
          </p:nvSpPr>
          <p:spPr>
            <a:xfrm>
              <a:off x="1349692" y="3279267"/>
              <a:ext cx="2458878" cy="457200"/>
            </a:xfrm>
            <a:custGeom>
              <a:avLst/>
              <a:gdLst>
                <a:gd name="connsiteX0" fmla="*/ 0 w 2458878"/>
                <a:gd name="connsiteY0" fmla="*/ 0 h 457200"/>
                <a:gd name="connsiteX1" fmla="*/ 2458879 w 2458878"/>
                <a:gd name="connsiteY1" fmla="*/ 0 h 457200"/>
                <a:gd name="connsiteX2" fmla="*/ 2458879 w 2458878"/>
                <a:gd name="connsiteY2" fmla="*/ 457200 h 457200"/>
                <a:gd name="connsiteX3" fmla="*/ 0 w 2458878"/>
                <a:gd name="connsiteY3" fmla="*/ 457200 h 457200"/>
                <a:gd name="connsiteX4" fmla="*/ 0 w 2458878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8878" h="457200">
                  <a:moveTo>
                    <a:pt x="0" y="0"/>
                  </a:moveTo>
                  <a:lnTo>
                    <a:pt x="2458879" y="0"/>
                  </a:lnTo>
                  <a:lnTo>
                    <a:pt x="2458879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A98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7523D0-3581-5127-A58E-ED6697D10779}"/>
                </a:ext>
              </a:extLst>
            </p:cNvPr>
            <p:cNvSpPr txBox="1"/>
            <p:nvPr/>
          </p:nvSpPr>
          <p:spPr>
            <a:xfrm>
              <a:off x="3287172" y="3355735"/>
              <a:ext cx="57259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0" baseline="0" dirty="0">
                  <a:ln/>
                  <a:solidFill>
                    <a:srgbClr val="FFFFFF"/>
                  </a:solidFill>
                  <a:latin typeface="Albert Sans" pitchFamily="2" charset="0"/>
                  <a:sym typeface="Arial"/>
                  <a:rtl val="0"/>
                </a:rPr>
                <a:t>49%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FAB32AC-B67B-3911-9388-73AEFF2D988C}"/>
              </a:ext>
            </a:extLst>
          </p:cNvPr>
          <p:cNvSpPr txBox="1"/>
          <p:nvPr/>
        </p:nvSpPr>
        <p:spPr>
          <a:xfrm>
            <a:off x="963194" y="4032642"/>
            <a:ext cx="4385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spc="0" baseline="0" dirty="0">
                <a:ln/>
                <a:solidFill>
                  <a:srgbClr val="374840"/>
                </a:solidFill>
                <a:latin typeface="Arial"/>
                <a:cs typeface="Arial"/>
                <a:sym typeface="Arial"/>
                <a:rtl val="0"/>
              </a:rPr>
              <a:t>C</a:t>
            </a:r>
            <a:r>
              <a:rPr lang="en-US" sz="1500" spc="-120" dirty="0">
                <a:ln/>
                <a:solidFill>
                  <a:srgbClr val="374840"/>
                </a:solidFill>
                <a:latin typeface="Albert Sans" pitchFamily="2" charset="0"/>
                <a:rtl val="0"/>
              </a:rPr>
              <a:t>A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5DF43A0-A25B-266D-CB16-90ABA98F5FB5}"/>
              </a:ext>
            </a:extLst>
          </p:cNvPr>
          <p:cNvGrpSpPr/>
          <p:nvPr/>
        </p:nvGrpSpPr>
        <p:grpSpPr>
          <a:xfrm>
            <a:off x="1349692" y="3907917"/>
            <a:ext cx="4161186" cy="457200"/>
            <a:chOff x="1349692" y="3907917"/>
            <a:chExt cx="4161186" cy="4572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8558FD-6A0A-A4BC-4D2D-1BED10F37521}"/>
                </a:ext>
              </a:extLst>
            </p:cNvPr>
            <p:cNvSpPr/>
            <p:nvPr/>
          </p:nvSpPr>
          <p:spPr>
            <a:xfrm>
              <a:off x="1349692" y="3907917"/>
              <a:ext cx="4114800" cy="457200"/>
            </a:xfrm>
            <a:custGeom>
              <a:avLst/>
              <a:gdLst>
                <a:gd name="connsiteX0" fmla="*/ 0 w 4114800"/>
                <a:gd name="connsiteY0" fmla="*/ 0 h 457200"/>
                <a:gd name="connsiteX1" fmla="*/ 4114800 w 4114800"/>
                <a:gd name="connsiteY1" fmla="*/ 0 h 457200"/>
                <a:gd name="connsiteX2" fmla="*/ 4114800 w 4114800"/>
                <a:gd name="connsiteY2" fmla="*/ 457200 h 457200"/>
                <a:gd name="connsiteX3" fmla="*/ 0 w 4114800"/>
                <a:gd name="connsiteY3" fmla="*/ 457200 h 457200"/>
                <a:gd name="connsiteX4" fmla="*/ 0 w 41148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457200">
                  <a:moveTo>
                    <a:pt x="0" y="0"/>
                  </a:moveTo>
                  <a:lnTo>
                    <a:pt x="4114800" y="0"/>
                  </a:lnTo>
                  <a:lnTo>
                    <a:pt x="41148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D2C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79C622-5332-4055-89F5-71398E1ECD67}"/>
                </a:ext>
              </a:extLst>
            </p:cNvPr>
            <p:cNvSpPr txBox="1"/>
            <p:nvPr/>
          </p:nvSpPr>
          <p:spPr>
            <a:xfrm>
              <a:off x="4943094" y="3984385"/>
              <a:ext cx="567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0" baseline="0" dirty="0">
                  <a:ln/>
                  <a:solidFill>
                    <a:srgbClr val="231F20"/>
                  </a:solidFill>
                  <a:latin typeface="Albert Sans" pitchFamily="2" charset="0"/>
                  <a:sym typeface="Arial"/>
                  <a:rtl val="0"/>
                </a:rPr>
                <a:t>82%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6DAC2E9-C38E-8ED4-F59D-67A478C787A2}"/>
              </a:ext>
            </a:extLst>
          </p:cNvPr>
          <p:cNvSpPr txBox="1"/>
          <p:nvPr/>
        </p:nvSpPr>
        <p:spPr>
          <a:xfrm>
            <a:off x="5735002" y="4432692"/>
            <a:ext cx="5822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spc="0" baseline="0">
                <a:ln/>
                <a:solidFill>
                  <a:srgbClr val="484848"/>
                </a:solidFill>
                <a:latin typeface="Albert Sans" pitchFamily="2" charset="0"/>
                <a:sym typeface="Arial"/>
                <a:rtl val="0"/>
              </a:rPr>
              <a:t>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F30F5-B619-1B6E-2ED8-1BFEDF9C2808}"/>
              </a:ext>
            </a:extLst>
          </p:cNvPr>
          <p:cNvSpPr txBox="1"/>
          <p:nvPr/>
        </p:nvSpPr>
        <p:spPr>
          <a:xfrm>
            <a:off x="2247519" y="4775592"/>
            <a:ext cx="2643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spc="0" baseline="0">
                <a:ln/>
                <a:solidFill>
                  <a:srgbClr val="484848"/>
                </a:solidFill>
                <a:latin typeface="Albert Sans" pitchFamily="2" charset="0"/>
                <a:sym typeface="Arial"/>
                <a:rtl val="0"/>
              </a:rPr>
              <a:t>Model Performance Metrics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97BAED5-A181-BEBA-1E84-A47A2073A00B}"/>
              </a:ext>
            </a:extLst>
          </p:cNvPr>
          <p:cNvSpPr/>
          <p:nvPr/>
        </p:nvSpPr>
        <p:spPr>
          <a:xfrm>
            <a:off x="1349692" y="2021967"/>
            <a:ext cx="2559176" cy="457200"/>
          </a:xfrm>
          <a:custGeom>
            <a:avLst/>
            <a:gdLst>
              <a:gd name="connsiteX0" fmla="*/ 0 w 2559176"/>
              <a:gd name="connsiteY0" fmla="*/ 0 h 457200"/>
              <a:gd name="connsiteX1" fmla="*/ 2559177 w 2559176"/>
              <a:gd name="connsiteY1" fmla="*/ 0 h 457200"/>
              <a:gd name="connsiteX2" fmla="*/ 2559177 w 2559176"/>
              <a:gd name="connsiteY2" fmla="*/ 457200 h 457200"/>
              <a:gd name="connsiteX3" fmla="*/ 0 w 2559176"/>
              <a:gd name="connsiteY3" fmla="*/ 457200 h 457200"/>
              <a:gd name="connsiteX4" fmla="*/ 0 w 2559176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176" h="457200">
                <a:moveTo>
                  <a:pt x="0" y="0"/>
                </a:moveTo>
                <a:lnTo>
                  <a:pt x="2559177" y="0"/>
                </a:lnTo>
                <a:lnTo>
                  <a:pt x="2559177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263CA94-7EFE-D553-0543-BA5D5C234990}"/>
              </a:ext>
            </a:extLst>
          </p:cNvPr>
          <p:cNvSpPr/>
          <p:nvPr/>
        </p:nvSpPr>
        <p:spPr>
          <a:xfrm>
            <a:off x="1349692" y="2650617"/>
            <a:ext cx="903255" cy="457200"/>
          </a:xfrm>
          <a:custGeom>
            <a:avLst/>
            <a:gdLst>
              <a:gd name="connsiteX0" fmla="*/ 0 w 903255"/>
              <a:gd name="connsiteY0" fmla="*/ 0 h 457200"/>
              <a:gd name="connsiteX1" fmla="*/ 903256 w 903255"/>
              <a:gd name="connsiteY1" fmla="*/ 0 h 457200"/>
              <a:gd name="connsiteX2" fmla="*/ 903256 w 903255"/>
              <a:gd name="connsiteY2" fmla="*/ 457200 h 457200"/>
              <a:gd name="connsiteX3" fmla="*/ 0 w 903255"/>
              <a:gd name="connsiteY3" fmla="*/ 457200 h 457200"/>
              <a:gd name="connsiteX4" fmla="*/ 0 w 903255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255" h="457200">
                <a:moveTo>
                  <a:pt x="0" y="0"/>
                </a:moveTo>
                <a:lnTo>
                  <a:pt x="903256" y="0"/>
                </a:lnTo>
                <a:lnTo>
                  <a:pt x="90325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66D18C5-393E-C744-712D-89420AA591CF}"/>
              </a:ext>
            </a:extLst>
          </p:cNvPr>
          <p:cNvSpPr/>
          <p:nvPr/>
        </p:nvSpPr>
        <p:spPr>
          <a:xfrm>
            <a:off x="1349692" y="3279267"/>
            <a:ext cx="2458878" cy="457200"/>
          </a:xfrm>
          <a:custGeom>
            <a:avLst/>
            <a:gdLst>
              <a:gd name="connsiteX0" fmla="*/ 0 w 2458878"/>
              <a:gd name="connsiteY0" fmla="*/ 0 h 457200"/>
              <a:gd name="connsiteX1" fmla="*/ 2458879 w 2458878"/>
              <a:gd name="connsiteY1" fmla="*/ 0 h 457200"/>
              <a:gd name="connsiteX2" fmla="*/ 2458879 w 2458878"/>
              <a:gd name="connsiteY2" fmla="*/ 457200 h 457200"/>
              <a:gd name="connsiteX3" fmla="*/ 0 w 2458878"/>
              <a:gd name="connsiteY3" fmla="*/ 457200 h 457200"/>
              <a:gd name="connsiteX4" fmla="*/ 0 w 2458878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8878" h="457200">
                <a:moveTo>
                  <a:pt x="0" y="0"/>
                </a:moveTo>
                <a:lnTo>
                  <a:pt x="2458879" y="0"/>
                </a:lnTo>
                <a:lnTo>
                  <a:pt x="2458879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57E0279-3BF6-CF00-C0A7-74F43AEEB31E}"/>
              </a:ext>
            </a:extLst>
          </p:cNvPr>
          <p:cNvSpPr/>
          <p:nvPr/>
        </p:nvSpPr>
        <p:spPr>
          <a:xfrm>
            <a:off x="1349692" y="3907917"/>
            <a:ext cx="4114800" cy="457200"/>
          </a:xfrm>
          <a:custGeom>
            <a:avLst/>
            <a:gdLst>
              <a:gd name="connsiteX0" fmla="*/ 0 w 4114800"/>
              <a:gd name="connsiteY0" fmla="*/ 0 h 457200"/>
              <a:gd name="connsiteX1" fmla="*/ 4114800 w 4114800"/>
              <a:gd name="connsiteY1" fmla="*/ 0 h 457200"/>
              <a:gd name="connsiteX2" fmla="*/ 4114800 w 4114800"/>
              <a:gd name="connsiteY2" fmla="*/ 457200 h 457200"/>
              <a:gd name="connsiteX3" fmla="*/ 0 w 4114800"/>
              <a:gd name="connsiteY3" fmla="*/ 457200 h 457200"/>
              <a:gd name="connsiteX4" fmla="*/ 0 w 41148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0" h="457200">
                <a:moveTo>
                  <a:pt x="0" y="0"/>
                </a:moveTo>
                <a:lnTo>
                  <a:pt x="4114800" y="0"/>
                </a:lnTo>
                <a:lnTo>
                  <a:pt x="41148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176EEF-5314-E10D-86A7-0DDA2FD39386}"/>
              </a:ext>
            </a:extLst>
          </p:cNvPr>
          <p:cNvGrpSpPr/>
          <p:nvPr/>
        </p:nvGrpSpPr>
        <p:grpSpPr>
          <a:xfrm>
            <a:off x="1287780" y="1579054"/>
            <a:ext cx="4448174" cy="3019425"/>
            <a:chOff x="1287780" y="1579054"/>
            <a:chExt cx="4448174" cy="3019425"/>
          </a:xfrm>
        </p:grpSpPr>
        <p:grpSp>
          <p:nvGrpSpPr>
            <p:cNvPr id="33" name="Graphic 2">
              <a:extLst>
                <a:ext uri="{FF2B5EF4-FFF2-40B4-BE49-F238E27FC236}">
                  <a16:creationId xmlns:a16="http://schemas.microsoft.com/office/drawing/2014/main" id="{B7AF11AE-55DF-5CE8-49C9-C22872F525EB}"/>
                </a:ext>
              </a:extLst>
            </p:cNvPr>
            <p:cNvGrpSpPr/>
            <p:nvPr/>
          </p:nvGrpSpPr>
          <p:grpSpPr>
            <a:xfrm>
              <a:off x="1287780" y="1579054"/>
              <a:ext cx="123825" cy="2957512"/>
              <a:chOff x="1287780" y="1579054"/>
              <a:chExt cx="123825" cy="2957512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947A718-76C0-987D-38EC-9092B9162CAA}"/>
                  </a:ext>
                </a:extLst>
              </p:cNvPr>
              <p:cNvSpPr/>
              <p:nvPr/>
            </p:nvSpPr>
            <p:spPr>
              <a:xfrm>
                <a:off x="1349692" y="1583816"/>
                <a:ext cx="9525" cy="2952750"/>
              </a:xfrm>
              <a:custGeom>
                <a:avLst/>
                <a:gdLst>
                  <a:gd name="connsiteX0" fmla="*/ 0 w 9525"/>
                  <a:gd name="connsiteY0" fmla="*/ 2952750 h 2952750"/>
                  <a:gd name="connsiteX1" fmla="*/ 0 w 9525"/>
                  <a:gd name="connsiteY1" fmla="*/ 0 h 295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952750">
                    <a:moveTo>
                      <a:pt x="0" y="295275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48484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lbert Sans" pitchFamily="2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C9CB1F5-161D-E04B-0B5B-7B27A3FEC91B}"/>
                  </a:ext>
                </a:extLst>
              </p:cNvPr>
              <p:cNvSpPr/>
              <p:nvPr/>
            </p:nvSpPr>
            <p:spPr>
              <a:xfrm>
                <a:off x="1287780" y="1579054"/>
                <a:ext cx="123825" cy="61912"/>
              </a:xfrm>
              <a:custGeom>
                <a:avLst/>
                <a:gdLst>
                  <a:gd name="connsiteX0" fmla="*/ 123825 w 123825"/>
                  <a:gd name="connsiteY0" fmla="*/ 61913 h 61912"/>
                  <a:gd name="connsiteX1" fmla="*/ 61913 w 123825"/>
                  <a:gd name="connsiteY1" fmla="*/ 0 h 61912"/>
                  <a:gd name="connsiteX2" fmla="*/ 0 w 123825"/>
                  <a:gd name="connsiteY2" fmla="*/ 61913 h 6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61912">
                    <a:moveTo>
                      <a:pt x="123825" y="61913"/>
                    </a:moveTo>
                    <a:lnTo>
                      <a:pt x="61913" y="0"/>
                    </a:lnTo>
                    <a:lnTo>
                      <a:pt x="0" y="61913"/>
                    </a:lnTo>
                  </a:path>
                </a:pathLst>
              </a:custGeom>
              <a:noFill/>
              <a:ln w="19050" cap="rnd">
                <a:solidFill>
                  <a:srgbClr val="48484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lbert Sans" pitchFamily="2" charset="0"/>
                </a:endParaRPr>
              </a:p>
            </p:txBody>
          </p:sp>
        </p:grpSp>
        <p:grpSp>
          <p:nvGrpSpPr>
            <p:cNvPr id="36" name="Graphic 2">
              <a:extLst>
                <a:ext uri="{FF2B5EF4-FFF2-40B4-BE49-F238E27FC236}">
                  <a16:creationId xmlns:a16="http://schemas.microsoft.com/office/drawing/2014/main" id="{453E19BA-3882-B02A-21CA-75AC74E9DEEB}"/>
                </a:ext>
              </a:extLst>
            </p:cNvPr>
            <p:cNvGrpSpPr/>
            <p:nvPr/>
          </p:nvGrpSpPr>
          <p:grpSpPr>
            <a:xfrm>
              <a:off x="1349692" y="4474654"/>
              <a:ext cx="4386262" cy="123825"/>
              <a:chOff x="1349692" y="4474654"/>
              <a:chExt cx="4386262" cy="12382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43572DE-A12D-5DEB-8CD0-EFEB69B1027C}"/>
                  </a:ext>
                </a:extLst>
              </p:cNvPr>
              <p:cNvSpPr/>
              <p:nvPr/>
            </p:nvSpPr>
            <p:spPr>
              <a:xfrm>
                <a:off x="1349692" y="4536567"/>
                <a:ext cx="4381500" cy="9525"/>
              </a:xfrm>
              <a:custGeom>
                <a:avLst/>
                <a:gdLst>
                  <a:gd name="connsiteX0" fmla="*/ 0 w 4381500"/>
                  <a:gd name="connsiteY0" fmla="*/ 0 h 9525"/>
                  <a:gd name="connsiteX1" fmla="*/ 4381500 w 438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1500" h="9525">
                    <a:moveTo>
                      <a:pt x="0" y="0"/>
                    </a:moveTo>
                    <a:lnTo>
                      <a:pt x="4381500" y="0"/>
                    </a:lnTo>
                  </a:path>
                </a:pathLst>
              </a:custGeom>
              <a:noFill/>
              <a:ln w="19050" cap="rnd">
                <a:solidFill>
                  <a:srgbClr val="48484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lbert Sans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EE36C79-83CB-EB69-0958-3CCAA94A51B7}"/>
                  </a:ext>
                </a:extLst>
              </p:cNvPr>
              <p:cNvSpPr/>
              <p:nvPr/>
            </p:nvSpPr>
            <p:spPr>
              <a:xfrm>
                <a:off x="5674042" y="4474654"/>
                <a:ext cx="61912" cy="123825"/>
              </a:xfrm>
              <a:custGeom>
                <a:avLst/>
                <a:gdLst>
                  <a:gd name="connsiteX0" fmla="*/ 0 w 61912"/>
                  <a:gd name="connsiteY0" fmla="*/ 123825 h 123825"/>
                  <a:gd name="connsiteX1" fmla="*/ 61913 w 61912"/>
                  <a:gd name="connsiteY1" fmla="*/ 61913 h 123825"/>
                  <a:gd name="connsiteX2" fmla="*/ 0 w 61912"/>
                  <a:gd name="connsiteY2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912" h="123825">
                    <a:moveTo>
                      <a:pt x="0" y="123825"/>
                    </a:moveTo>
                    <a:lnTo>
                      <a:pt x="61913" y="61913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48484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lbert Sans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15182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8A061CAA-F501-D3E0-5DB4-60E6C34E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D4FA93F7-E889-D985-6F2A-073A09BAEF5A}"/>
              </a:ext>
            </a:extLst>
          </p:cNvPr>
          <p:cNvSpPr txBox="1">
            <a:spLocks/>
          </p:cNvSpPr>
          <p:nvPr/>
        </p:nvSpPr>
        <p:spPr>
          <a:xfrm>
            <a:off x="82296" y="228600"/>
            <a:ext cx="2540835" cy="51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lnSpc>
                <a:spcPct val="150000"/>
              </a:lnSpc>
              <a:buSzPts val="9000"/>
            </a:pPr>
            <a:r>
              <a:rPr lang="en-US" sz="3600" dirty="0"/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2E66-B3BB-42CB-CDC4-5FD899B777BA}"/>
              </a:ext>
            </a:extLst>
          </p:cNvPr>
          <p:cNvSpPr txBox="1"/>
          <p:nvPr/>
        </p:nvSpPr>
        <p:spPr>
          <a:xfrm>
            <a:off x="837416" y="1050280"/>
            <a:ext cx="6281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After numerous attempts to train a speech recognition model from scratch, we encountered several challenges in achieving consistently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high accuracy</a:t>
            </a: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.</a:t>
            </a:r>
          </a:p>
          <a:p>
            <a:endParaRPr lang="en-US" sz="1800" dirty="0">
              <a:latin typeface="Albert Sans" pitchFamily="2" charset="0"/>
              <a:ea typeface="Jost SemiBold" panose="020B060402020202020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Despite experimenting with various architectures and hyperparameter tuning strategies, the results often fell short of expectations, particularly in handling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real-world audio variability </a:t>
            </a: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and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maintaining robustness </a:t>
            </a: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across different speakers and environments.</a:t>
            </a:r>
            <a:endParaRPr lang="en-US" sz="1800" dirty="0">
              <a:effectLst/>
              <a:latin typeface="Albert Sans" pitchFamily="2" charset="0"/>
              <a:ea typeface="Jost SemiBold" panose="020B060402020202020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38179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E5112D68-E7FF-C046-D18D-734AB3412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91FEDD3-233C-8B61-EF30-DFC5F69183B8}"/>
              </a:ext>
            </a:extLst>
          </p:cNvPr>
          <p:cNvGrpSpPr/>
          <p:nvPr/>
        </p:nvGrpSpPr>
        <p:grpSpPr>
          <a:xfrm>
            <a:off x="2699819" y="2513164"/>
            <a:ext cx="3013225" cy="2410580"/>
            <a:chOff x="2729799" y="2513164"/>
            <a:chExt cx="3013225" cy="2410580"/>
          </a:xfrm>
        </p:grpSpPr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E6D293E1-E7B0-863D-312F-1876B29DE833}"/>
                </a:ext>
              </a:extLst>
            </p:cNvPr>
            <p:cNvSpPr/>
            <p:nvPr/>
          </p:nvSpPr>
          <p:spPr>
            <a:xfrm>
              <a:off x="2729799" y="2513164"/>
              <a:ext cx="3013225" cy="2410580"/>
            </a:xfrm>
            <a:prstGeom prst="roundRect">
              <a:avLst/>
            </a:prstGeom>
            <a:solidFill>
              <a:srgbClr val="52796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>
                <a:latin typeface="Albert Sans" pitchFamily="2" charset="0"/>
              </a:endParaRPr>
            </a:p>
          </p:txBody>
        </p:sp>
        <p:sp>
          <p:nvSpPr>
            <p:cNvPr id="13" name="Rounded Rectangle 10">
              <a:extLst>
                <a:ext uri="{FF2B5EF4-FFF2-40B4-BE49-F238E27FC236}">
                  <a16:creationId xmlns:a16="http://schemas.microsoft.com/office/drawing/2014/main" id="{C45A2F1C-7608-F76A-274C-AF323CF8152C}"/>
                </a:ext>
              </a:extLst>
            </p:cNvPr>
            <p:cNvSpPr/>
            <p:nvPr/>
          </p:nvSpPr>
          <p:spPr>
            <a:xfrm>
              <a:off x="2880460" y="3216250"/>
              <a:ext cx="1205290" cy="1004408"/>
            </a:xfrm>
            <a:custGeom>
              <a:avLst/>
              <a:gdLst/>
              <a:ahLst/>
              <a:cxnLst/>
              <a:rect l="0" t="0" r="0" b="0"/>
              <a:pathLst>
                <a:path w="1513489" h="1261241">
                  <a:moveTo>
                    <a:pt x="606657" y="882869"/>
                  </a:moveTo>
                  <a:cubicBezTo>
                    <a:pt x="641480" y="879219"/>
                    <a:pt x="672670" y="904487"/>
                    <a:pt x="676327" y="939310"/>
                  </a:cubicBezTo>
                  <a:cubicBezTo>
                    <a:pt x="679983" y="974133"/>
                    <a:pt x="654722" y="1005329"/>
                    <a:pt x="619900" y="1008993"/>
                  </a:cubicBezTo>
                  <a:cubicBezTo>
                    <a:pt x="612757" y="1010356"/>
                    <a:pt x="607367" y="1016261"/>
                    <a:pt x="606657" y="1023497"/>
                  </a:cubicBezTo>
                  <a:lnTo>
                    <a:pt x="606657" y="1119351"/>
                  </a:lnTo>
                  <a:cubicBezTo>
                    <a:pt x="606996" y="1128159"/>
                    <a:pt x="614238" y="1135123"/>
                    <a:pt x="623053" y="1135117"/>
                  </a:cubicBezTo>
                  <a:lnTo>
                    <a:pt x="795843" y="1135117"/>
                  </a:lnTo>
                  <a:cubicBezTo>
                    <a:pt x="830671" y="1135117"/>
                    <a:pt x="858905" y="1163351"/>
                    <a:pt x="858905" y="1198179"/>
                  </a:cubicBezTo>
                  <a:cubicBezTo>
                    <a:pt x="858905" y="1233007"/>
                    <a:pt x="830671" y="1261241"/>
                    <a:pt x="795843" y="1261241"/>
                  </a:cubicBezTo>
                  <a:lnTo>
                    <a:pt x="315310" y="1261241"/>
                  </a:lnTo>
                  <a:cubicBezTo>
                    <a:pt x="280482" y="1261241"/>
                    <a:pt x="252248" y="1233007"/>
                    <a:pt x="252248" y="1198179"/>
                  </a:cubicBezTo>
                  <a:cubicBezTo>
                    <a:pt x="252248" y="1163351"/>
                    <a:pt x="280482" y="1135117"/>
                    <a:pt x="315310" y="1135117"/>
                  </a:cubicBezTo>
                  <a:lnTo>
                    <a:pt x="465398" y="1135117"/>
                  </a:lnTo>
                  <a:cubicBezTo>
                    <a:pt x="473857" y="1134778"/>
                    <a:pt x="480539" y="1127818"/>
                    <a:pt x="480532" y="1119351"/>
                  </a:cubicBezTo>
                  <a:lnTo>
                    <a:pt x="480532" y="1024758"/>
                  </a:lnTo>
                  <a:cubicBezTo>
                    <a:pt x="480539" y="1016291"/>
                    <a:pt x="473857" y="1009331"/>
                    <a:pt x="465398" y="1008993"/>
                  </a:cubicBezTo>
                  <a:lnTo>
                    <a:pt x="126124" y="1008993"/>
                  </a:lnTo>
                  <a:cubicBezTo>
                    <a:pt x="56467" y="1008993"/>
                    <a:pt x="0" y="952525"/>
                    <a:pt x="0" y="882868"/>
                  </a:cubicBezTo>
                  <a:lnTo>
                    <a:pt x="0" y="126124"/>
                  </a:lnTo>
                  <a:cubicBezTo>
                    <a:pt x="0" y="56467"/>
                    <a:pt x="56467" y="0"/>
                    <a:pt x="126124" y="0"/>
                  </a:cubicBezTo>
                  <a:lnTo>
                    <a:pt x="1111153" y="0"/>
                  </a:lnTo>
                  <a:cubicBezTo>
                    <a:pt x="1180810" y="0"/>
                    <a:pt x="1237277" y="56467"/>
                    <a:pt x="1237277" y="126124"/>
                  </a:cubicBezTo>
                  <a:lnTo>
                    <a:pt x="1237277" y="378372"/>
                  </a:lnTo>
                  <a:cubicBezTo>
                    <a:pt x="1237277" y="413200"/>
                    <a:pt x="1209043" y="441434"/>
                    <a:pt x="1174215" y="441434"/>
                  </a:cubicBezTo>
                  <a:cubicBezTo>
                    <a:pt x="1139387" y="441434"/>
                    <a:pt x="1111153" y="413200"/>
                    <a:pt x="1111153" y="378372"/>
                  </a:cubicBezTo>
                  <a:lnTo>
                    <a:pt x="1111153" y="157655"/>
                  </a:lnTo>
                  <a:cubicBezTo>
                    <a:pt x="1111153" y="140241"/>
                    <a:pt x="1097036" y="126124"/>
                    <a:pt x="1079622" y="126124"/>
                  </a:cubicBezTo>
                  <a:lnTo>
                    <a:pt x="157655" y="126124"/>
                  </a:lnTo>
                  <a:cubicBezTo>
                    <a:pt x="140241" y="126124"/>
                    <a:pt x="126124" y="140241"/>
                    <a:pt x="126124" y="157655"/>
                  </a:cubicBezTo>
                  <a:lnTo>
                    <a:pt x="126124" y="851337"/>
                  </a:lnTo>
                  <a:cubicBezTo>
                    <a:pt x="126124" y="868752"/>
                    <a:pt x="140241" y="882868"/>
                    <a:pt x="157655" y="882868"/>
                  </a:cubicBezTo>
                  <a:close/>
                  <a:moveTo>
                    <a:pt x="300175" y="421254"/>
                  </a:moveTo>
                  <a:cubicBezTo>
                    <a:pt x="303258" y="418283"/>
                    <a:pt x="305000" y="414185"/>
                    <a:pt x="305000" y="409903"/>
                  </a:cubicBezTo>
                  <a:cubicBezTo>
                    <a:pt x="305000" y="405621"/>
                    <a:pt x="303258" y="401523"/>
                    <a:pt x="300175" y="398552"/>
                  </a:cubicBezTo>
                  <a:lnTo>
                    <a:pt x="218825" y="315310"/>
                  </a:lnTo>
                  <a:cubicBezTo>
                    <a:pt x="202359" y="304634"/>
                    <a:pt x="194196" y="284900"/>
                    <a:pt x="198309" y="265712"/>
                  </a:cubicBezTo>
                  <a:cubicBezTo>
                    <a:pt x="202422" y="246524"/>
                    <a:pt x="217956" y="231869"/>
                    <a:pt x="237351" y="228880"/>
                  </a:cubicBezTo>
                  <a:cubicBezTo>
                    <a:pt x="256746" y="225891"/>
                    <a:pt x="275971" y="235189"/>
                    <a:pt x="285671" y="252248"/>
                  </a:cubicBezTo>
                  <a:lnTo>
                    <a:pt x="411795" y="378372"/>
                  </a:lnTo>
                  <a:cubicBezTo>
                    <a:pt x="430238" y="396838"/>
                    <a:pt x="430238" y="426752"/>
                    <a:pt x="411795" y="445218"/>
                  </a:cubicBezTo>
                  <a:lnTo>
                    <a:pt x="285671" y="571342"/>
                  </a:lnTo>
                  <a:cubicBezTo>
                    <a:pt x="267205" y="589785"/>
                    <a:pt x="237291" y="589785"/>
                    <a:pt x="218825" y="571342"/>
                  </a:cubicBezTo>
                  <a:cubicBezTo>
                    <a:pt x="200382" y="552876"/>
                    <a:pt x="200382" y="522962"/>
                    <a:pt x="218825" y="504496"/>
                  </a:cubicBezTo>
                  <a:close/>
                  <a:moveTo>
                    <a:pt x="394137" y="567558"/>
                  </a:moveTo>
                  <a:cubicBezTo>
                    <a:pt x="394137" y="541437"/>
                    <a:pt x="415313" y="520262"/>
                    <a:pt x="441434" y="520262"/>
                  </a:cubicBezTo>
                  <a:lnTo>
                    <a:pt x="575126" y="520262"/>
                  </a:lnTo>
                  <a:cubicBezTo>
                    <a:pt x="601247" y="520262"/>
                    <a:pt x="622422" y="541437"/>
                    <a:pt x="622422" y="567558"/>
                  </a:cubicBezTo>
                  <a:cubicBezTo>
                    <a:pt x="622422" y="593679"/>
                    <a:pt x="601247" y="614855"/>
                    <a:pt x="575126" y="614855"/>
                  </a:cubicBezTo>
                  <a:lnTo>
                    <a:pt x="441434" y="614855"/>
                  </a:lnTo>
                  <a:cubicBezTo>
                    <a:pt x="415313" y="614855"/>
                    <a:pt x="394137" y="593679"/>
                    <a:pt x="394137" y="567558"/>
                  </a:cubicBezTo>
                  <a:close/>
                  <a:moveTo>
                    <a:pt x="1150882" y="590261"/>
                  </a:moveTo>
                  <a:cubicBezTo>
                    <a:pt x="1150900" y="579540"/>
                    <a:pt x="1156364" y="569563"/>
                    <a:pt x="1165387" y="563774"/>
                  </a:cubicBezTo>
                  <a:cubicBezTo>
                    <a:pt x="1247572" y="517229"/>
                    <a:pt x="1340216" y="492278"/>
                    <a:pt x="1434662" y="491253"/>
                  </a:cubicBezTo>
                  <a:cubicBezTo>
                    <a:pt x="1455336" y="490373"/>
                    <a:pt x="1475444" y="498142"/>
                    <a:pt x="1490156" y="512694"/>
                  </a:cubicBezTo>
                  <a:cubicBezTo>
                    <a:pt x="1504992" y="527103"/>
                    <a:pt x="1513402" y="546877"/>
                    <a:pt x="1513489" y="567558"/>
                  </a:cubicBezTo>
                  <a:lnTo>
                    <a:pt x="1513489" y="1024128"/>
                  </a:lnTo>
                  <a:cubicBezTo>
                    <a:pt x="1512201" y="1064088"/>
                    <a:pt x="1480285" y="1096279"/>
                    <a:pt x="1440337" y="1097910"/>
                  </a:cubicBezTo>
                  <a:cubicBezTo>
                    <a:pt x="1336531" y="1097030"/>
                    <a:pt x="1235690" y="1132503"/>
                    <a:pt x="1155297" y="1198179"/>
                  </a:cubicBezTo>
                  <a:cubicBezTo>
                    <a:pt x="1136831" y="1216622"/>
                    <a:pt x="1106917" y="1216622"/>
                    <a:pt x="1088451" y="1198179"/>
                  </a:cubicBezTo>
                  <a:cubicBezTo>
                    <a:pt x="1007799" y="1133183"/>
                    <a:pt x="906983" y="1098388"/>
                    <a:pt x="803410" y="1099802"/>
                  </a:cubicBezTo>
                  <a:cubicBezTo>
                    <a:pt x="762747" y="1098121"/>
                    <a:pt x="730560" y="1064824"/>
                    <a:pt x="730258" y="1024128"/>
                  </a:cubicBezTo>
                  <a:lnTo>
                    <a:pt x="730258" y="565036"/>
                  </a:lnTo>
                  <a:cubicBezTo>
                    <a:pt x="730346" y="544355"/>
                    <a:pt x="738756" y="524580"/>
                    <a:pt x="753591" y="510172"/>
                  </a:cubicBezTo>
                  <a:cubicBezTo>
                    <a:pt x="768345" y="495684"/>
                    <a:pt x="788424" y="487927"/>
                    <a:pt x="809086" y="488731"/>
                  </a:cubicBezTo>
                  <a:cubicBezTo>
                    <a:pt x="901310" y="489893"/>
                    <a:pt x="991834" y="513715"/>
                    <a:pt x="1072685" y="558099"/>
                  </a:cubicBezTo>
                  <a:cubicBezTo>
                    <a:pt x="1082040" y="563648"/>
                    <a:pt x="1087789" y="573708"/>
                    <a:pt x="1087820" y="584585"/>
                  </a:cubicBezTo>
                  <a:lnTo>
                    <a:pt x="1087820" y="914400"/>
                  </a:lnTo>
                  <a:cubicBezTo>
                    <a:pt x="1087820" y="931814"/>
                    <a:pt x="1101937" y="945931"/>
                    <a:pt x="1119351" y="945931"/>
                  </a:cubicBezTo>
                  <a:cubicBezTo>
                    <a:pt x="1136765" y="945931"/>
                    <a:pt x="1150882" y="931814"/>
                    <a:pt x="1150882" y="914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55BC0F1-7A6D-A1F3-9745-6A65A060B00C}"/>
                </a:ext>
              </a:extLst>
            </p:cNvPr>
            <p:cNvGrpSpPr/>
            <p:nvPr/>
          </p:nvGrpSpPr>
          <p:grpSpPr>
            <a:xfrm>
              <a:off x="4248966" y="3032177"/>
              <a:ext cx="932216" cy="1020216"/>
              <a:chOff x="4248966" y="2946710"/>
              <a:chExt cx="932216" cy="102021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00C31-E7B0-82CC-E7F5-F37DC615BFAD}"/>
                  </a:ext>
                </a:extLst>
              </p:cNvPr>
              <p:cNvSpPr txBox="1"/>
              <p:nvPr/>
            </p:nvSpPr>
            <p:spPr>
              <a:xfrm>
                <a:off x="4248966" y="2946710"/>
                <a:ext cx="809804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r>
                  <a:rPr sz="1600" b="1" dirty="0">
                    <a:solidFill>
                      <a:srgbClr val="FFFFFF"/>
                    </a:solidFill>
                    <a:latin typeface="Albert Sans" pitchFamily="2" charset="0"/>
                  </a:rPr>
                  <a:t>Train Models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D999BD-5470-CF7F-4711-F85C2D4C3790}"/>
                  </a:ext>
                </a:extLst>
              </p:cNvPr>
              <p:cNvSpPr txBox="1"/>
              <p:nvPr/>
            </p:nvSpPr>
            <p:spPr>
              <a:xfrm>
                <a:off x="4248966" y="3459095"/>
                <a:ext cx="9322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r>
                  <a:rPr sz="1100" b="0" dirty="0">
                    <a:solidFill>
                      <a:schemeClr val="bg1">
                        <a:lumMod val="85000"/>
                      </a:schemeClr>
                    </a:solidFill>
                    <a:latin typeface="Albert Sans" pitchFamily="2" charset="0"/>
                  </a:rPr>
                  <a:t>Requires extensive
data and time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14615E-058C-5C43-AD23-9E80F557C5C4}"/>
              </a:ext>
            </a:extLst>
          </p:cNvPr>
          <p:cNvGrpSpPr/>
          <p:nvPr/>
        </p:nvGrpSpPr>
        <p:grpSpPr>
          <a:xfrm>
            <a:off x="5785604" y="2513164"/>
            <a:ext cx="3013225" cy="2410580"/>
            <a:chOff x="5815584" y="2513164"/>
            <a:chExt cx="3013225" cy="2410580"/>
          </a:xfrm>
        </p:grpSpPr>
        <p:sp>
          <p:nvSpPr>
            <p:cNvPr id="22" name="Rounded Rectangle 7">
              <a:extLst>
                <a:ext uri="{FF2B5EF4-FFF2-40B4-BE49-F238E27FC236}">
                  <a16:creationId xmlns:a16="http://schemas.microsoft.com/office/drawing/2014/main" id="{37FC5056-4B5B-6520-5BF1-15B8159DFB17}"/>
                </a:ext>
              </a:extLst>
            </p:cNvPr>
            <p:cNvSpPr/>
            <p:nvPr/>
          </p:nvSpPr>
          <p:spPr>
            <a:xfrm>
              <a:off x="5815584" y="2513164"/>
              <a:ext cx="3013225" cy="2410580"/>
            </a:xfrm>
            <a:prstGeom prst="roundRect">
              <a:avLst/>
            </a:prstGeom>
            <a:solidFill>
              <a:srgbClr val="2F3E4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>
                <a:latin typeface="Albert Sans" pitchFamily="2" charset="0"/>
              </a:endParaRPr>
            </a:p>
          </p:txBody>
        </p:sp>
        <p:sp>
          <p:nvSpPr>
            <p:cNvPr id="14" name="Rounded Rectangle 11">
              <a:extLst>
                <a:ext uri="{FF2B5EF4-FFF2-40B4-BE49-F238E27FC236}">
                  <a16:creationId xmlns:a16="http://schemas.microsoft.com/office/drawing/2014/main" id="{5C2B5B11-E688-DB29-B148-08E3DF69FFAE}"/>
                </a:ext>
              </a:extLst>
            </p:cNvPr>
            <p:cNvSpPr/>
            <p:nvPr/>
          </p:nvSpPr>
          <p:spPr>
            <a:xfrm>
              <a:off x="7500739" y="3103951"/>
              <a:ext cx="1155114" cy="1211244"/>
            </a:xfrm>
            <a:custGeom>
              <a:avLst/>
              <a:gdLst/>
              <a:ahLst/>
              <a:cxnLst/>
              <a:rect l="0" t="0" r="0" b="0"/>
              <a:pathLst>
                <a:path w="1450483" h="1520966">
                  <a:moveTo>
                    <a:pt x="1295925" y="1417391"/>
                  </a:moveTo>
                  <a:cubicBezTo>
                    <a:pt x="1322046" y="1417391"/>
                    <a:pt x="1343222" y="1438567"/>
                    <a:pt x="1343222" y="1464688"/>
                  </a:cubicBezTo>
                  <a:cubicBezTo>
                    <a:pt x="1343222" y="1490809"/>
                    <a:pt x="1322046" y="1511984"/>
                    <a:pt x="1295925" y="1511984"/>
                  </a:cubicBezTo>
                  <a:lnTo>
                    <a:pt x="1131333" y="1511984"/>
                  </a:lnTo>
                  <a:cubicBezTo>
                    <a:pt x="1105212" y="1511984"/>
                    <a:pt x="1084036" y="1490809"/>
                    <a:pt x="1084036" y="1464688"/>
                  </a:cubicBezTo>
                  <a:cubicBezTo>
                    <a:pt x="1084036" y="1438567"/>
                    <a:pt x="1105212" y="1417391"/>
                    <a:pt x="1131333" y="1417391"/>
                  </a:cubicBezTo>
                  <a:lnTo>
                    <a:pt x="1166648" y="1417391"/>
                  </a:lnTo>
                  <a:lnTo>
                    <a:pt x="1166648" y="1102081"/>
                  </a:lnTo>
                  <a:lnTo>
                    <a:pt x="1132594" y="1102081"/>
                  </a:lnTo>
                  <a:cubicBezTo>
                    <a:pt x="1106473" y="1102081"/>
                    <a:pt x="1085298" y="1080905"/>
                    <a:pt x="1085298" y="1054784"/>
                  </a:cubicBezTo>
                  <a:cubicBezTo>
                    <a:pt x="1085298" y="1028663"/>
                    <a:pt x="1106473" y="1007488"/>
                    <a:pt x="1132594" y="1007488"/>
                  </a:cubicBezTo>
                  <a:lnTo>
                    <a:pt x="1297186" y="1007488"/>
                  </a:lnTo>
                  <a:cubicBezTo>
                    <a:pt x="1323308" y="1007488"/>
                    <a:pt x="1344483" y="1028663"/>
                    <a:pt x="1344483" y="1054784"/>
                  </a:cubicBezTo>
                  <a:cubicBezTo>
                    <a:pt x="1344483" y="1080905"/>
                    <a:pt x="1323308" y="1102081"/>
                    <a:pt x="1297186" y="1102081"/>
                  </a:cubicBezTo>
                  <a:lnTo>
                    <a:pt x="1262502" y="1102081"/>
                  </a:lnTo>
                  <a:lnTo>
                    <a:pt x="1262502" y="1417391"/>
                  </a:lnTo>
                  <a:lnTo>
                    <a:pt x="1297186" y="1417391"/>
                  </a:lnTo>
                  <a:close/>
                  <a:moveTo>
                    <a:pt x="790798" y="1005596"/>
                  </a:moveTo>
                  <a:cubicBezTo>
                    <a:pt x="885170" y="1005614"/>
                    <a:pt x="961663" y="1082122"/>
                    <a:pt x="961663" y="1176494"/>
                  </a:cubicBezTo>
                  <a:cubicBezTo>
                    <a:pt x="961663" y="1270866"/>
                    <a:pt x="885170" y="1347374"/>
                    <a:pt x="790798" y="1347392"/>
                  </a:cubicBezTo>
                  <a:lnTo>
                    <a:pt x="714493" y="1347392"/>
                  </a:lnTo>
                  <a:lnTo>
                    <a:pt x="714493" y="1465318"/>
                  </a:lnTo>
                  <a:cubicBezTo>
                    <a:pt x="714493" y="1491440"/>
                    <a:pt x="693317" y="1512615"/>
                    <a:pt x="667196" y="1512615"/>
                  </a:cubicBezTo>
                  <a:cubicBezTo>
                    <a:pt x="641075" y="1512615"/>
                    <a:pt x="619900" y="1491440"/>
                    <a:pt x="619900" y="1465318"/>
                  </a:cubicBezTo>
                  <a:lnTo>
                    <a:pt x="619900" y="1052892"/>
                  </a:lnTo>
                  <a:cubicBezTo>
                    <a:pt x="619900" y="1026771"/>
                    <a:pt x="641075" y="1005596"/>
                    <a:pt x="667196" y="1005596"/>
                  </a:cubicBezTo>
                  <a:lnTo>
                    <a:pt x="793320" y="1005596"/>
                  </a:lnTo>
                  <a:close/>
                  <a:moveTo>
                    <a:pt x="793320" y="1252799"/>
                  </a:moveTo>
                  <a:cubicBezTo>
                    <a:pt x="835463" y="1252799"/>
                    <a:pt x="869626" y="1218636"/>
                    <a:pt x="869626" y="1176494"/>
                  </a:cubicBezTo>
                  <a:cubicBezTo>
                    <a:pt x="869626" y="1134352"/>
                    <a:pt x="835463" y="1100189"/>
                    <a:pt x="793320" y="1100189"/>
                  </a:cubicBezTo>
                  <a:lnTo>
                    <a:pt x="717015" y="1100189"/>
                  </a:lnTo>
                  <a:lnTo>
                    <a:pt x="717015" y="1252799"/>
                  </a:lnTo>
                  <a:lnTo>
                    <a:pt x="793320" y="1252799"/>
                  </a:lnTo>
                  <a:close/>
                  <a:moveTo>
                    <a:pt x="503235" y="1458381"/>
                  </a:moveTo>
                  <a:cubicBezTo>
                    <a:pt x="506998" y="1484137"/>
                    <a:pt x="489243" y="1508093"/>
                    <a:pt x="463506" y="1511984"/>
                  </a:cubicBezTo>
                  <a:lnTo>
                    <a:pt x="456569" y="1511984"/>
                  </a:lnTo>
                  <a:cubicBezTo>
                    <a:pt x="433070" y="1512200"/>
                    <a:pt x="413078" y="1494909"/>
                    <a:pt x="409903" y="1471625"/>
                  </a:cubicBezTo>
                  <a:lnTo>
                    <a:pt x="391615" y="1370095"/>
                  </a:lnTo>
                  <a:lnTo>
                    <a:pt x="186663" y="1370095"/>
                  </a:lnTo>
                  <a:lnTo>
                    <a:pt x="170898" y="1474147"/>
                  </a:lnTo>
                  <a:cubicBezTo>
                    <a:pt x="169537" y="1491790"/>
                    <a:pt x="158442" y="1507198"/>
                    <a:pt x="142140" y="1514082"/>
                  </a:cubicBezTo>
                  <a:cubicBezTo>
                    <a:pt x="125839" y="1520966"/>
                    <a:pt x="107058" y="1518174"/>
                    <a:pt x="93464" y="1506846"/>
                  </a:cubicBezTo>
                  <a:cubicBezTo>
                    <a:pt x="79870" y="1495518"/>
                    <a:pt x="73736" y="1477549"/>
                    <a:pt x="77566" y="1460273"/>
                  </a:cubicBezTo>
                  <a:lnTo>
                    <a:pt x="124232" y="1150008"/>
                  </a:lnTo>
                  <a:cubicBezTo>
                    <a:pt x="135639" y="1068067"/>
                    <a:pt x="206097" y="1007328"/>
                    <a:pt x="288824" y="1008118"/>
                  </a:cubicBezTo>
                  <a:cubicBezTo>
                    <a:pt x="371789" y="1007008"/>
                    <a:pt x="442609" y="1067827"/>
                    <a:pt x="454046" y="1150008"/>
                  </a:cubicBezTo>
                  <a:close/>
                  <a:moveTo>
                    <a:pt x="377111" y="1276132"/>
                  </a:moveTo>
                  <a:lnTo>
                    <a:pt x="363868" y="1161359"/>
                  </a:lnTo>
                  <a:cubicBezTo>
                    <a:pt x="358145" y="1126277"/>
                    <a:pt x="327838" y="1100513"/>
                    <a:pt x="292292" y="1100513"/>
                  </a:cubicBezTo>
                  <a:cubicBezTo>
                    <a:pt x="256746" y="1100513"/>
                    <a:pt x="226439" y="1126277"/>
                    <a:pt x="220717" y="1161359"/>
                  </a:cubicBezTo>
                  <a:lnTo>
                    <a:pt x="201798" y="1276132"/>
                  </a:lnTo>
                  <a:close/>
                  <a:moveTo>
                    <a:pt x="1166648" y="914156"/>
                  </a:moveTo>
                  <a:lnTo>
                    <a:pt x="252248" y="914156"/>
                  </a:lnTo>
                  <a:cubicBezTo>
                    <a:pt x="252248" y="914156"/>
                    <a:pt x="0" y="917939"/>
                    <a:pt x="0" y="677673"/>
                  </a:cubicBezTo>
                  <a:cubicBezTo>
                    <a:pt x="80" y="606707"/>
                    <a:pt x="32025" y="539529"/>
                    <a:pt x="87021" y="494677"/>
                  </a:cubicBezTo>
                  <a:cubicBezTo>
                    <a:pt x="142016" y="449825"/>
                    <a:pt x="214247" y="432042"/>
                    <a:pt x="283779" y="446235"/>
                  </a:cubicBezTo>
                  <a:cubicBezTo>
                    <a:pt x="295454" y="244706"/>
                    <a:pt x="442348" y="76773"/>
                    <a:pt x="640531" y="38386"/>
                  </a:cubicBezTo>
                  <a:cubicBezTo>
                    <a:pt x="838715" y="0"/>
                    <a:pt x="1037688" y="100940"/>
                    <a:pt x="1123766" y="283535"/>
                  </a:cubicBezTo>
                  <a:cubicBezTo>
                    <a:pt x="1209340" y="280452"/>
                    <a:pt x="1292488" y="312307"/>
                    <a:pt x="1354098" y="371776"/>
                  </a:cubicBezTo>
                  <a:cubicBezTo>
                    <a:pt x="1415709" y="431246"/>
                    <a:pt x="1450483" y="513216"/>
                    <a:pt x="1450427" y="598845"/>
                  </a:cubicBezTo>
                  <a:cubicBezTo>
                    <a:pt x="1450427" y="876949"/>
                    <a:pt x="1166648" y="914156"/>
                    <a:pt x="1166648" y="9141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1FEEB2-0C5D-C62A-A21F-45EA0F8C6649}"/>
                </a:ext>
              </a:extLst>
            </p:cNvPr>
            <p:cNvGrpSpPr/>
            <p:nvPr/>
          </p:nvGrpSpPr>
          <p:grpSpPr>
            <a:xfrm>
              <a:off x="6437321" y="3031744"/>
              <a:ext cx="1038935" cy="1250812"/>
              <a:chOff x="6437321" y="2853944"/>
              <a:chExt cx="1038935" cy="125081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D8C1E2-09D0-FB86-960E-67EBCDED6B97}"/>
                  </a:ext>
                </a:extLst>
              </p:cNvPr>
              <p:cNvSpPr txBox="1"/>
              <p:nvPr/>
            </p:nvSpPr>
            <p:spPr>
              <a:xfrm>
                <a:off x="6437321" y="2853944"/>
                <a:ext cx="969882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algn="r"/>
                <a:r>
                  <a:rPr sz="1600" b="1" dirty="0">
                    <a:solidFill>
                      <a:srgbClr val="FFFFFF"/>
                    </a:solidFill>
                    <a:latin typeface="Albert Sans" pitchFamily="2" charset="0"/>
                  </a:rPr>
                  <a:t>Use Pre-
Trained Models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2579CB-D797-85B1-4D77-7DC9658EEC6E}"/>
                  </a:ext>
                </a:extLst>
              </p:cNvPr>
              <p:cNvSpPr txBox="1"/>
              <p:nvPr/>
            </p:nvSpPr>
            <p:spPr>
              <a:xfrm>
                <a:off x="6534624" y="3620008"/>
                <a:ext cx="941632" cy="484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algn="r"/>
                <a:r>
                  <a:rPr sz="1050" b="0" dirty="0">
                    <a:solidFill>
                      <a:schemeClr val="bg1">
                        <a:lumMod val="85000"/>
                      </a:schemeClr>
                    </a:solidFill>
                    <a:latin typeface="Albert Sans" pitchFamily="2" charset="0"/>
                  </a:rPr>
                  <a:t>Leverages existing
robust systems</a:t>
                </a:r>
              </a:p>
            </p:txBody>
          </p:sp>
        </p:grpSp>
      </p:grpSp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6BC3B453-A8DB-5D9F-3C67-31E62E6C3B2B}"/>
              </a:ext>
            </a:extLst>
          </p:cNvPr>
          <p:cNvSpPr txBox="1">
            <a:spLocks/>
          </p:cNvSpPr>
          <p:nvPr/>
        </p:nvSpPr>
        <p:spPr>
          <a:xfrm>
            <a:off x="90045" y="106680"/>
            <a:ext cx="8261475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>
              <a:lnSpc>
                <a:spcPct val="150000"/>
              </a:lnSpc>
              <a:buSzPts val="9000"/>
            </a:pPr>
            <a:r>
              <a:rPr lang="en-US" sz="3600" dirty="0"/>
              <a:t>Transition to ASR Pre-Trained models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E7932-C805-B510-F667-7CE57331750F}"/>
              </a:ext>
            </a:extLst>
          </p:cNvPr>
          <p:cNvSpPr txBox="1"/>
          <p:nvPr/>
        </p:nvSpPr>
        <p:spPr>
          <a:xfrm>
            <a:off x="732548" y="934430"/>
            <a:ext cx="7678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To boost accuracy and simplify development, we shifted from training models to using external </a:t>
            </a:r>
            <a:r>
              <a:rPr lang="en-US" sz="1800" b="1" dirty="0">
                <a:solidFill>
                  <a:srgbClr val="354F52"/>
                </a:solidFill>
                <a:latin typeface="Albert Sans" panose="020B0604020202020204" charset="0"/>
              </a:rPr>
              <a:t>ASR Pre-Trained models</a:t>
            </a: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.</a:t>
            </a:r>
            <a:endParaRPr lang="ar-EG" sz="1800" dirty="0">
              <a:latin typeface="Albert Sans" pitchFamily="2" charset="0"/>
              <a:ea typeface="Jost SemiBold" panose="020B0604020202020204" charset="0"/>
              <a:cs typeface="Arial" panose="020B0604020202020204" pitchFamily="34" charset="0"/>
            </a:endParaRPr>
          </a:p>
          <a:p>
            <a:b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</a:b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This allowed us to benefit from </a:t>
            </a: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powerful</a:t>
            </a: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, </a:t>
            </a:r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pre-trained</a:t>
            </a: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 systems with robust performance.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63D2F8-85AF-AC55-BDFB-615F812DE522}"/>
              </a:ext>
            </a:extLst>
          </p:cNvPr>
          <p:cNvGrpSpPr/>
          <p:nvPr/>
        </p:nvGrpSpPr>
        <p:grpSpPr>
          <a:xfrm>
            <a:off x="5232110" y="3201240"/>
            <a:ext cx="1034429" cy="1034429"/>
            <a:chOff x="5232110" y="3201240"/>
            <a:chExt cx="1034429" cy="1034429"/>
          </a:xfrm>
        </p:grpSpPr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7118CD9B-F37A-5DC1-3C64-CF75D1FEF318}"/>
                </a:ext>
              </a:extLst>
            </p:cNvPr>
            <p:cNvSpPr/>
            <p:nvPr/>
          </p:nvSpPr>
          <p:spPr>
            <a:xfrm>
              <a:off x="5232110" y="3201240"/>
              <a:ext cx="1034429" cy="10344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1C0B3D9-CE55-AA1E-6079-862182EC5074}"/>
                </a:ext>
              </a:extLst>
            </p:cNvPr>
            <p:cNvGrpSpPr/>
            <p:nvPr/>
          </p:nvGrpSpPr>
          <p:grpSpPr>
            <a:xfrm>
              <a:off x="5302339" y="3270537"/>
              <a:ext cx="893963" cy="893963"/>
              <a:chOff x="5306710" y="3332762"/>
              <a:chExt cx="828637" cy="828637"/>
            </a:xfrm>
          </p:grpSpPr>
          <p:sp>
            <p:nvSpPr>
              <p:cNvPr id="28" name="Rounded Rectangle 4">
                <a:extLst>
                  <a:ext uri="{FF2B5EF4-FFF2-40B4-BE49-F238E27FC236}">
                    <a16:creationId xmlns:a16="http://schemas.microsoft.com/office/drawing/2014/main" id="{F065993C-7E6B-5152-B138-5A1581C961A3}"/>
                  </a:ext>
                </a:extLst>
              </p:cNvPr>
              <p:cNvSpPr/>
              <p:nvPr/>
            </p:nvSpPr>
            <p:spPr>
              <a:xfrm>
                <a:off x="5381994" y="3408045"/>
                <a:ext cx="678064" cy="6780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8" name="Rounded Rectangle 4">
                <a:extLst>
                  <a:ext uri="{FF2B5EF4-FFF2-40B4-BE49-F238E27FC236}">
                    <a16:creationId xmlns:a16="http://schemas.microsoft.com/office/drawing/2014/main" id="{5A1E9549-45BF-368E-44E7-8B01D0434BA5}"/>
                  </a:ext>
                </a:extLst>
              </p:cNvPr>
              <p:cNvSpPr/>
              <p:nvPr/>
            </p:nvSpPr>
            <p:spPr>
              <a:xfrm>
                <a:off x="5306710" y="3332762"/>
                <a:ext cx="828637" cy="828637"/>
              </a:xfrm>
              <a:custGeom>
                <a:avLst/>
                <a:gdLst/>
                <a:ahLst/>
                <a:cxnLst/>
                <a:rect l="0" t="0" r="0" b="0"/>
                <a:pathLst>
                  <a:path w="1040524" h="1040524">
                    <a:moveTo>
                      <a:pt x="0" y="520262"/>
                    </a:moveTo>
                    <a:cubicBezTo>
                      <a:pt x="0" y="232929"/>
                      <a:pt x="232929" y="0"/>
                      <a:pt x="520262" y="0"/>
                    </a:cubicBezTo>
                    <a:cubicBezTo>
                      <a:pt x="807596" y="0"/>
                      <a:pt x="1040524" y="232929"/>
                      <a:pt x="1040524" y="520262"/>
                    </a:cubicBezTo>
                    <a:cubicBezTo>
                      <a:pt x="1040524" y="807596"/>
                      <a:pt x="807596" y="1040524"/>
                      <a:pt x="520262" y="1040524"/>
                    </a:cubicBezTo>
                    <a:cubicBezTo>
                      <a:pt x="232929" y="1040524"/>
                      <a:pt x="0" y="807596"/>
                      <a:pt x="0" y="520262"/>
                    </a:cubicBezTo>
                    <a:close/>
                    <a:moveTo>
                      <a:pt x="735224" y="590252"/>
                    </a:moveTo>
                    <a:cubicBezTo>
                      <a:pt x="737059" y="594991"/>
                      <a:pt x="737976" y="600343"/>
                      <a:pt x="737976" y="606305"/>
                    </a:cubicBezTo>
                    <a:cubicBezTo>
                      <a:pt x="737976" y="613797"/>
                      <a:pt x="736065" y="620524"/>
                      <a:pt x="732242" y="626486"/>
                    </a:cubicBezTo>
                    <a:cubicBezTo>
                      <a:pt x="728573" y="632450"/>
                      <a:pt x="722840" y="637112"/>
                      <a:pt x="715042" y="640476"/>
                    </a:cubicBezTo>
                    <a:cubicBezTo>
                      <a:pt x="707397" y="643840"/>
                      <a:pt x="697613" y="645522"/>
                      <a:pt x="685688" y="645522"/>
                    </a:cubicBezTo>
                    <a:cubicBezTo>
                      <a:pt x="675902" y="645522"/>
                      <a:pt x="666882" y="644528"/>
                      <a:pt x="658625" y="642540"/>
                    </a:cubicBezTo>
                    <a:cubicBezTo>
                      <a:pt x="650523" y="640552"/>
                      <a:pt x="643490" y="637342"/>
                      <a:pt x="637526" y="632908"/>
                    </a:cubicBezTo>
                    <a:cubicBezTo>
                      <a:pt x="631717" y="628475"/>
                      <a:pt x="627206" y="622664"/>
                      <a:pt x="623996" y="615478"/>
                    </a:cubicBezTo>
                    <a:cubicBezTo>
                      <a:pt x="620785" y="608292"/>
                      <a:pt x="619180" y="599501"/>
                      <a:pt x="619180" y="589105"/>
                    </a:cubicBezTo>
                    <a:lnTo>
                      <a:pt x="550149" y="589105"/>
                    </a:lnTo>
                    <a:cubicBezTo>
                      <a:pt x="550149" y="607911"/>
                      <a:pt x="554048" y="624193"/>
                      <a:pt x="561845" y="637954"/>
                    </a:cubicBezTo>
                    <a:cubicBezTo>
                      <a:pt x="569643" y="651714"/>
                      <a:pt x="580040" y="663028"/>
                      <a:pt x="593035" y="671895"/>
                    </a:cubicBezTo>
                    <a:cubicBezTo>
                      <a:pt x="606184" y="680763"/>
                      <a:pt x="620785" y="687414"/>
                      <a:pt x="636839" y="691848"/>
                    </a:cubicBezTo>
                    <a:cubicBezTo>
                      <a:pt x="652892" y="696128"/>
                      <a:pt x="669175" y="698269"/>
                      <a:pt x="685688" y="698269"/>
                    </a:cubicBezTo>
                    <a:cubicBezTo>
                      <a:pt x="704034" y="698269"/>
                      <a:pt x="720623" y="696205"/>
                      <a:pt x="735453" y="692077"/>
                    </a:cubicBezTo>
                    <a:cubicBezTo>
                      <a:pt x="750284" y="687949"/>
                      <a:pt x="763050" y="681909"/>
                      <a:pt x="773752" y="673960"/>
                    </a:cubicBezTo>
                    <a:cubicBezTo>
                      <a:pt x="784455" y="666009"/>
                      <a:pt x="792635" y="656301"/>
                      <a:pt x="798294" y="644834"/>
                    </a:cubicBezTo>
                    <a:cubicBezTo>
                      <a:pt x="803946" y="633367"/>
                      <a:pt x="806776" y="620371"/>
                      <a:pt x="806776" y="605846"/>
                    </a:cubicBezTo>
                    <a:cubicBezTo>
                      <a:pt x="806776" y="592086"/>
                      <a:pt x="804403" y="579779"/>
                      <a:pt x="799666" y="568923"/>
                    </a:cubicBezTo>
                    <a:cubicBezTo>
                      <a:pt x="794928" y="558068"/>
                      <a:pt x="787895" y="548360"/>
                      <a:pt x="778569" y="539797"/>
                    </a:cubicBezTo>
                    <a:cubicBezTo>
                      <a:pt x="769242" y="531236"/>
                      <a:pt x="757622" y="523515"/>
                      <a:pt x="743709" y="516635"/>
                    </a:cubicBezTo>
                    <a:cubicBezTo>
                      <a:pt x="729949" y="509755"/>
                      <a:pt x="713972" y="503563"/>
                      <a:pt x="695778" y="498058"/>
                    </a:cubicBezTo>
                    <a:cubicBezTo>
                      <a:pt x="684923" y="494695"/>
                      <a:pt x="675367" y="491255"/>
                      <a:pt x="667111" y="487738"/>
                    </a:cubicBezTo>
                    <a:cubicBezTo>
                      <a:pt x="658855" y="484222"/>
                      <a:pt x="651898" y="480476"/>
                      <a:pt x="646241" y="476500"/>
                    </a:cubicBezTo>
                    <a:cubicBezTo>
                      <a:pt x="640585" y="472525"/>
                      <a:pt x="636304" y="468245"/>
                      <a:pt x="633399" y="463658"/>
                    </a:cubicBezTo>
                    <a:cubicBezTo>
                      <a:pt x="630646" y="459071"/>
                      <a:pt x="629271" y="453949"/>
                      <a:pt x="629271" y="448292"/>
                    </a:cubicBezTo>
                    <a:cubicBezTo>
                      <a:pt x="629271" y="440801"/>
                      <a:pt x="631258" y="434073"/>
                      <a:pt x="635233" y="428111"/>
                    </a:cubicBezTo>
                    <a:cubicBezTo>
                      <a:pt x="639208" y="421995"/>
                      <a:pt x="645171" y="417179"/>
                      <a:pt x="653122" y="413662"/>
                    </a:cubicBezTo>
                    <a:cubicBezTo>
                      <a:pt x="661072" y="409993"/>
                      <a:pt x="671010" y="408158"/>
                      <a:pt x="682935" y="408158"/>
                    </a:cubicBezTo>
                    <a:cubicBezTo>
                      <a:pt x="695320" y="408158"/>
                      <a:pt x="705563" y="410299"/>
                      <a:pt x="713667" y="414580"/>
                    </a:cubicBezTo>
                    <a:cubicBezTo>
                      <a:pt x="721922" y="418861"/>
                      <a:pt x="728038" y="424747"/>
                      <a:pt x="732013" y="432239"/>
                    </a:cubicBezTo>
                    <a:cubicBezTo>
                      <a:pt x="736141" y="439578"/>
                      <a:pt x="738206" y="448139"/>
                      <a:pt x="738206" y="457925"/>
                    </a:cubicBezTo>
                    <a:lnTo>
                      <a:pt x="806548" y="457925"/>
                    </a:lnTo>
                    <a:cubicBezTo>
                      <a:pt x="806548" y="438048"/>
                      <a:pt x="801424" y="420389"/>
                      <a:pt x="791184" y="404948"/>
                    </a:cubicBezTo>
                    <a:cubicBezTo>
                      <a:pt x="781091" y="389506"/>
                      <a:pt x="766872" y="377351"/>
                      <a:pt x="748526" y="368483"/>
                    </a:cubicBezTo>
                    <a:cubicBezTo>
                      <a:pt x="730179" y="359616"/>
                      <a:pt x="708697" y="355182"/>
                      <a:pt x="684082" y="355182"/>
                    </a:cubicBezTo>
                    <a:cubicBezTo>
                      <a:pt x="666041" y="355182"/>
                      <a:pt x="649452" y="357398"/>
                      <a:pt x="634316" y="361832"/>
                    </a:cubicBezTo>
                    <a:cubicBezTo>
                      <a:pt x="619333" y="366266"/>
                      <a:pt x="606337" y="372611"/>
                      <a:pt x="595328" y="380868"/>
                    </a:cubicBezTo>
                    <a:cubicBezTo>
                      <a:pt x="584321" y="388970"/>
                      <a:pt x="575759" y="398756"/>
                      <a:pt x="569643" y="410222"/>
                    </a:cubicBezTo>
                    <a:cubicBezTo>
                      <a:pt x="563528" y="421536"/>
                      <a:pt x="560470" y="434150"/>
                      <a:pt x="560470" y="448063"/>
                    </a:cubicBezTo>
                    <a:cubicBezTo>
                      <a:pt x="560470" y="462434"/>
                      <a:pt x="563375" y="475048"/>
                      <a:pt x="569184" y="485904"/>
                    </a:cubicBezTo>
                    <a:cubicBezTo>
                      <a:pt x="575147" y="496759"/>
                      <a:pt x="583250" y="506315"/>
                      <a:pt x="593494" y="514570"/>
                    </a:cubicBezTo>
                    <a:cubicBezTo>
                      <a:pt x="603891" y="522674"/>
                      <a:pt x="615816" y="529783"/>
                      <a:pt x="629271" y="535899"/>
                    </a:cubicBezTo>
                    <a:cubicBezTo>
                      <a:pt x="642878" y="542014"/>
                      <a:pt x="657250" y="547519"/>
                      <a:pt x="672385" y="552411"/>
                    </a:cubicBezTo>
                    <a:cubicBezTo>
                      <a:pt x="685993" y="556692"/>
                      <a:pt x="697077" y="560820"/>
                      <a:pt x="705640" y="564795"/>
                    </a:cubicBezTo>
                    <a:cubicBezTo>
                      <a:pt x="714201" y="568770"/>
                      <a:pt x="720853" y="572822"/>
                      <a:pt x="725592" y="576950"/>
                    </a:cubicBezTo>
                    <a:cubicBezTo>
                      <a:pt x="730332" y="580925"/>
                      <a:pt x="733542" y="585359"/>
                      <a:pt x="735224" y="590252"/>
                    </a:cubicBezTo>
                    <a:close/>
                    <a:moveTo>
                      <a:pt x="532949" y="359769"/>
                    </a:moveTo>
                    <a:lnTo>
                      <a:pt x="456351" y="359769"/>
                    </a:lnTo>
                    <a:lnTo>
                      <a:pt x="380674" y="613936"/>
                    </a:lnTo>
                    <a:lnTo>
                      <a:pt x="305218" y="359769"/>
                    </a:lnTo>
                    <a:lnTo>
                      <a:pt x="229079" y="359769"/>
                    </a:lnTo>
                    <a:lnTo>
                      <a:pt x="344664" y="693682"/>
                    </a:lnTo>
                    <a:lnTo>
                      <a:pt x="366221" y="693682"/>
                    </a:lnTo>
                    <a:lnTo>
                      <a:pt x="416676" y="693682"/>
                    </a:lnTo>
                    <a:close/>
                  </a:path>
                </a:pathLst>
              </a:custGeom>
              <a:solidFill>
                <a:srgbClr val="CAD2C5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50922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EB561C01-7FB0-AF56-009D-6878FD5AB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82B11766-286E-7464-6F02-2FB12896FD6A}"/>
              </a:ext>
            </a:extLst>
          </p:cNvPr>
          <p:cNvSpPr txBox="1">
            <a:spLocks/>
          </p:cNvSpPr>
          <p:nvPr/>
        </p:nvSpPr>
        <p:spPr>
          <a:xfrm>
            <a:off x="82296" y="68078"/>
            <a:ext cx="5125135" cy="51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>
              <a:lnSpc>
                <a:spcPct val="150000"/>
              </a:lnSpc>
              <a:buSzPts val="9000"/>
            </a:pPr>
            <a:r>
              <a:rPr lang="en-US" sz="2600" dirty="0"/>
              <a:t>Pre-Trained models Comparison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617891-F3D0-81AB-8A9F-59CC76583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63971"/>
              </p:ext>
            </p:extLst>
          </p:nvPr>
        </p:nvGraphicFramePr>
        <p:xfrm>
          <a:off x="712619" y="1542082"/>
          <a:ext cx="8155610" cy="3292634"/>
        </p:xfrm>
        <a:graphic>
          <a:graphicData uri="http://schemas.openxmlformats.org/drawingml/2006/table">
            <a:tbl>
              <a:tblPr firstRow="1" firstCol="1" bandRow="1"/>
              <a:tblGrid>
                <a:gridCol w="2078315">
                  <a:extLst>
                    <a:ext uri="{9D8B030D-6E8A-4147-A177-3AD203B41FA5}">
                      <a16:colId xmlns:a16="http://schemas.microsoft.com/office/drawing/2014/main" val="3411145735"/>
                    </a:ext>
                  </a:extLst>
                </a:gridCol>
                <a:gridCol w="1205096">
                  <a:extLst>
                    <a:ext uri="{9D8B030D-6E8A-4147-A177-3AD203B41FA5}">
                      <a16:colId xmlns:a16="http://schemas.microsoft.com/office/drawing/2014/main" val="2250804478"/>
                    </a:ext>
                  </a:extLst>
                </a:gridCol>
                <a:gridCol w="1313146">
                  <a:extLst>
                    <a:ext uri="{9D8B030D-6E8A-4147-A177-3AD203B41FA5}">
                      <a16:colId xmlns:a16="http://schemas.microsoft.com/office/drawing/2014/main" val="340524779"/>
                    </a:ext>
                  </a:extLst>
                </a:gridCol>
                <a:gridCol w="1407964">
                  <a:extLst>
                    <a:ext uri="{9D8B030D-6E8A-4147-A177-3AD203B41FA5}">
                      <a16:colId xmlns:a16="http://schemas.microsoft.com/office/drawing/2014/main" val="803909738"/>
                    </a:ext>
                  </a:extLst>
                </a:gridCol>
                <a:gridCol w="2151089">
                  <a:extLst>
                    <a:ext uri="{9D8B030D-6E8A-4147-A177-3AD203B41FA5}">
                      <a16:colId xmlns:a16="http://schemas.microsoft.com/office/drawing/2014/main" val="3939741680"/>
                    </a:ext>
                  </a:extLst>
                </a:gridCol>
              </a:tblGrid>
              <a:tr h="5192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Accuracy (WER)*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Supported Languages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Approx. Cost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Key Features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030245"/>
                  </a:ext>
                </a:extLst>
              </a:tr>
              <a:tr h="3650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Google Speech-to-Text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5–12%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125+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$0.96/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hr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Real-time, custom models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58925"/>
                  </a:ext>
                </a:extLst>
              </a:tr>
              <a:tr h="545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Azure Speech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6–13%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100+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$1 /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hr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Dialect support, model customization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99789"/>
                  </a:ext>
                </a:extLst>
              </a:tr>
              <a:tr h="545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AWS Transcribe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7–14%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30+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$1.44/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hr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Speaker diarization, translation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65800"/>
                  </a:ext>
                </a:extLst>
              </a:tr>
              <a:tr h="403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AssemblyAI</a:t>
                      </a:r>
                      <a:endParaRPr lang="en-US" sz="1200" b="1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6–10%</a:t>
                      </a:r>
                      <a:endParaRPr lang="en-US" sz="1200" b="1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35+</a:t>
                      </a:r>
                      <a:endParaRPr lang="en-US" sz="1200" b="1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$0.15/</a:t>
                      </a: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hr</a:t>
                      </a:r>
                      <a:endParaRPr lang="en-US" sz="1200" b="1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Keyword spotting, speaker detection</a:t>
                      </a:r>
                      <a:endParaRPr lang="en-US" sz="1200" b="1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649662"/>
                  </a:ext>
                </a:extLst>
              </a:tr>
              <a:tr h="3414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Rev.ai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7–12%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31+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$0.12/min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Advanced reporting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177321"/>
                  </a:ext>
                </a:extLst>
              </a:tr>
              <a:tr h="555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 err="1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Speechmatics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6–10%</a:t>
                      </a:r>
                      <a:endParaRPr lang="en-US" sz="12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30+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$0.24/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hr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Accent/language support</a:t>
                      </a:r>
                      <a:endParaRPr lang="en-US" sz="12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48" marR="32948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1078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EEE2883-00BE-2599-D542-959CEDADCFAF}"/>
              </a:ext>
            </a:extLst>
          </p:cNvPr>
          <p:cNvSpPr txBox="1"/>
          <p:nvPr/>
        </p:nvSpPr>
        <p:spPr>
          <a:xfrm>
            <a:off x="732548" y="847881"/>
            <a:ext cx="7560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bert Sans" pitchFamily="2" charset="0"/>
              </a:rPr>
              <a:t>The table presents a comparison of six speech-to-text APIs based on accuracy, speed, language support, cost, key features, and specific usage notes.</a:t>
            </a:r>
          </a:p>
        </p:txBody>
      </p:sp>
    </p:spTree>
    <p:extLst>
      <p:ext uri="{BB962C8B-B14F-4D97-AF65-F5344CB8AC3E}">
        <p14:creationId xmlns:p14="http://schemas.microsoft.com/office/powerpoint/2010/main" val="38359564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DF686D45-0E43-FA87-8AF0-2D8747BC7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1C3E30A9-29AD-A1CB-B964-3495D02C0FE8}"/>
              </a:ext>
            </a:extLst>
          </p:cNvPr>
          <p:cNvSpPr txBox="1">
            <a:spLocks/>
          </p:cNvSpPr>
          <p:nvPr/>
        </p:nvSpPr>
        <p:spPr>
          <a:xfrm>
            <a:off x="90045" y="161707"/>
            <a:ext cx="3017365" cy="51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>
              <a:lnSpc>
                <a:spcPct val="150000"/>
              </a:lnSpc>
              <a:buSzPts val="9000"/>
            </a:pPr>
            <a:r>
              <a:rPr lang="en-US" sz="2600" dirty="0"/>
              <a:t>Why Assembly AI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5E8B4-F705-E282-6F66-3B3F3EDB5EA0}"/>
              </a:ext>
            </a:extLst>
          </p:cNvPr>
          <p:cNvSpPr txBox="1"/>
          <p:nvPr/>
        </p:nvSpPr>
        <p:spPr>
          <a:xfrm>
            <a:off x="2919992" y="1077277"/>
            <a:ext cx="3199594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800" b="1" dirty="0">
                <a:solidFill>
                  <a:schemeClr val="tx1"/>
                </a:solidFill>
                <a:latin typeface="Albert Sans" pitchFamily="2" charset="0"/>
              </a:rPr>
              <a:t>Key Strengths of Assembly AI</a:t>
            </a:r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C4D0431-DC9A-EEC5-2301-8E8A45EABA29}"/>
              </a:ext>
            </a:extLst>
          </p:cNvPr>
          <p:cNvSpPr/>
          <p:nvPr/>
        </p:nvSpPr>
        <p:spPr>
          <a:xfrm>
            <a:off x="732745" y="1714500"/>
            <a:ext cx="5143500" cy="3429000"/>
          </a:xfrm>
          <a:custGeom>
            <a:avLst/>
            <a:gdLst/>
            <a:ahLst/>
            <a:cxnLst/>
            <a:rect l="0" t="0" r="0" b="0"/>
            <a:pathLst>
              <a:path w="5143500" h="3429000">
                <a:moveTo>
                  <a:pt x="0" y="3429000"/>
                </a:moveTo>
                <a:cubicBezTo>
                  <a:pt x="0" y="1535215"/>
                  <a:pt x="1535215" y="0"/>
                  <a:pt x="3429000" y="0"/>
                </a:cubicBezTo>
                <a:lnTo>
                  <a:pt x="4800600" y="0"/>
                </a:lnTo>
                <a:lnTo>
                  <a:pt x="5143500" y="342900"/>
                </a:lnTo>
                <a:lnTo>
                  <a:pt x="4800600" y="685800"/>
                </a:lnTo>
                <a:lnTo>
                  <a:pt x="3429000" y="685800"/>
                </a:lnTo>
                <a:cubicBezTo>
                  <a:pt x="1913972" y="685800"/>
                  <a:pt x="685800" y="1913972"/>
                  <a:pt x="685800" y="3429000"/>
                </a:cubicBezTo>
                <a:close/>
              </a:path>
            </a:pathLst>
          </a:custGeom>
          <a:noFill/>
          <a:ln w="14287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5845CE-7BEE-4169-4E87-D2080BBC8BE7}"/>
              </a:ext>
            </a:extLst>
          </p:cNvPr>
          <p:cNvGrpSpPr/>
          <p:nvPr/>
        </p:nvGrpSpPr>
        <p:grpSpPr>
          <a:xfrm>
            <a:off x="732745" y="1714500"/>
            <a:ext cx="7640521" cy="3429000"/>
            <a:chOff x="732745" y="1714500"/>
            <a:chExt cx="7640521" cy="3429000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A910BB29-26E7-1AF9-AA1D-1959A4579FB3}"/>
                </a:ext>
              </a:extLst>
            </p:cNvPr>
            <p:cNvSpPr/>
            <p:nvPr/>
          </p:nvSpPr>
          <p:spPr>
            <a:xfrm>
              <a:off x="732745" y="1714500"/>
              <a:ext cx="5143500" cy="3429000"/>
            </a:xfrm>
            <a:custGeom>
              <a:avLst/>
              <a:gdLst/>
              <a:ahLst/>
              <a:cxnLst/>
              <a:rect l="0" t="0" r="0" b="0"/>
              <a:pathLst>
                <a:path w="5143500" h="3429000">
                  <a:moveTo>
                    <a:pt x="0" y="3429000"/>
                  </a:moveTo>
                  <a:cubicBezTo>
                    <a:pt x="0" y="1535210"/>
                    <a:pt x="1535210" y="0"/>
                    <a:pt x="3429000" y="0"/>
                  </a:cubicBezTo>
                  <a:lnTo>
                    <a:pt x="4800600" y="0"/>
                  </a:lnTo>
                  <a:lnTo>
                    <a:pt x="5143500" y="342900"/>
                  </a:lnTo>
                  <a:lnTo>
                    <a:pt x="4800600" y="685800"/>
                  </a:lnTo>
                  <a:lnTo>
                    <a:pt x="3429000" y="685800"/>
                  </a:lnTo>
                  <a:cubicBezTo>
                    <a:pt x="1913972" y="685800"/>
                    <a:pt x="685800" y="1913972"/>
                    <a:pt x="685800" y="3429000"/>
                  </a:cubicBezTo>
                  <a:close/>
                </a:path>
              </a:pathLst>
            </a:custGeom>
            <a:solidFill>
              <a:srgbClr val="2F3E4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>
                <a:latin typeface="Albert Sans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294ABF-B3D8-3EF3-8F62-9E01B3E87AD4}"/>
                </a:ext>
              </a:extLst>
            </p:cNvPr>
            <p:cNvSpPr txBox="1"/>
            <p:nvPr/>
          </p:nvSpPr>
          <p:spPr>
            <a:xfrm>
              <a:off x="4066495" y="1847849"/>
              <a:ext cx="9601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500" b="0" dirty="0">
                  <a:solidFill>
                    <a:srgbClr val="FFFFFF"/>
                  </a:solidFill>
                  <a:latin typeface="Albert Sans" pitchFamily="2" charset="0"/>
                </a:rPr>
                <a:t>Seamless
Integration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1A2A72-6278-4E9C-8FE8-F84B0473EC81}"/>
                </a:ext>
              </a:extLst>
            </p:cNvPr>
            <p:cNvSpPr txBox="1"/>
            <p:nvPr/>
          </p:nvSpPr>
          <p:spPr>
            <a:xfrm>
              <a:off x="6016852" y="1847127"/>
              <a:ext cx="235641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dirty="0">
                  <a:solidFill>
                    <a:schemeClr val="tx1"/>
                  </a:solidFill>
                  <a:latin typeface="Albert Sans" pitchFamily="2" charset="0"/>
                </a:rPr>
                <a:t>Offers</a:t>
              </a:r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 </a:t>
              </a:r>
              <a:r>
                <a:rPr b="1" dirty="0">
                  <a:solidFill>
                    <a:schemeClr val="tx1"/>
                  </a:solidFill>
                  <a:latin typeface="Albert Sans" pitchFamily="2" charset="0"/>
                </a:rPr>
                <a:t>scalable</a:t>
              </a:r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 </a:t>
              </a:r>
              <a:r>
                <a:rPr b="1" dirty="0">
                  <a:solidFill>
                    <a:schemeClr val="tx1"/>
                  </a:solidFill>
                  <a:latin typeface="Albert Sans" pitchFamily="2" charset="0"/>
                </a:rPr>
                <a:t>cloud</a:t>
              </a:r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 </a:t>
              </a:r>
              <a:r>
                <a:rPr b="1" dirty="0">
                  <a:solidFill>
                    <a:schemeClr val="tx1"/>
                  </a:solidFill>
                  <a:latin typeface="Albert Sans" pitchFamily="2" charset="0"/>
                </a:rPr>
                <a:t>API</a:t>
              </a:r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 for
quick and easy deployment</a:t>
              </a:r>
            </a:p>
          </p:txBody>
        </p:sp>
        <p:sp>
          <p:nvSpPr>
            <p:cNvPr id="25" name="Rounded Rectangle 22">
              <a:extLst>
                <a:ext uri="{FF2B5EF4-FFF2-40B4-BE49-F238E27FC236}">
                  <a16:creationId xmlns:a16="http://schemas.microsoft.com/office/drawing/2014/main" id="{6E588855-43AE-C37E-8132-CB5DC9467627}"/>
                </a:ext>
              </a:extLst>
            </p:cNvPr>
            <p:cNvSpPr/>
            <p:nvPr/>
          </p:nvSpPr>
          <p:spPr>
            <a:xfrm>
              <a:off x="3597388" y="1888126"/>
              <a:ext cx="328630" cy="331664"/>
            </a:xfrm>
            <a:custGeom>
              <a:avLst/>
              <a:gdLst/>
              <a:ahLst/>
              <a:cxnLst/>
              <a:rect l="0" t="0" r="0" b="0"/>
              <a:pathLst>
                <a:path w="328630" h="331664">
                  <a:moveTo>
                    <a:pt x="275277" y="331664"/>
                  </a:moveTo>
                  <a:lnTo>
                    <a:pt x="275277" y="238310"/>
                  </a:lnTo>
                  <a:moveTo>
                    <a:pt x="256603" y="238310"/>
                  </a:moveTo>
                  <a:lnTo>
                    <a:pt x="293951" y="238310"/>
                  </a:lnTo>
                  <a:moveTo>
                    <a:pt x="256603" y="331664"/>
                  </a:moveTo>
                  <a:lnTo>
                    <a:pt x="293951" y="331664"/>
                  </a:lnTo>
                  <a:moveTo>
                    <a:pt x="151718" y="294317"/>
                  </a:moveTo>
                  <a:lnTo>
                    <a:pt x="151718" y="331664"/>
                  </a:lnTo>
                  <a:moveTo>
                    <a:pt x="151718" y="238310"/>
                  </a:moveTo>
                  <a:lnTo>
                    <a:pt x="179736" y="238310"/>
                  </a:lnTo>
                  <a:cubicBezTo>
                    <a:pt x="195201" y="238312"/>
                    <a:pt x="207736" y="250849"/>
                    <a:pt x="207736" y="266313"/>
                  </a:cubicBezTo>
                  <a:cubicBezTo>
                    <a:pt x="207736" y="281778"/>
                    <a:pt x="195201" y="294315"/>
                    <a:pt x="179736" y="294317"/>
                  </a:cubicBezTo>
                  <a:lnTo>
                    <a:pt x="151718" y="294317"/>
                  </a:lnTo>
                  <a:close/>
                  <a:moveTo>
                    <a:pt x="28160" y="331664"/>
                  </a:moveTo>
                  <a:lnTo>
                    <a:pt x="38704" y="261384"/>
                  </a:lnTo>
                  <a:cubicBezTo>
                    <a:pt x="40817" y="248221"/>
                    <a:pt x="52176" y="238539"/>
                    <a:pt x="65508" y="238539"/>
                  </a:cubicBezTo>
                  <a:cubicBezTo>
                    <a:pt x="78840" y="238539"/>
                    <a:pt x="90199" y="248221"/>
                    <a:pt x="92311" y="261384"/>
                  </a:cubicBezTo>
                  <a:lnTo>
                    <a:pt x="102870" y="331664"/>
                  </a:lnTo>
                  <a:moveTo>
                    <a:pt x="33061" y="298989"/>
                  </a:moveTo>
                  <a:lnTo>
                    <a:pt x="97955" y="298989"/>
                  </a:lnTo>
                  <a:moveTo>
                    <a:pt x="264318" y="206906"/>
                  </a:moveTo>
                  <a:lnTo>
                    <a:pt x="57150" y="206906"/>
                  </a:lnTo>
                  <a:cubicBezTo>
                    <a:pt x="57150" y="206906"/>
                    <a:pt x="0" y="207763"/>
                    <a:pt x="0" y="153328"/>
                  </a:cubicBezTo>
                  <a:cubicBezTo>
                    <a:pt x="1" y="137188"/>
                    <a:pt x="7277" y="121907"/>
                    <a:pt x="19805" y="111732"/>
                  </a:cubicBezTo>
                  <a:cubicBezTo>
                    <a:pt x="32334" y="101556"/>
                    <a:pt x="48781" y="97570"/>
                    <a:pt x="64579" y="100878"/>
                  </a:cubicBezTo>
                  <a:cubicBezTo>
                    <a:pt x="67243" y="55295"/>
                    <a:pt x="100487" y="17325"/>
                    <a:pt x="145319" y="8662"/>
                  </a:cubicBezTo>
                  <a:cubicBezTo>
                    <a:pt x="190151" y="0"/>
                    <a:pt x="235148" y="22850"/>
                    <a:pt x="254603" y="64160"/>
                  </a:cubicBezTo>
                  <a:cubicBezTo>
                    <a:pt x="273980" y="63421"/>
                    <a:pt x="292821" y="70607"/>
                    <a:pt x="306785" y="84062"/>
                  </a:cubicBezTo>
                  <a:cubicBezTo>
                    <a:pt x="320749" y="97516"/>
                    <a:pt x="328630" y="116078"/>
                    <a:pt x="328612" y="135469"/>
                  </a:cubicBezTo>
                  <a:cubicBezTo>
                    <a:pt x="328612" y="198534"/>
                    <a:pt x="264318" y="206906"/>
                    <a:pt x="264318" y="206906"/>
                  </a:cubicBezTo>
                  <a:close/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dirty="0">
                <a:latin typeface="Albert Sans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7796CD-D737-EC8E-A24C-01B40D0F1362}"/>
              </a:ext>
            </a:extLst>
          </p:cNvPr>
          <p:cNvGrpSpPr/>
          <p:nvPr/>
        </p:nvGrpSpPr>
        <p:grpSpPr>
          <a:xfrm>
            <a:off x="1418545" y="2400299"/>
            <a:ext cx="6788256" cy="2743200"/>
            <a:chOff x="1418545" y="2400299"/>
            <a:chExt cx="6788256" cy="27432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969A77-7F30-A3B2-92A5-684FAB3ECE31}"/>
                </a:ext>
              </a:extLst>
            </p:cNvPr>
            <p:cNvGrpSpPr/>
            <p:nvPr/>
          </p:nvGrpSpPr>
          <p:grpSpPr>
            <a:xfrm>
              <a:off x="1418545" y="2400299"/>
              <a:ext cx="4457700" cy="2743200"/>
              <a:chOff x="914400" y="1828799"/>
              <a:chExt cx="4457700" cy="2743200"/>
            </a:xfrm>
          </p:grpSpPr>
          <p:sp>
            <p:nvSpPr>
              <p:cNvPr id="8" name="Rounded Rectangle 4">
                <a:extLst>
                  <a:ext uri="{FF2B5EF4-FFF2-40B4-BE49-F238E27FC236}">
                    <a16:creationId xmlns:a16="http://schemas.microsoft.com/office/drawing/2014/main" id="{9E8569DA-1276-0E3C-FEBD-E61405A3E247}"/>
                  </a:ext>
                </a:extLst>
              </p:cNvPr>
              <p:cNvSpPr/>
              <p:nvPr/>
            </p:nvSpPr>
            <p:spPr>
              <a:xfrm>
                <a:off x="914400" y="1828799"/>
                <a:ext cx="4457700" cy="2743200"/>
              </a:xfrm>
              <a:custGeom>
                <a:avLst/>
                <a:gdLst/>
                <a:ahLst/>
                <a:cxnLst/>
                <a:rect l="0" t="0" r="0" b="0"/>
                <a:pathLst>
                  <a:path w="4457700" h="2743200">
                    <a:moveTo>
                      <a:pt x="2743200" y="685800"/>
                    </a:moveTo>
                    <a:cubicBezTo>
                      <a:pt x="1606924" y="685800"/>
                      <a:pt x="685800" y="1606924"/>
                      <a:pt x="685800" y="2743200"/>
                    </a:cubicBezTo>
                    <a:lnTo>
                      <a:pt x="0" y="2743200"/>
                    </a:lnTo>
                    <a:cubicBezTo>
                      <a:pt x="0" y="1228172"/>
                      <a:pt x="1228172" y="0"/>
                      <a:pt x="2743200" y="0"/>
                    </a:cubicBezTo>
                    <a:lnTo>
                      <a:pt x="4114800" y="0"/>
                    </a:lnTo>
                    <a:lnTo>
                      <a:pt x="4457700" y="342900"/>
                    </a:lnTo>
                    <a:lnTo>
                      <a:pt x="4114800" y="685800"/>
                    </a:lnTo>
                    <a:close/>
                  </a:path>
                </a:pathLst>
              </a:custGeom>
              <a:solidFill>
                <a:srgbClr val="52796F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953D7318-53F1-9E24-C89B-D0B1524AEE72}"/>
                  </a:ext>
                </a:extLst>
              </p:cNvPr>
              <p:cNvSpPr/>
              <p:nvPr/>
            </p:nvSpPr>
            <p:spPr>
              <a:xfrm>
                <a:off x="914400" y="1828799"/>
                <a:ext cx="4457700" cy="2743200"/>
              </a:xfrm>
              <a:custGeom>
                <a:avLst/>
                <a:gdLst/>
                <a:ahLst/>
                <a:cxnLst/>
                <a:rect l="0" t="0" r="0" b="0"/>
                <a:pathLst>
                  <a:path w="4457700" h="2743200">
                    <a:moveTo>
                      <a:pt x="0" y="2743200"/>
                    </a:moveTo>
                    <a:cubicBezTo>
                      <a:pt x="0" y="1228172"/>
                      <a:pt x="1228172" y="0"/>
                      <a:pt x="2743200" y="0"/>
                    </a:cubicBezTo>
                    <a:lnTo>
                      <a:pt x="4114800" y="0"/>
                    </a:lnTo>
                    <a:lnTo>
                      <a:pt x="4457700" y="342900"/>
                    </a:lnTo>
                    <a:lnTo>
                      <a:pt x="4114800" y="685800"/>
                    </a:lnTo>
                    <a:lnTo>
                      <a:pt x="2743200" y="685800"/>
                    </a:lnTo>
                    <a:cubicBezTo>
                      <a:pt x="1606929" y="685800"/>
                      <a:pt x="685800" y="1606929"/>
                      <a:pt x="685800" y="2743200"/>
                    </a:cubicBezTo>
                    <a:close/>
                  </a:path>
                </a:pathLst>
              </a:custGeom>
              <a:noFill/>
              <a:ln w="1428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FE0640-27B3-8F77-BDAF-258F3CC3B40F}"/>
                </a:ext>
              </a:extLst>
            </p:cNvPr>
            <p:cNvSpPr txBox="1"/>
            <p:nvPr/>
          </p:nvSpPr>
          <p:spPr>
            <a:xfrm>
              <a:off x="4066495" y="2533649"/>
              <a:ext cx="1101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500" b="0" dirty="0">
                  <a:solidFill>
                    <a:srgbClr val="FFFFFF"/>
                  </a:solidFill>
                  <a:latin typeface="Albert Sans" pitchFamily="2" charset="0"/>
                </a:rPr>
                <a:t>Advanced
Architecture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972BBF-E078-D571-95BD-F6A2D36E4190}"/>
                </a:ext>
              </a:extLst>
            </p:cNvPr>
            <p:cNvSpPr txBox="1"/>
            <p:nvPr/>
          </p:nvSpPr>
          <p:spPr>
            <a:xfrm>
              <a:off x="6010687" y="2496502"/>
              <a:ext cx="219611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Utilizes transformer-based
design for </a:t>
              </a:r>
              <a:r>
                <a:rPr b="1" dirty="0">
                  <a:solidFill>
                    <a:schemeClr val="tx1"/>
                  </a:solidFill>
                  <a:latin typeface="Albert Sans" pitchFamily="2" charset="0"/>
                </a:rPr>
                <a:t>better</a:t>
              </a:r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 </a:t>
              </a:r>
              <a:r>
                <a:rPr b="1" dirty="0">
                  <a:solidFill>
                    <a:schemeClr val="tx1"/>
                  </a:solidFill>
                  <a:latin typeface="Albert Sans" pitchFamily="2" charset="0"/>
                </a:rPr>
                <a:t>context</a:t>
              </a:r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
</a:t>
              </a:r>
              <a:r>
                <a:rPr b="1" dirty="0">
                  <a:solidFill>
                    <a:schemeClr val="tx1"/>
                  </a:solidFill>
                  <a:latin typeface="Albert Sans" pitchFamily="2" charset="0"/>
                </a:rPr>
                <a:t>understanding</a:t>
              </a:r>
            </a:p>
          </p:txBody>
        </p:sp>
        <p:sp>
          <p:nvSpPr>
            <p:cNvPr id="26" name="Rounded Rectangle 23">
              <a:extLst>
                <a:ext uri="{FF2B5EF4-FFF2-40B4-BE49-F238E27FC236}">
                  <a16:creationId xmlns:a16="http://schemas.microsoft.com/office/drawing/2014/main" id="{7AB81612-3CA3-EFB0-24AF-425B5DB46DD7}"/>
                </a:ext>
              </a:extLst>
            </p:cNvPr>
            <p:cNvSpPr/>
            <p:nvPr/>
          </p:nvSpPr>
          <p:spPr>
            <a:xfrm>
              <a:off x="3597388" y="2585979"/>
              <a:ext cx="328612" cy="314394"/>
            </a:xfrm>
            <a:custGeom>
              <a:avLst/>
              <a:gdLst/>
              <a:ahLst/>
              <a:cxnLst/>
              <a:rect l="0" t="0" r="0" b="0"/>
              <a:pathLst>
                <a:path w="328612" h="314394">
                  <a:moveTo>
                    <a:pt x="99869" y="57"/>
                  </a:moveTo>
                  <a:lnTo>
                    <a:pt x="185594" y="57"/>
                  </a:lnTo>
                  <a:cubicBezTo>
                    <a:pt x="190030" y="13"/>
                    <a:pt x="194046" y="2672"/>
                    <a:pt x="195738" y="6772"/>
                  </a:cubicBezTo>
                  <a:lnTo>
                    <a:pt x="328612" y="314382"/>
                  </a:lnTo>
                  <a:lnTo>
                    <a:pt x="242887" y="314382"/>
                  </a:lnTo>
                  <a:lnTo>
                    <a:pt x="141874" y="80496"/>
                  </a:lnTo>
                  <a:moveTo>
                    <a:pt x="71437" y="242945"/>
                  </a:moveTo>
                  <a:lnTo>
                    <a:pt x="200025" y="242945"/>
                  </a:lnTo>
                  <a:lnTo>
                    <a:pt x="95726" y="308096"/>
                  </a:lnTo>
                  <a:cubicBezTo>
                    <a:pt x="89232" y="312213"/>
                    <a:pt x="81698" y="314394"/>
                    <a:pt x="74009" y="314382"/>
                  </a:cubicBezTo>
                  <a:cubicBezTo>
                    <a:pt x="59211" y="314383"/>
                    <a:pt x="45560" y="306411"/>
                    <a:pt x="38290" y="293522"/>
                  </a:cubicBezTo>
                  <a:lnTo>
                    <a:pt x="2428" y="229800"/>
                  </a:lnTo>
                  <a:moveTo>
                    <a:pt x="23717" y="242945"/>
                  </a:moveTo>
                  <a:cubicBezTo>
                    <a:pt x="10618" y="242945"/>
                    <a:pt x="0" y="232326"/>
                    <a:pt x="0" y="219227"/>
                  </a:cubicBezTo>
                  <a:cubicBezTo>
                    <a:pt x="30" y="215982"/>
                    <a:pt x="710" y="212776"/>
                    <a:pt x="2000" y="209798"/>
                  </a:cubicBezTo>
                  <a:lnTo>
                    <a:pt x="90011" y="6629"/>
                  </a:lnTo>
                  <a:cubicBezTo>
                    <a:pt x="91710" y="2611"/>
                    <a:pt x="95649" y="0"/>
                    <a:pt x="100012" y="0"/>
                  </a:cubicBezTo>
                  <a:cubicBezTo>
                    <a:pt x="104375" y="0"/>
                    <a:pt x="108314" y="2611"/>
                    <a:pt x="110013" y="6629"/>
                  </a:cubicBezTo>
                  <a:lnTo>
                    <a:pt x="141874" y="80496"/>
                  </a:lnTo>
                  <a:lnTo>
                    <a:pt x="71437" y="242945"/>
                  </a:lnTo>
                  <a:close/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D24517-D63F-BE14-959A-80897E9F4C2E}"/>
              </a:ext>
            </a:extLst>
          </p:cNvPr>
          <p:cNvGrpSpPr/>
          <p:nvPr/>
        </p:nvGrpSpPr>
        <p:grpSpPr>
          <a:xfrm>
            <a:off x="2104345" y="3086099"/>
            <a:ext cx="6454025" cy="2057400"/>
            <a:chOff x="2104345" y="3086099"/>
            <a:chExt cx="6454025" cy="2057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CF0883-D7D6-4D6F-BC1A-94FF0D1EB474}"/>
                </a:ext>
              </a:extLst>
            </p:cNvPr>
            <p:cNvGrpSpPr/>
            <p:nvPr/>
          </p:nvGrpSpPr>
          <p:grpSpPr>
            <a:xfrm>
              <a:off x="2104345" y="3086099"/>
              <a:ext cx="3771900" cy="2057400"/>
              <a:chOff x="1600200" y="2514599"/>
              <a:chExt cx="3771900" cy="2057400"/>
            </a:xfrm>
          </p:grpSpPr>
          <p:sp>
            <p:nvSpPr>
              <p:cNvPr id="11" name="Rounded Rectangle 7">
                <a:extLst>
                  <a:ext uri="{FF2B5EF4-FFF2-40B4-BE49-F238E27FC236}">
                    <a16:creationId xmlns:a16="http://schemas.microsoft.com/office/drawing/2014/main" id="{5A42785E-D660-C904-EEB0-E169A6E4FACD}"/>
                  </a:ext>
                </a:extLst>
              </p:cNvPr>
              <p:cNvSpPr/>
              <p:nvPr/>
            </p:nvSpPr>
            <p:spPr>
              <a:xfrm>
                <a:off x="1600200" y="2514599"/>
                <a:ext cx="3771900" cy="2057400"/>
              </a:xfrm>
              <a:custGeom>
                <a:avLst/>
                <a:gdLst/>
                <a:ahLst/>
                <a:cxnLst/>
                <a:rect l="0" t="0" r="0" b="0"/>
                <a:pathLst>
                  <a:path w="3771900" h="2057400">
                    <a:moveTo>
                      <a:pt x="2057400" y="685800"/>
                    </a:moveTo>
                    <a:cubicBezTo>
                      <a:pt x="1299886" y="685800"/>
                      <a:pt x="685800" y="1299886"/>
                      <a:pt x="685800" y="2057400"/>
                    </a:cubicBezTo>
                    <a:lnTo>
                      <a:pt x="0" y="2057400"/>
                    </a:lnTo>
                    <a:cubicBezTo>
                      <a:pt x="0" y="921129"/>
                      <a:pt x="921129" y="0"/>
                      <a:pt x="2057400" y="0"/>
                    </a:cubicBezTo>
                    <a:lnTo>
                      <a:pt x="3429000" y="0"/>
                    </a:lnTo>
                    <a:lnTo>
                      <a:pt x="3771900" y="342900"/>
                    </a:lnTo>
                    <a:lnTo>
                      <a:pt x="3429000" y="685800"/>
                    </a:lnTo>
                    <a:close/>
                  </a:path>
                </a:pathLst>
              </a:custGeom>
              <a:solidFill>
                <a:srgbClr val="84A98C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12" name="Rounded Rectangle 8">
                <a:extLst>
                  <a:ext uri="{FF2B5EF4-FFF2-40B4-BE49-F238E27FC236}">
                    <a16:creationId xmlns:a16="http://schemas.microsoft.com/office/drawing/2014/main" id="{E1BE029E-A6BB-AD88-C89D-A12E306CC461}"/>
                  </a:ext>
                </a:extLst>
              </p:cNvPr>
              <p:cNvSpPr/>
              <p:nvPr/>
            </p:nvSpPr>
            <p:spPr>
              <a:xfrm>
                <a:off x="1600200" y="2514599"/>
                <a:ext cx="3771900" cy="2057400"/>
              </a:xfrm>
              <a:custGeom>
                <a:avLst/>
                <a:gdLst/>
                <a:ahLst/>
                <a:cxnLst/>
                <a:rect l="0" t="0" r="0" b="0"/>
                <a:pathLst>
                  <a:path w="3771900" h="2057400">
                    <a:moveTo>
                      <a:pt x="0" y="2057400"/>
                    </a:moveTo>
                    <a:cubicBezTo>
                      <a:pt x="0" y="921129"/>
                      <a:pt x="921129" y="0"/>
                      <a:pt x="2057400" y="0"/>
                    </a:cubicBezTo>
                    <a:lnTo>
                      <a:pt x="3429000" y="0"/>
                    </a:lnTo>
                    <a:lnTo>
                      <a:pt x="3771900" y="342900"/>
                    </a:lnTo>
                    <a:lnTo>
                      <a:pt x="3429000" y="685800"/>
                    </a:lnTo>
                    <a:lnTo>
                      <a:pt x="2057400" y="685800"/>
                    </a:lnTo>
                    <a:cubicBezTo>
                      <a:pt x="1299886" y="685800"/>
                      <a:pt x="685800" y="1299886"/>
                      <a:pt x="685800" y="2057400"/>
                    </a:cubicBezTo>
                    <a:close/>
                  </a:path>
                </a:pathLst>
              </a:custGeom>
              <a:noFill/>
              <a:ln w="1428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5D1BC-A92B-FA42-71C5-820B840EEA36}"/>
                </a:ext>
              </a:extLst>
            </p:cNvPr>
            <p:cNvSpPr txBox="1"/>
            <p:nvPr/>
          </p:nvSpPr>
          <p:spPr>
            <a:xfrm>
              <a:off x="4066495" y="3219449"/>
              <a:ext cx="11397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500" b="0" dirty="0">
                  <a:solidFill>
                    <a:srgbClr val="FFFFFF"/>
                  </a:solidFill>
                  <a:latin typeface="Albert Sans" pitchFamily="2" charset="0"/>
                </a:rPr>
                <a:t>Real-Time
Optimization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F95867-8E02-BDB1-368F-62F0CA1D5E50}"/>
                </a:ext>
              </a:extLst>
            </p:cNvPr>
            <p:cNvSpPr txBox="1"/>
            <p:nvPr/>
          </p:nvSpPr>
          <p:spPr>
            <a:xfrm>
              <a:off x="6009595" y="3268027"/>
              <a:ext cx="254877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Provides </a:t>
              </a:r>
              <a:r>
                <a:rPr b="1" dirty="0">
                  <a:solidFill>
                    <a:schemeClr val="tx1"/>
                  </a:solidFill>
                  <a:latin typeface="Albert Sans" pitchFamily="2" charset="0"/>
                </a:rPr>
                <a:t>low-latency</a:t>
              </a:r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,
production-ready transcription</a:t>
              </a:r>
            </a:p>
          </p:txBody>
        </p:sp>
        <p:sp>
          <p:nvSpPr>
            <p:cNvPr id="27" name="Rounded Rectangle 24">
              <a:extLst>
                <a:ext uri="{FF2B5EF4-FFF2-40B4-BE49-F238E27FC236}">
                  <a16:creationId xmlns:a16="http://schemas.microsoft.com/office/drawing/2014/main" id="{A3D0F28B-C4B7-9B9B-2071-EF88A549BF76}"/>
                </a:ext>
              </a:extLst>
            </p:cNvPr>
            <p:cNvSpPr/>
            <p:nvPr/>
          </p:nvSpPr>
          <p:spPr>
            <a:xfrm>
              <a:off x="3597388" y="3286464"/>
              <a:ext cx="328612" cy="328612"/>
            </a:xfrm>
            <a:custGeom>
              <a:avLst/>
              <a:gdLst/>
              <a:ahLst/>
              <a:cxnLst/>
              <a:rect l="0" t="0" r="0" b="0"/>
              <a:pathLst>
                <a:path w="328612" h="328612">
                  <a:moveTo>
                    <a:pt x="128587" y="214312"/>
                  </a:moveTo>
                  <a:lnTo>
                    <a:pt x="128587" y="128587"/>
                  </a:lnTo>
                  <a:cubicBezTo>
                    <a:pt x="128587" y="112805"/>
                    <a:pt x="115794" y="100012"/>
                    <a:pt x="100012" y="100012"/>
                  </a:cubicBezTo>
                  <a:cubicBezTo>
                    <a:pt x="84230" y="100012"/>
                    <a:pt x="71437" y="112805"/>
                    <a:pt x="71437" y="128587"/>
                  </a:cubicBezTo>
                  <a:lnTo>
                    <a:pt x="71437" y="214312"/>
                  </a:lnTo>
                  <a:moveTo>
                    <a:pt x="71437" y="157162"/>
                  </a:moveTo>
                  <a:lnTo>
                    <a:pt x="128587" y="157162"/>
                  </a:lnTo>
                  <a:moveTo>
                    <a:pt x="257175" y="328612"/>
                  </a:moveTo>
                  <a:lnTo>
                    <a:pt x="257175" y="292893"/>
                  </a:lnTo>
                  <a:moveTo>
                    <a:pt x="171450" y="285750"/>
                  </a:moveTo>
                  <a:lnTo>
                    <a:pt x="14287" y="285750"/>
                  </a:lnTo>
                  <a:cubicBezTo>
                    <a:pt x="6396" y="285750"/>
                    <a:pt x="0" y="279353"/>
                    <a:pt x="0" y="271462"/>
                  </a:cubicBezTo>
                  <a:lnTo>
                    <a:pt x="0" y="14287"/>
                  </a:lnTo>
                  <a:cubicBezTo>
                    <a:pt x="0" y="6396"/>
                    <a:pt x="6396" y="0"/>
                    <a:pt x="14287" y="0"/>
                  </a:cubicBezTo>
                  <a:lnTo>
                    <a:pt x="142875" y="0"/>
                  </a:lnTo>
                  <a:lnTo>
                    <a:pt x="214312" y="71437"/>
                  </a:lnTo>
                  <a:lnTo>
                    <a:pt x="214312" y="114300"/>
                  </a:lnTo>
                  <a:moveTo>
                    <a:pt x="142875" y="0"/>
                  </a:moveTo>
                  <a:lnTo>
                    <a:pt x="142875" y="57150"/>
                  </a:lnTo>
                  <a:cubicBezTo>
                    <a:pt x="142875" y="65040"/>
                    <a:pt x="149271" y="71437"/>
                    <a:pt x="157162" y="71437"/>
                  </a:cubicBezTo>
                  <a:lnTo>
                    <a:pt x="214312" y="71437"/>
                  </a:lnTo>
                  <a:moveTo>
                    <a:pt x="185737" y="221456"/>
                  </a:moveTo>
                  <a:cubicBezTo>
                    <a:pt x="185737" y="260910"/>
                    <a:pt x="217721" y="292893"/>
                    <a:pt x="257175" y="292893"/>
                  </a:cubicBezTo>
                  <a:cubicBezTo>
                    <a:pt x="296628" y="292893"/>
                    <a:pt x="328612" y="260910"/>
                    <a:pt x="328612" y="221456"/>
                  </a:cubicBezTo>
                  <a:moveTo>
                    <a:pt x="300037" y="221456"/>
                  </a:moveTo>
                  <a:cubicBezTo>
                    <a:pt x="300037" y="245128"/>
                    <a:pt x="280847" y="264318"/>
                    <a:pt x="257175" y="264318"/>
                  </a:cubicBezTo>
                  <a:cubicBezTo>
                    <a:pt x="233502" y="264318"/>
                    <a:pt x="214312" y="245128"/>
                    <a:pt x="214312" y="221456"/>
                  </a:cubicBezTo>
                  <a:lnTo>
                    <a:pt x="214312" y="178593"/>
                  </a:lnTo>
                  <a:cubicBezTo>
                    <a:pt x="214312" y="154921"/>
                    <a:pt x="233502" y="135731"/>
                    <a:pt x="257175" y="135731"/>
                  </a:cubicBezTo>
                  <a:cubicBezTo>
                    <a:pt x="280847" y="135731"/>
                    <a:pt x="300037" y="154921"/>
                    <a:pt x="300037" y="178593"/>
                  </a:cubicBezTo>
                  <a:close/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86AA4A-06DF-1A5B-07A1-623DFC96E9B7}"/>
              </a:ext>
            </a:extLst>
          </p:cNvPr>
          <p:cNvGrpSpPr/>
          <p:nvPr/>
        </p:nvGrpSpPr>
        <p:grpSpPr>
          <a:xfrm>
            <a:off x="2790145" y="3771899"/>
            <a:ext cx="6019897" cy="1371600"/>
            <a:chOff x="2790145" y="3771899"/>
            <a:chExt cx="6019897" cy="13716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1D9D2E0-968E-6988-B968-6DC262FD997A}"/>
                </a:ext>
              </a:extLst>
            </p:cNvPr>
            <p:cNvGrpSpPr/>
            <p:nvPr/>
          </p:nvGrpSpPr>
          <p:grpSpPr>
            <a:xfrm>
              <a:off x="2790145" y="3771899"/>
              <a:ext cx="3086100" cy="1371600"/>
              <a:chOff x="2286000" y="3200399"/>
              <a:chExt cx="3086100" cy="1371600"/>
            </a:xfrm>
          </p:grpSpPr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D5558B42-1A69-A0A2-2B76-D87E8B97D49B}"/>
                  </a:ext>
                </a:extLst>
              </p:cNvPr>
              <p:cNvSpPr/>
              <p:nvPr/>
            </p:nvSpPr>
            <p:spPr>
              <a:xfrm>
                <a:off x="2286000" y="3200399"/>
                <a:ext cx="3086100" cy="1371600"/>
              </a:xfrm>
              <a:custGeom>
                <a:avLst/>
                <a:gdLst/>
                <a:ahLst/>
                <a:cxnLst/>
                <a:rect l="0" t="0" r="0" b="0"/>
                <a:pathLst>
                  <a:path w="3086100" h="1371600">
                    <a:moveTo>
                      <a:pt x="1371600" y="685800"/>
                    </a:moveTo>
                    <a:cubicBezTo>
                      <a:pt x="992838" y="685800"/>
                      <a:pt x="685800" y="992838"/>
                      <a:pt x="685800" y="1371600"/>
                    </a:cubicBezTo>
                    <a:lnTo>
                      <a:pt x="0" y="1371600"/>
                    </a:lnTo>
                    <a:cubicBezTo>
                      <a:pt x="0" y="614086"/>
                      <a:pt x="614086" y="0"/>
                      <a:pt x="1371600" y="0"/>
                    </a:cubicBezTo>
                    <a:lnTo>
                      <a:pt x="2743200" y="0"/>
                    </a:lnTo>
                    <a:lnTo>
                      <a:pt x="3086100" y="342900"/>
                    </a:lnTo>
                    <a:lnTo>
                      <a:pt x="2743200" y="685800"/>
                    </a:lnTo>
                    <a:close/>
                  </a:path>
                </a:pathLst>
              </a:custGeom>
              <a:solidFill>
                <a:srgbClr val="CAD2C5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dirty="0">
                  <a:latin typeface="Albert Sans" pitchFamily="2" charset="0"/>
                </a:endParaRPr>
              </a:p>
            </p:txBody>
          </p:sp>
          <p:sp>
            <p:nvSpPr>
              <p:cNvPr id="15" name="Rounded Rectangle 11">
                <a:extLst>
                  <a:ext uri="{FF2B5EF4-FFF2-40B4-BE49-F238E27FC236}">
                    <a16:creationId xmlns:a16="http://schemas.microsoft.com/office/drawing/2014/main" id="{15A6C810-43FD-6B65-3CE7-2CEC56E3D590}"/>
                  </a:ext>
                </a:extLst>
              </p:cNvPr>
              <p:cNvSpPr/>
              <p:nvPr/>
            </p:nvSpPr>
            <p:spPr>
              <a:xfrm>
                <a:off x="2286000" y="3200399"/>
                <a:ext cx="3086100" cy="1371600"/>
              </a:xfrm>
              <a:custGeom>
                <a:avLst/>
                <a:gdLst/>
                <a:ahLst/>
                <a:cxnLst/>
                <a:rect l="0" t="0" r="0" b="0"/>
                <a:pathLst>
                  <a:path w="3086100" h="1371600">
                    <a:moveTo>
                      <a:pt x="0" y="1371600"/>
                    </a:moveTo>
                    <a:cubicBezTo>
                      <a:pt x="0" y="614086"/>
                      <a:pt x="614086" y="0"/>
                      <a:pt x="1371600" y="0"/>
                    </a:cubicBezTo>
                    <a:lnTo>
                      <a:pt x="2743200" y="0"/>
                    </a:lnTo>
                    <a:lnTo>
                      <a:pt x="3086100" y="342900"/>
                    </a:lnTo>
                    <a:lnTo>
                      <a:pt x="2743200" y="685800"/>
                    </a:lnTo>
                    <a:lnTo>
                      <a:pt x="1371600" y="685800"/>
                    </a:lnTo>
                    <a:cubicBezTo>
                      <a:pt x="992843" y="685800"/>
                      <a:pt x="685800" y="992843"/>
                      <a:pt x="685800" y="1371600"/>
                    </a:cubicBezTo>
                    <a:close/>
                  </a:path>
                </a:pathLst>
              </a:custGeom>
              <a:noFill/>
              <a:ln w="1428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AE6413-4163-ECFA-07B6-BB1488455F38}"/>
                </a:ext>
              </a:extLst>
            </p:cNvPr>
            <p:cNvSpPr txBox="1"/>
            <p:nvPr/>
          </p:nvSpPr>
          <p:spPr>
            <a:xfrm>
              <a:off x="4066495" y="3905249"/>
              <a:ext cx="15116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500" b="0" dirty="0">
                  <a:solidFill>
                    <a:schemeClr val="tx1"/>
                  </a:solidFill>
                  <a:latin typeface="Albert Sans" pitchFamily="2" charset="0"/>
                </a:rPr>
                <a:t>Industry-Leading
Accuracy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AB2D8C-8264-F760-63E6-D44931C3B159}"/>
                </a:ext>
              </a:extLst>
            </p:cNvPr>
            <p:cNvSpPr txBox="1"/>
            <p:nvPr/>
          </p:nvSpPr>
          <p:spPr>
            <a:xfrm>
              <a:off x="6009595" y="3953827"/>
              <a:ext cx="280044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Achieves </a:t>
              </a:r>
              <a:r>
                <a:rPr b="1" dirty="0">
                  <a:solidFill>
                    <a:schemeClr val="tx1"/>
                  </a:solidFill>
                  <a:latin typeface="Albert Sans" pitchFamily="2" charset="0"/>
                </a:rPr>
                <a:t>high</a:t>
              </a:r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 </a:t>
              </a:r>
              <a:r>
                <a:rPr b="1" dirty="0">
                  <a:solidFill>
                    <a:schemeClr val="tx1"/>
                  </a:solidFill>
                  <a:latin typeface="Albert Sans" pitchFamily="2" charset="0"/>
                </a:rPr>
                <a:t>word</a:t>
              </a:r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 </a:t>
              </a:r>
              <a:r>
                <a:rPr b="1" dirty="0">
                  <a:solidFill>
                    <a:schemeClr val="tx1"/>
                  </a:solidFill>
                  <a:latin typeface="Albert Sans" pitchFamily="2" charset="0"/>
                </a:rPr>
                <a:t>accuracy</a:t>
              </a:r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
with minimal tuning</a:t>
              </a:r>
              <a:r>
                <a:rPr lang="en-US" b="0" dirty="0">
                  <a:solidFill>
                    <a:schemeClr val="tx1"/>
                  </a:solidFill>
                  <a:latin typeface="Albert Sans" pitchFamily="2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Albert Sans" pitchFamily="2" charset="0"/>
                </a:rPr>
                <a:t>(~</a:t>
              </a:r>
              <a:r>
                <a:rPr lang="en-US" dirty="0">
                  <a:latin typeface="Albert Sans" pitchFamily="2" charset="0"/>
                  <a:ea typeface="Jost SemiBold" panose="020B0604020202020204" charset="0"/>
                  <a:cs typeface="Arial" panose="020B0604020202020204" pitchFamily="34" charset="0"/>
                </a:rPr>
                <a:t>6.6% WER </a:t>
              </a:r>
              <a:r>
                <a:rPr lang="en-US" dirty="0">
                  <a:solidFill>
                    <a:schemeClr val="tx1"/>
                  </a:solidFill>
                  <a:latin typeface="Albert Sans" pitchFamily="2" charset="0"/>
                </a:rPr>
                <a:t>)</a:t>
              </a:r>
              <a:endParaRPr dirty="0">
                <a:solidFill>
                  <a:schemeClr val="tx1"/>
                </a:solidFill>
                <a:latin typeface="Albert Sans" pitchFamily="2" charset="0"/>
              </a:endParaRPr>
            </a:p>
          </p:txBody>
        </p:sp>
        <p:sp>
          <p:nvSpPr>
            <p:cNvPr id="28" name="Rounded Rectangle 25">
              <a:extLst>
                <a:ext uri="{FF2B5EF4-FFF2-40B4-BE49-F238E27FC236}">
                  <a16:creationId xmlns:a16="http://schemas.microsoft.com/office/drawing/2014/main" id="{C6EE8B99-942F-FCEF-4FFF-93A1A21E7CCC}"/>
                </a:ext>
              </a:extLst>
            </p:cNvPr>
            <p:cNvSpPr/>
            <p:nvPr/>
          </p:nvSpPr>
          <p:spPr>
            <a:xfrm>
              <a:off x="3597388" y="3972364"/>
              <a:ext cx="328612" cy="328512"/>
            </a:xfrm>
            <a:custGeom>
              <a:avLst/>
              <a:gdLst/>
              <a:ahLst/>
              <a:cxnLst/>
              <a:rect l="0" t="0" r="0" b="0"/>
              <a:pathLst>
                <a:path w="328612" h="328512">
                  <a:moveTo>
                    <a:pt x="0" y="242887"/>
                  </a:moveTo>
                  <a:lnTo>
                    <a:pt x="0" y="28575"/>
                  </a:lnTo>
                  <a:moveTo>
                    <a:pt x="28575" y="185737"/>
                  </a:moveTo>
                  <a:lnTo>
                    <a:pt x="28575" y="85624"/>
                  </a:lnTo>
                  <a:moveTo>
                    <a:pt x="57150" y="200025"/>
                  </a:moveTo>
                  <a:lnTo>
                    <a:pt x="57150" y="71337"/>
                  </a:lnTo>
                  <a:moveTo>
                    <a:pt x="85725" y="57049"/>
                  </a:moveTo>
                  <a:lnTo>
                    <a:pt x="85725" y="214312"/>
                  </a:lnTo>
                  <a:moveTo>
                    <a:pt x="114300" y="228600"/>
                  </a:moveTo>
                  <a:lnTo>
                    <a:pt x="114300" y="42762"/>
                  </a:lnTo>
                  <a:moveTo>
                    <a:pt x="285750" y="147189"/>
                  </a:moveTo>
                  <a:lnTo>
                    <a:pt x="285750" y="28575"/>
                  </a:lnTo>
                  <a:moveTo>
                    <a:pt x="257175" y="85624"/>
                  </a:moveTo>
                  <a:lnTo>
                    <a:pt x="257175" y="142746"/>
                  </a:lnTo>
                  <a:moveTo>
                    <a:pt x="228600" y="71337"/>
                  </a:moveTo>
                  <a:lnTo>
                    <a:pt x="228600" y="143017"/>
                  </a:lnTo>
                  <a:moveTo>
                    <a:pt x="200025" y="57049"/>
                  </a:moveTo>
                  <a:lnTo>
                    <a:pt x="200025" y="171349"/>
                  </a:lnTo>
                  <a:moveTo>
                    <a:pt x="171450" y="42762"/>
                  </a:moveTo>
                  <a:lnTo>
                    <a:pt x="171450" y="228600"/>
                  </a:lnTo>
                  <a:moveTo>
                    <a:pt x="142875" y="0"/>
                  </a:moveTo>
                  <a:lnTo>
                    <a:pt x="142875" y="271462"/>
                  </a:lnTo>
                  <a:moveTo>
                    <a:pt x="200025" y="328512"/>
                  </a:moveTo>
                  <a:cubicBezTo>
                    <a:pt x="200025" y="293004"/>
                    <a:pt x="228810" y="264218"/>
                    <a:pt x="264318" y="264218"/>
                  </a:cubicBezTo>
                  <a:cubicBezTo>
                    <a:pt x="299827" y="264218"/>
                    <a:pt x="328612" y="293004"/>
                    <a:pt x="328612" y="328512"/>
                  </a:cubicBezTo>
                  <a:close/>
                  <a:moveTo>
                    <a:pt x="230571" y="190809"/>
                  </a:moveTo>
                  <a:cubicBezTo>
                    <a:pt x="249393" y="210208"/>
                    <a:pt x="278221" y="216007"/>
                    <a:pt x="303080" y="205397"/>
                  </a:cubicBezTo>
                  <a:moveTo>
                    <a:pt x="225028" y="210640"/>
                  </a:moveTo>
                  <a:cubicBezTo>
                    <a:pt x="225028" y="188941"/>
                    <a:pt x="242619" y="171349"/>
                    <a:pt x="264318" y="171349"/>
                  </a:cubicBezTo>
                  <a:cubicBezTo>
                    <a:pt x="286018" y="171349"/>
                    <a:pt x="303609" y="188941"/>
                    <a:pt x="303609" y="210640"/>
                  </a:cubicBezTo>
                  <a:cubicBezTo>
                    <a:pt x="303609" y="232340"/>
                    <a:pt x="286018" y="249931"/>
                    <a:pt x="264318" y="249931"/>
                  </a:cubicBezTo>
                  <a:cubicBezTo>
                    <a:pt x="242619" y="249931"/>
                    <a:pt x="225028" y="232340"/>
                    <a:pt x="225028" y="210640"/>
                  </a:cubicBez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  <a:latin typeface="Albert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0976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56E6972F-93D1-FA9A-A725-E34F9D47C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D549CB6C-7C9B-3105-5F5D-20B3C38F8934}"/>
              </a:ext>
            </a:extLst>
          </p:cNvPr>
          <p:cNvSpPr txBox="1">
            <a:spLocks/>
          </p:cNvSpPr>
          <p:nvPr/>
        </p:nvSpPr>
        <p:spPr>
          <a:xfrm>
            <a:off x="90045" y="161707"/>
            <a:ext cx="2079718" cy="51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>
              <a:lnSpc>
                <a:spcPct val="150000"/>
              </a:lnSpc>
              <a:buSzPts val="9000"/>
            </a:pPr>
            <a:r>
              <a:rPr lang="en-US" sz="2600" dirty="0"/>
              <a:t>Comparison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5E6E4D-B0B7-D9D9-1C3B-9F9C04038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926542"/>
              </p:ext>
            </p:extLst>
          </p:nvPr>
        </p:nvGraphicFramePr>
        <p:xfrm>
          <a:off x="1457456" y="2171980"/>
          <a:ext cx="6229088" cy="2188123"/>
        </p:xfrm>
        <a:graphic>
          <a:graphicData uri="http://schemas.openxmlformats.org/drawingml/2006/table">
            <a:tbl>
              <a:tblPr firstRow="1" firstCol="1" bandRow="1"/>
              <a:tblGrid>
                <a:gridCol w="2120565">
                  <a:extLst>
                    <a:ext uri="{9D8B030D-6E8A-4147-A177-3AD203B41FA5}">
                      <a16:colId xmlns:a16="http://schemas.microsoft.com/office/drawing/2014/main" val="2043414083"/>
                    </a:ext>
                  </a:extLst>
                </a:gridCol>
                <a:gridCol w="1226377">
                  <a:extLst>
                    <a:ext uri="{9D8B030D-6E8A-4147-A177-3AD203B41FA5}">
                      <a16:colId xmlns:a16="http://schemas.microsoft.com/office/drawing/2014/main" val="1730926044"/>
                    </a:ext>
                  </a:extLst>
                </a:gridCol>
                <a:gridCol w="1441073">
                  <a:extLst>
                    <a:ext uri="{9D8B030D-6E8A-4147-A177-3AD203B41FA5}">
                      <a16:colId xmlns:a16="http://schemas.microsoft.com/office/drawing/2014/main" val="318776978"/>
                    </a:ext>
                  </a:extLst>
                </a:gridCol>
                <a:gridCol w="1441073">
                  <a:extLst>
                    <a:ext uri="{9D8B030D-6E8A-4147-A177-3AD203B41FA5}">
                      <a16:colId xmlns:a16="http://schemas.microsoft.com/office/drawing/2014/main" val="3460960007"/>
                    </a:ext>
                  </a:extLst>
                </a:gridCol>
              </a:tblGrid>
              <a:tr h="512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WER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WA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601883"/>
                  </a:ext>
                </a:extLst>
              </a:tr>
              <a:tr h="6499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First Model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62%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38%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Bi-LSTM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204818"/>
                  </a:ext>
                </a:extLst>
              </a:tr>
              <a:tr h="512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Second Model</a:t>
                      </a:r>
                      <a:endParaRPr lang="en-US" sz="14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51%</a:t>
                      </a:r>
                      <a:endParaRPr lang="en-US" sz="14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49%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Bi-GRU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21048"/>
                  </a:ext>
                </a:extLst>
              </a:tr>
              <a:tr h="512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960120" algn="l"/>
                        </a:tabLst>
                        <a:defRPr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Third Model</a:t>
                      </a: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6.6%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93.4%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Transformer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426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9804EC-8C61-DAB0-CAE4-37F0E547E509}"/>
              </a:ext>
            </a:extLst>
          </p:cNvPr>
          <p:cNvSpPr txBox="1"/>
          <p:nvPr/>
        </p:nvSpPr>
        <p:spPr>
          <a:xfrm>
            <a:off x="686171" y="812425"/>
            <a:ext cx="7073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Albert Sans" pitchFamily="2" charset="0"/>
              </a:rPr>
              <a:t>The table compares three speech recognition models in terms of Model Type, Word Error Rate (WER), and Word Accuracy (WA).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lbert Sans" pitchFamily="2" charset="0"/>
              </a:rPr>
              <a:t>The first two were developed from scratch, while the third is based on Assembly AI.</a:t>
            </a:r>
          </a:p>
        </p:txBody>
      </p:sp>
    </p:spTree>
    <p:extLst>
      <p:ext uri="{BB962C8B-B14F-4D97-AF65-F5344CB8AC3E}">
        <p14:creationId xmlns:p14="http://schemas.microsoft.com/office/powerpoint/2010/main" val="1376545275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E019EED6-32DC-B4E1-C8CC-60678B16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2CCFECFE-3A35-A5F5-0B3D-0F08BD25A634}"/>
              </a:ext>
            </a:extLst>
          </p:cNvPr>
          <p:cNvSpPr txBox="1">
            <a:spLocks/>
          </p:cNvSpPr>
          <p:nvPr/>
        </p:nvSpPr>
        <p:spPr>
          <a:xfrm>
            <a:off x="1682376" y="1529850"/>
            <a:ext cx="5779247" cy="20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buSzPts val="9000"/>
            </a:pPr>
            <a:r>
              <a:rPr lang="en-US" sz="7600" dirty="0">
                <a:latin typeface="Jost SemiBold" panose="020B0604020202020204" charset="0"/>
                <a:ea typeface="Jost SemiBold" panose="020B0604020202020204" charset="0"/>
              </a:rPr>
              <a:t>Speech Diarization</a:t>
            </a:r>
          </a:p>
        </p:txBody>
      </p:sp>
    </p:spTree>
    <p:extLst>
      <p:ext uri="{BB962C8B-B14F-4D97-AF65-F5344CB8AC3E}">
        <p14:creationId xmlns:p14="http://schemas.microsoft.com/office/powerpoint/2010/main" val="408668975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29B025FB-89B8-84EE-2B93-889D22156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CB505616-A39E-712E-BC08-29EA9124563A}"/>
              </a:ext>
            </a:extLst>
          </p:cNvPr>
          <p:cNvSpPr txBox="1">
            <a:spLocks/>
          </p:cNvSpPr>
          <p:nvPr/>
        </p:nvSpPr>
        <p:spPr>
          <a:xfrm>
            <a:off x="82296" y="228600"/>
            <a:ext cx="5861304" cy="51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lnSpc>
                <a:spcPct val="150000"/>
              </a:lnSpc>
              <a:buSzPts val="9000"/>
            </a:pPr>
            <a:r>
              <a:rPr lang="en-US" sz="3600" dirty="0"/>
              <a:t>What is Speech Diarization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57CCED-F296-D826-E892-7009905F2356}"/>
              </a:ext>
            </a:extLst>
          </p:cNvPr>
          <p:cNvGrpSpPr/>
          <p:nvPr/>
        </p:nvGrpSpPr>
        <p:grpSpPr>
          <a:xfrm>
            <a:off x="3983065" y="960895"/>
            <a:ext cx="5044698" cy="3704360"/>
            <a:chOff x="4700630" y="1089151"/>
            <a:chExt cx="4421675" cy="3307139"/>
          </a:xfrm>
        </p:grpSpPr>
        <p:pic>
          <p:nvPicPr>
            <p:cNvPr id="11" name="Picture 10" descr="A line of sound waves&#10;&#10;AI-generated content may be incorrect.">
              <a:extLst>
                <a:ext uri="{FF2B5EF4-FFF2-40B4-BE49-F238E27FC236}">
                  <a16:creationId xmlns:a16="http://schemas.microsoft.com/office/drawing/2014/main" id="{0654F5B2-2C87-DA02-49A6-194514EF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0631" y="2691896"/>
              <a:ext cx="4421674" cy="1704394"/>
            </a:xfrm>
            <a:prstGeom prst="rect">
              <a:avLst/>
            </a:prstGeom>
          </p:spPr>
        </p:pic>
        <p:pic>
          <p:nvPicPr>
            <p:cNvPr id="13" name="Picture 12" descr="A diagram of audio analysis&#10;&#10;AI-generated content may be incorrect.">
              <a:extLst>
                <a:ext uri="{FF2B5EF4-FFF2-40B4-BE49-F238E27FC236}">
                  <a16:creationId xmlns:a16="http://schemas.microsoft.com/office/drawing/2014/main" id="{3DB4702C-81DF-2637-4A0B-31B8DEA0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0630" y="1089151"/>
              <a:ext cx="4421674" cy="152846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AD2F94-21E9-5241-CA60-D887957FE490}"/>
              </a:ext>
            </a:extLst>
          </p:cNvPr>
          <p:cNvSpPr txBox="1"/>
          <p:nvPr/>
        </p:nvSpPr>
        <p:spPr>
          <a:xfrm>
            <a:off x="681925" y="1303339"/>
            <a:ext cx="2983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Speech diarization </a:t>
            </a: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is the process of identifying who is speaking and when in an audio. </a:t>
            </a:r>
            <a:endParaRPr lang="ar-EG" sz="1800" dirty="0">
              <a:latin typeface="Albert Sans" pitchFamily="2" charset="0"/>
              <a:ea typeface="Jost SemiBold" panose="020B060402020202020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It’s useful in multi-speaker settings like meetings, using voice features to separate and group speakers.</a:t>
            </a:r>
          </a:p>
        </p:txBody>
      </p:sp>
    </p:spTree>
    <p:extLst>
      <p:ext uri="{BB962C8B-B14F-4D97-AF65-F5344CB8AC3E}">
        <p14:creationId xmlns:p14="http://schemas.microsoft.com/office/powerpoint/2010/main" val="6696942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929F7DFD-9249-6CBB-E268-99CA7B64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1726519C-5955-C063-7B6E-9DC4E5413C43}"/>
              </a:ext>
            </a:extLst>
          </p:cNvPr>
          <p:cNvSpPr txBox="1">
            <a:spLocks/>
          </p:cNvSpPr>
          <p:nvPr/>
        </p:nvSpPr>
        <p:spPr>
          <a:xfrm>
            <a:off x="82296" y="228600"/>
            <a:ext cx="3722538" cy="51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lnSpc>
                <a:spcPct val="150000"/>
              </a:lnSpc>
              <a:buSzPts val="9000"/>
            </a:pPr>
            <a:r>
              <a:rPr lang="en-US" sz="3600" dirty="0"/>
              <a:t>Why AssemblyAI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E910E7-6AEC-55F5-8EF3-6809BE6D0D49}"/>
              </a:ext>
            </a:extLst>
          </p:cNvPr>
          <p:cNvSpPr txBox="1"/>
          <p:nvPr/>
        </p:nvSpPr>
        <p:spPr>
          <a:xfrm>
            <a:off x="612182" y="1319366"/>
            <a:ext cx="35675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AssemblyAI</a:t>
            </a: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 provides </a:t>
            </a:r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seamless integration</a:t>
            </a: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 of ASR and speaker diarization, delivering timestamped transcriptions with speaker labels without the need for separate processing pipelines.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It effectively handles </a:t>
            </a:r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unknown speakers </a:t>
            </a: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and scales reliably across </a:t>
            </a:r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large datasets</a:t>
            </a:r>
            <a:r>
              <a:rPr lang="en-US" sz="1800" dirty="0"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D2983579-EB0E-4B5B-471E-ED6E0FE7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814735"/>
            <a:ext cx="3937793" cy="4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87841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A049D53D-5D48-9E06-B6ED-CEC707C12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6D095980-38D8-1E0E-16A2-8FE5881F49AC}"/>
              </a:ext>
            </a:extLst>
          </p:cNvPr>
          <p:cNvSpPr txBox="1">
            <a:spLocks/>
          </p:cNvSpPr>
          <p:nvPr/>
        </p:nvSpPr>
        <p:spPr>
          <a:xfrm>
            <a:off x="82296" y="228600"/>
            <a:ext cx="2908877" cy="51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lnSpc>
                <a:spcPct val="150000"/>
              </a:lnSpc>
              <a:buSzPts val="9000"/>
            </a:pPr>
            <a:r>
              <a:rPr lang="en-US" sz="3600" dirty="0"/>
              <a:t>Performance</a:t>
            </a:r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A0A7998B-5B23-4820-0995-9CD352350D0B}"/>
              </a:ext>
            </a:extLst>
          </p:cNvPr>
          <p:cNvGrpSpPr/>
          <p:nvPr/>
        </p:nvGrpSpPr>
        <p:grpSpPr>
          <a:xfrm>
            <a:off x="5421586" y="3315030"/>
            <a:ext cx="1516291" cy="513883"/>
            <a:chOff x="5421586" y="3315030"/>
            <a:chExt cx="1516291" cy="513883"/>
          </a:xfrm>
          <a:solidFill>
            <a:srgbClr val="EBEBEB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05E7846-AF0A-DA80-DB46-E9D933BD2A51}"/>
                </a:ext>
              </a:extLst>
            </p:cNvPr>
            <p:cNvSpPr/>
            <p:nvPr/>
          </p:nvSpPr>
          <p:spPr>
            <a:xfrm>
              <a:off x="6179732" y="3456035"/>
              <a:ext cx="758145" cy="372879"/>
            </a:xfrm>
            <a:custGeom>
              <a:avLst/>
              <a:gdLst>
                <a:gd name="connsiteX0" fmla="*/ 14 w 758145"/>
                <a:gd name="connsiteY0" fmla="*/ 373315 h 372879"/>
                <a:gd name="connsiteX1" fmla="*/ 758160 w 758145"/>
                <a:gd name="connsiteY1" fmla="*/ 106973 h 372879"/>
                <a:gd name="connsiteX2" fmla="*/ 758160 w 758145"/>
                <a:gd name="connsiteY2" fmla="*/ 436 h 372879"/>
                <a:gd name="connsiteX3" fmla="*/ 14 w 758145"/>
                <a:gd name="connsiteY3" fmla="*/ 266778 h 372879"/>
                <a:gd name="connsiteX4" fmla="*/ 14 w 758145"/>
                <a:gd name="connsiteY4" fmla="*/ 373315 h 3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5" h="372879">
                  <a:moveTo>
                    <a:pt x="14" y="373315"/>
                  </a:moveTo>
                  <a:lnTo>
                    <a:pt x="758160" y="106973"/>
                  </a:lnTo>
                  <a:lnTo>
                    <a:pt x="758160" y="436"/>
                  </a:lnTo>
                  <a:lnTo>
                    <a:pt x="14" y="266778"/>
                  </a:lnTo>
                  <a:lnTo>
                    <a:pt x="14" y="373315"/>
                  </a:lnTo>
                  <a:close/>
                </a:path>
              </a:pathLst>
            </a:custGeom>
            <a:solidFill>
              <a:srgbClr val="EBEBEB"/>
            </a:solidFill>
            <a:ln w="74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FE8B8B7-078B-A6FA-B430-01CFFD7EC8A7}"/>
                </a:ext>
              </a:extLst>
            </p:cNvPr>
            <p:cNvSpPr/>
            <p:nvPr/>
          </p:nvSpPr>
          <p:spPr>
            <a:xfrm>
              <a:off x="5421586" y="3456035"/>
              <a:ext cx="758145" cy="372879"/>
            </a:xfrm>
            <a:custGeom>
              <a:avLst/>
              <a:gdLst>
                <a:gd name="connsiteX0" fmla="*/ 14 w 758145"/>
                <a:gd name="connsiteY0" fmla="*/ 436 h 372879"/>
                <a:gd name="connsiteX1" fmla="*/ 14 w 758145"/>
                <a:gd name="connsiteY1" fmla="*/ 106973 h 372879"/>
                <a:gd name="connsiteX2" fmla="*/ 758160 w 758145"/>
                <a:gd name="connsiteY2" fmla="*/ 373315 h 372879"/>
                <a:gd name="connsiteX3" fmla="*/ 758160 w 758145"/>
                <a:gd name="connsiteY3" fmla="*/ 266778 h 372879"/>
                <a:gd name="connsiteX4" fmla="*/ 14 w 758145"/>
                <a:gd name="connsiteY4" fmla="*/ 436 h 3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5" h="372879">
                  <a:moveTo>
                    <a:pt x="14" y="436"/>
                  </a:moveTo>
                  <a:lnTo>
                    <a:pt x="14" y="106973"/>
                  </a:lnTo>
                  <a:lnTo>
                    <a:pt x="758160" y="373315"/>
                  </a:lnTo>
                  <a:lnTo>
                    <a:pt x="758160" y="266778"/>
                  </a:lnTo>
                  <a:lnTo>
                    <a:pt x="14" y="436"/>
                  </a:lnTo>
                  <a:close/>
                </a:path>
              </a:pathLst>
            </a:custGeom>
            <a:solidFill>
              <a:srgbClr val="EBEBEB"/>
            </a:solidFill>
            <a:ln w="74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84F4B-E962-3AD0-B437-E2EACBB77991}"/>
                </a:ext>
              </a:extLst>
            </p:cNvPr>
            <p:cNvSpPr/>
            <p:nvPr/>
          </p:nvSpPr>
          <p:spPr>
            <a:xfrm>
              <a:off x="5421586" y="3315030"/>
              <a:ext cx="1516291" cy="407346"/>
            </a:xfrm>
            <a:custGeom>
              <a:avLst/>
              <a:gdLst>
                <a:gd name="connsiteX0" fmla="*/ 1114934 w 1516291"/>
                <a:gd name="connsiteY0" fmla="*/ 120381 h 407346"/>
                <a:gd name="connsiteX1" fmla="*/ 758160 w 1516291"/>
                <a:gd name="connsiteY1" fmla="*/ 298769 h 407346"/>
                <a:gd name="connsiteX2" fmla="*/ 401385 w 1516291"/>
                <a:gd name="connsiteY2" fmla="*/ 120381 h 407346"/>
                <a:gd name="connsiteX3" fmla="*/ 401385 w 1516291"/>
                <a:gd name="connsiteY3" fmla="*/ 436 h 407346"/>
                <a:gd name="connsiteX4" fmla="*/ 14 w 1516291"/>
                <a:gd name="connsiteY4" fmla="*/ 141441 h 407346"/>
                <a:gd name="connsiteX5" fmla="*/ 758160 w 1516291"/>
                <a:gd name="connsiteY5" fmla="*/ 407783 h 407346"/>
                <a:gd name="connsiteX6" fmla="*/ 1516306 w 1516291"/>
                <a:gd name="connsiteY6" fmla="*/ 141441 h 407346"/>
                <a:gd name="connsiteX7" fmla="*/ 1114934 w 1516291"/>
                <a:gd name="connsiteY7" fmla="*/ 436 h 407346"/>
                <a:gd name="connsiteX8" fmla="*/ 1114934 w 1516291"/>
                <a:gd name="connsiteY8" fmla="*/ 120381 h 4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6291" h="407346">
                  <a:moveTo>
                    <a:pt x="1114934" y="120381"/>
                  </a:moveTo>
                  <a:cubicBezTo>
                    <a:pt x="1114934" y="218902"/>
                    <a:pt x="955203" y="298769"/>
                    <a:pt x="758160" y="298769"/>
                  </a:cubicBezTo>
                  <a:cubicBezTo>
                    <a:pt x="561119" y="298768"/>
                    <a:pt x="401385" y="218902"/>
                    <a:pt x="401385" y="120381"/>
                  </a:cubicBezTo>
                  <a:lnTo>
                    <a:pt x="401385" y="436"/>
                  </a:lnTo>
                  <a:lnTo>
                    <a:pt x="14" y="141441"/>
                  </a:lnTo>
                  <a:lnTo>
                    <a:pt x="758160" y="407783"/>
                  </a:lnTo>
                  <a:lnTo>
                    <a:pt x="1516306" y="141441"/>
                  </a:lnTo>
                  <a:lnTo>
                    <a:pt x="1114934" y="436"/>
                  </a:lnTo>
                  <a:lnTo>
                    <a:pt x="1114934" y="120381"/>
                  </a:lnTo>
                  <a:close/>
                </a:path>
              </a:pathLst>
            </a:custGeom>
            <a:solidFill>
              <a:srgbClr val="EBEBEB"/>
            </a:solidFill>
            <a:ln w="74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  <p:grpSp>
        <p:nvGrpSpPr>
          <p:cNvPr id="12" name="Graphic 3">
            <a:extLst>
              <a:ext uri="{FF2B5EF4-FFF2-40B4-BE49-F238E27FC236}">
                <a16:creationId xmlns:a16="http://schemas.microsoft.com/office/drawing/2014/main" id="{E0782F35-439C-AB7E-DAAA-771B59AD31BA}"/>
              </a:ext>
            </a:extLst>
          </p:cNvPr>
          <p:cNvGrpSpPr/>
          <p:nvPr/>
        </p:nvGrpSpPr>
        <p:grpSpPr>
          <a:xfrm>
            <a:off x="6937878" y="2869062"/>
            <a:ext cx="1516291" cy="513883"/>
            <a:chOff x="6937878" y="2869062"/>
            <a:chExt cx="1516291" cy="513883"/>
          </a:xfrm>
          <a:solidFill>
            <a:srgbClr val="EBEBEB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FB50ADB-91AC-116D-B7ED-AEE96D132B49}"/>
                </a:ext>
              </a:extLst>
            </p:cNvPr>
            <p:cNvSpPr/>
            <p:nvPr/>
          </p:nvSpPr>
          <p:spPr>
            <a:xfrm>
              <a:off x="7696023" y="3010066"/>
              <a:ext cx="758145" cy="372879"/>
            </a:xfrm>
            <a:custGeom>
              <a:avLst/>
              <a:gdLst>
                <a:gd name="connsiteX0" fmla="*/ 218 w 758145"/>
                <a:gd name="connsiteY0" fmla="*/ 373255 h 372879"/>
                <a:gd name="connsiteX1" fmla="*/ 758364 w 758145"/>
                <a:gd name="connsiteY1" fmla="*/ 106913 h 372879"/>
                <a:gd name="connsiteX2" fmla="*/ 758364 w 758145"/>
                <a:gd name="connsiteY2" fmla="*/ 376 h 372879"/>
                <a:gd name="connsiteX3" fmla="*/ 218 w 758145"/>
                <a:gd name="connsiteY3" fmla="*/ 266718 h 372879"/>
                <a:gd name="connsiteX4" fmla="*/ 218 w 758145"/>
                <a:gd name="connsiteY4" fmla="*/ 373255 h 3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5" h="372879">
                  <a:moveTo>
                    <a:pt x="218" y="373255"/>
                  </a:moveTo>
                  <a:lnTo>
                    <a:pt x="758364" y="106913"/>
                  </a:lnTo>
                  <a:lnTo>
                    <a:pt x="758364" y="376"/>
                  </a:lnTo>
                  <a:lnTo>
                    <a:pt x="218" y="266718"/>
                  </a:lnTo>
                  <a:lnTo>
                    <a:pt x="218" y="373255"/>
                  </a:lnTo>
                  <a:close/>
                </a:path>
              </a:pathLst>
            </a:custGeom>
            <a:solidFill>
              <a:srgbClr val="EBEBEB"/>
            </a:solidFill>
            <a:ln w="74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E39DE7-5D09-034B-F6F9-14FA666B22B5}"/>
                </a:ext>
              </a:extLst>
            </p:cNvPr>
            <p:cNvSpPr/>
            <p:nvPr/>
          </p:nvSpPr>
          <p:spPr>
            <a:xfrm>
              <a:off x="6937878" y="3010066"/>
              <a:ext cx="758145" cy="372879"/>
            </a:xfrm>
            <a:custGeom>
              <a:avLst/>
              <a:gdLst>
                <a:gd name="connsiteX0" fmla="*/ 218 w 758145"/>
                <a:gd name="connsiteY0" fmla="*/ 376 h 372879"/>
                <a:gd name="connsiteX1" fmla="*/ 218 w 758145"/>
                <a:gd name="connsiteY1" fmla="*/ 106913 h 372879"/>
                <a:gd name="connsiteX2" fmla="*/ 758364 w 758145"/>
                <a:gd name="connsiteY2" fmla="*/ 373255 h 372879"/>
                <a:gd name="connsiteX3" fmla="*/ 758364 w 758145"/>
                <a:gd name="connsiteY3" fmla="*/ 266718 h 372879"/>
                <a:gd name="connsiteX4" fmla="*/ 218 w 758145"/>
                <a:gd name="connsiteY4" fmla="*/ 376 h 3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5" h="372879">
                  <a:moveTo>
                    <a:pt x="218" y="376"/>
                  </a:moveTo>
                  <a:lnTo>
                    <a:pt x="218" y="106913"/>
                  </a:lnTo>
                  <a:lnTo>
                    <a:pt x="758364" y="373255"/>
                  </a:lnTo>
                  <a:lnTo>
                    <a:pt x="758364" y="266718"/>
                  </a:lnTo>
                  <a:lnTo>
                    <a:pt x="218" y="376"/>
                  </a:lnTo>
                  <a:close/>
                </a:path>
              </a:pathLst>
            </a:custGeom>
            <a:solidFill>
              <a:srgbClr val="EBEBEB"/>
            </a:solidFill>
            <a:ln w="74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86D862-59FF-5993-E6B3-036A205D7667}"/>
                </a:ext>
              </a:extLst>
            </p:cNvPr>
            <p:cNvSpPr/>
            <p:nvPr/>
          </p:nvSpPr>
          <p:spPr>
            <a:xfrm>
              <a:off x="6937878" y="2869062"/>
              <a:ext cx="1516291" cy="407346"/>
            </a:xfrm>
            <a:custGeom>
              <a:avLst/>
              <a:gdLst>
                <a:gd name="connsiteX0" fmla="*/ 1115138 w 1516291"/>
                <a:gd name="connsiteY0" fmla="*/ 120321 h 407346"/>
                <a:gd name="connsiteX1" fmla="*/ 758364 w 1516291"/>
                <a:gd name="connsiteY1" fmla="*/ 298709 h 407346"/>
                <a:gd name="connsiteX2" fmla="*/ 401589 w 1516291"/>
                <a:gd name="connsiteY2" fmla="*/ 120321 h 407346"/>
                <a:gd name="connsiteX3" fmla="*/ 401589 w 1516291"/>
                <a:gd name="connsiteY3" fmla="*/ 376 h 407346"/>
                <a:gd name="connsiteX4" fmla="*/ 218 w 1516291"/>
                <a:gd name="connsiteY4" fmla="*/ 141381 h 407346"/>
                <a:gd name="connsiteX5" fmla="*/ 758364 w 1516291"/>
                <a:gd name="connsiteY5" fmla="*/ 407723 h 407346"/>
                <a:gd name="connsiteX6" fmla="*/ 1516510 w 1516291"/>
                <a:gd name="connsiteY6" fmla="*/ 141381 h 407346"/>
                <a:gd name="connsiteX7" fmla="*/ 1115138 w 1516291"/>
                <a:gd name="connsiteY7" fmla="*/ 376 h 407346"/>
                <a:gd name="connsiteX8" fmla="*/ 1115138 w 1516291"/>
                <a:gd name="connsiteY8" fmla="*/ 120321 h 4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6291" h="407346">
                  <a:moveTo>
                    <a:pt x="1115138" y="120321"/>
                  </a:moveTo>
                  <a:cubicBezTo>
                    <a:pt x="1115138" y="218842"/>
                    <a:pt x="955407" y="298709"/>
                    <a:pt x="758364" y="298709"/>
                  </a:cubicBezTo>
                  <a:cubicBezTo>
                    <a:pt x="561323" y="298708"/>
                    <a:pt x="401589" y="218842"/>
                    <a:pt x="401589" y="120321"/>
                  </a:cubicBezTo>
                  <a:lnTo>
                    <a:pt x="401589" y="376"/>
                  </a:lnTo>
                  <a:lnTo>
                    <a:pt x="218" y="141381"/>
                  </a:lnTo>
                  <a:lnTo>
                    <a:pt x="758364" y="407723"/>
                  </a:lnTo>
                  <a:lnTo>
                    <a:pt x="1516510" y="141381"/>
                  </a:lnTo>
                  <a:lnTo>
                    <a:pt x="1115138" y="376"/>
                  </a:lnTo>
                  <a:lnTo>
                    <a:pt x="1115138" y="120321"/>
                  </a:lnTo>
                  <a:close/>
                </a:path>
              </a:pathLst>
            </a:custGeom>
            <a:solidFill>
              <a:srgbClr val="EBEBEB"/>
            </a:solidFill>
            <a:ln w="74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3A908D-BE52-27CE-AED3-1F7C78DA07BE}"/>
              </a:ext>
            </a:extLst>
          </p:cNvPr>
          <p:cNvSpPr txBox="1"/>
          <p:nvPr/>
        </p:nvSpPr>
        <p:spPr>
          <a:xfrm>
            <a:off x="5459337" y="343404"/>
            <a:ext cx="336823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75" b="1" spc="0" baseline="0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Performance Metrics of</a:t>
            </a:r>
            <a:br>
              <a:rPr lang="en-US" sz="1875" b="1" spc="0" baseline="0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</a:br>
            <a:r>
              <a:rPr lang="en-US" sz="1875" b="1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Speech Recognition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290019-5130-86E9-474B-BBF193F5D7A5}"/>
              </a:ext>
            </a:extLst>
          </p:cNvPr>
          <p:cNvSpPr txBox="1"/>
          <p:nvPr/>
        </p:nvSpPr>
        <p:spPr>
          <a:xfrm>
            <a:off x="6983208" y="3607941"/>
            <a:ext cx="167225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spc="0" baseline="0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Class-Perceived</a:t>
            </a:r>
            <a:br>
              <a:rPr lang="en-US" sz="1500" b="1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</a:br>
            <a:r>
              <a:rPr lang="en-US" sz="1500" b="1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Word Error</a:t>
            </a:r>
            <a:br>
              <a:rPr lang="en-US" sz="1500" b="1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</a:br>
            <a:r>
              <a:rPr lang="en-US" sz="1500" b="1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Rate </a:t>
            </a:r>
            <a:r>
              <a:rPr lang="en-US" sz="1500" b="1" spc="0" baseline="0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E602F-AB2C-04E1-2433-FDE0F424BDC1}"/>
              </a:ext>
            </a:extLst>
          </p:cNvPr>
          <p:cNvSpPr txBox="1"/>
          <p:nvPr/>
        </p:nvSpPr>
        <p:spPr>
          <a:xfrm>
            <a:off x="5624427" y="3977403"/>
            <a:ext cx="1149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spc="0" baseline="0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Diarization</a:t>
            </a:r>
            <a:br>
              <a:rPr lang="en-US" sz="1500" b="1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</a:br>
            <a:r>
              <a:rPr lang="en-US" sz="1500" b="1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Error Rate</a:t>
            </a:r>
            <a:r>
              <a:rPr lang="en-US" sz="1500" b="1" spc="0" baseline="0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740D09-16B2-FCD1-663B-64C28135EC2B}"/>
              </a:ext>
            </a:extLst>
          </p:cNvPr>
          <p:cNvSpPr txBox="1"/>
          <p:nvPr/>
        </p:nvSpPr>
        <p:spPr>
          <a:xfrm>
            <a:off x="7034884" y="4354792"/>
            <a:ext cx="155523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spc="0" baseline="0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Error in word</a:t>
            </a:r>
            <a:br>
              <a:rPr lang="en-US" sz="1125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</a:br>
            <a:r>
              <a:rPr lang="en-US" sz="1125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recognition by class</a:t>
            </a:r>
            <a:r>
              <a:rPr lang="en-US" sz="1125" spc="0" baseline="0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CEBD41-9502-B7D0-7DF5-613B2C2CCC20}"/>
              </a:ext>
            </a:extLst>
          </p:cNvPr>
          <p:cNvSpPr txBox="1"/>
          <p:nvPr/>
        </p:nvSpPr>
        <p:spPr>
          <a:xfrm>
            <a:off x="5615528" y="4409828"/>
            <a:ext cx="123463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spc="0" baseline="0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Error in speaker</a:t>
            </a:r>
            <a:br>
              <a:rPr lang="en-US" sz="1125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</a:br>
            <a:r>
              <a:rPr lang="en-US" sz="1125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identification</a:t>
            </a:r>
            <a:r>
              <a:rPr lang="en-US" sz="1125" spc="0" baseline="0" dirty="0">
                <a:ln/>
                <a:solidFill>
                  <a:srgbClr val="484848"/>
                </a:solidFill>
                <a:latin typeface="Albert Sans" pitchFamily="2" charset="0"/>
                <a:sym typeface="Comic Sans MS"/>
                <a:rtl val="0"/>
              </a:rPr>
              <a:t> </a:t>
            </a:r>
          </a:p>
        </p:txBody>
      </p: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9354D762-862A-401B-1D9B-3265DFCA3BD3}"/>
              </a:ext>
            </a:extLst>
          </p:cNvPr>
          <p:cNvGrpSpPr/>
          <p:nvPr/>
        </p:nvGrpSpPr>
        <p:grpSpPr>
          <a:xfrm>
            <a:off x="5421586" y="3315030"/>
            <a:ext cx="1516291" cy="513883"/>
            <a:chOff x="5421586" y="3315030"/>
            <a:chExt cx="1516291" cy="513883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B938D03-4DB6-D56D-4974-99707B83A8DA}"/>
                </a:ext>
              </a:extLst>
            </p:cNvPr>
            <p:cNvSpPr/>
            <p:nvPr/>
          </p:nvSpPr>
          <p:spPr>
            <a:xfrm>
              <a:off x="6179732" y="3456035"/>
              <a:ext cx="758145" cy="372879"/>
            </a:xfrm>
            <a:custGeom>
              <a:avLst/>
              <a:gdLst>
                <a:gd name="connsiteX0" fmla="*/ 14 w 758145"/>
                <a:gd name="connsiteY0" fmla="*/ 373315 h 372879"/>
                <a:gd name="connsiteX1" fmla="*/ 758160 w 758145"/>
                <a:gd name="connsiteY1" fmla="*/ 106973 h 372879"/>
                <a:gd name="connsiteX2" fmla="*/ 758160 w 758145"/>
                <a:gd name="connsiteY2" fmla="*/ 436 h 372879"/>
                <a:gd name="connsiteX3" fmla="*/ 14 w 758145"/>
                <a:gd name="connsiteY3" fmla="*/ 266778 h 372879"/>
                <a:gd name="connsiteX4" fmla="*/ 14 w 758145"/>
                <a:gd name="connsiteY4" fmla="*/ 373315 h 3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5" h="372879">
                  <a:moveTo>
                    <a:pt x="14" y="373315"/>
                  </a:moveTo>
                  <a:lnTo>
                    <a:pt x="758160" y="106973"/>
                  </a:lnTo>
                  <a:lnTo>
                    <a:pt x="758160" y="436"/>
                  </a:lnTo>
                  <a:lnTo>
                    <a:pt x="14" y="266778"/>
                  </a:lnTo>
                  <a:lnTo>
                    <a:pt x="14" y="373315"/>
                  </a:lnTo>
                  <a:close/>
                </a:path>
              </a:pathLst>
            </a:custGeom>
            <a:noFill/>
            <a:ln w="1483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BA4CAA-891E-1F9C-8922-81C04EC164BB}"/>
                </a:ext>
              </a:extLst>
            </p:cNvPr>
            <p:cNvSpPr/>
            <p:nvPr/>
          </p:nvSpPr>
          <p:spPr>
            <a:xfrm>
              <a:off x="5421586" y="3456035"/>
              <a:ext cx="758145" cy="372879"/>
            </a:xfrm>
            <a:custGeom>
              <a:avLst/>
              <a:gdLst>
                <a:gd name="connsiteX0" fmla="*/ 14 w 758145"/>
                <a:gd name="connsiteY0" fmla="*/ 436 h 372879"/>
                <a:gd name="connsiteX1" fmla="*/ 14 w 758145"/>
                <a:gd name="connsiteY1" fmla="*/ 106973 h 372879"/>
                <a:gd name="connsiteX2" fmla="*/ 758160 w 758145"/>
                <a:gd name="connsiteY2" fmla="*/ 373315 h 372879"/>
                <a:gd name="connsiteX3" fmla="*/ 758160 w 758145"/>
                <a:gd name="connsiteY3" fmla="*/ 266778 h 372879"/>
                <a:gd name="connsiteX4" fmla="*/ 14 w 758145"/>
                <a:gd name="connsiteY4" fmla="*/ 436 h 3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5" h="372879">
                  <a:moveTo>
                    <a:pt x="14" y="436"/>
                  </a:moveTo>
                  <a:lnTo>
                    <a:pt x="14" y="106973"/>
                  </a:lnTo>
                  <a:lnTo>
                    <a:pt x="758160" y="373315"/>
                  </a:lnTo>
                  <a:lnTo>
                    <a:pt x="758160" y="266778"/>
                  </a:lnTo>
                  <a:lnTo>
                    <a:pt x="14" y="436"/>
                  </a:lnTo>
                  <a:close/>
                </a:path>
              </a:pathLst>
            </a:custGeom>
            <a:noFill/>
            <a:ln w="1483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BE72F0-C3E3-BC8F-8B9C-25A423491AEC}"/>
                </a:ext>
              </a:extLst>
            </p:cNvPr>
            <p:cNvSpPr/>
            <p:nvPr/>
          </p:nvSpPr>
          <p:spPr>
            <a:xfrm>
              <a:off x="5421586" y="3315030"/>
              <a:ext cx="1516291" cy="407346"/>
            </a:xfrm>
            <a:custGeom>
              <a:avLst/>
              <a:gdLst>
                <a:gd name="connsiteX0" fmla="*/ 1114934 w 1516291"/>
                <a:gd name="connsiteY0" fmla="*/ 120381 h 407346"/>
                <a:gd name="connsiteX1" fmla="*/ 758160 w 1516291"/>
                <a:gd name="connsiteY1" fmla="*/ 298769 h 407346"/>
                <a:gd name="connsiteX2" fmla="*/ 401385 w 1516291"/>
                <a:gd name="connsiteY2" fmla="*/ 120381 h 407346"/>
                <a:gd name="connsiteX3" fmla="*/ 401385 w 1516291"/>
                <a:gd name="connsiteY3" fmla="*/ 436 h 407346"/>
                <a:gd name="connsiteX4" fmla="*/ 14 w 1516291"/>
                <a:gd name="connsiteY4" fmla="*/ 141441 h 407346"/>
                <a:gd name="connsiteX5" fmla="*/ 758160 w 1516291"/>
                <a:gd name="connsiteY5" fmla="*/ 407783 h 407346"/>
                <a:gd name="connsiteX6" fmla="*/ 1516306 w 1516291"/>
                <a:gd name="connsiteY6" fmla="*/ 141441 h 407346"/>
                <a:gd name="connsiteX7" fmla="*/ 1114934 w 1516291"/>
                <a:gd name="connsiteY7" fmla="*/ 436 h 407346"/>
                <a:gd name="connsiteX8" fmla="*/ 1114934 w 1516291"/>
                <a:gd name="connsiteY8" fmla="*/ 120381 h 4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6291" h="407346">
                  <a:moveTo>
                    <a:pt x="1114934" y="120381"/>
                  </a:moveTo>
                  <a:cubicBezTo>
                    <a:pt x="1114934" y="218902"/>
                    <a:pt x="955203" y="298769"/>
                    <a:pt x="758160" y="298769"/>
                  </a:cubicBezTo>
                  <a:cubicBezTo>
                    <a:pt x="561119" y="298768"/>
                    <a:pt x="401385" y="218902"/>
                    <a:pt x="401385" y="120381"/>
                  </a:cubicBezTo>
                  <a:lnTo>
                    <a:pt x="401385" y="436"/>
                  </a:lnTo>
                  <a:lnTo>
                    <a:pt x="14" y="141441"/>
                  </a:lnTo>
                  <a:lnTo>
                    <a:pt x="758160" y="407783"/>
                  </a:lnTo>
                  <a:lnTo>
                    <a:pt x="1516306" y="141441"/>
                  </a:lnTo>
                  <a:lnTo>
                    <a:pt x="1114934" y="436"/>
                  </a:lnTo>
                  <a:lnTo>
                    <a:pt x="1114934" y="120381"/>
                  </a:lnTo>
                  <a:close/>
                </a:path>
              </a:pathLst>
            </a:custGeom>
            <a:noFill/>
            <a:ln w="1483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387F53-E2DD-1C99-DF26-5E270CC2DD12}"/>
              </a:ext>
            </a:extLst>
          </p:cNvPr>
          <p:cNvGrpSpPr/>
          <p:nvPr/>
        </p:nvGrpSpPr>
        <p:grpSpPr>
          <a:xfrm>
            <a:off x="5826132" y="1860754"/>
            <a:ext cx="713549" cy="1749308"/>
            <a:chOff x="5826132" y="1860754"/>
            <a:chExt cx="713549" cy="17493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5C6A0A0-A5D5-97BD-3AD4-CE897B3ABDFC}"/>
                </a:ext>
              </a:extLst>
            </p:cNvPr>
            <p:cNvGrpSpPr/>
            <p:nvPr/>
          </p:nvGrpSpPr>
          <p:grpSpPr>
            <a:xfrm>
              <a:off x="5826132" y="1860754"/>
              <a:ext cx="713549" cy="1749308"/>
              <a:chOff x="5826132" y="1860754"/>
              <a:chExt cx="713549" cy="174930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D1A943B-3C66-73F7-A508-6CE9F10BE1AA}"/>
                  </a:ext>
                </a:extLst>
              </p:cNvPr>
              <p:cNvSpPr/>
              <p:nvPr/>
            </p:nvSpPr>
            <p:spPr>
              <a:xfrm>
                <a:off x="5826132" y="2196685"/>
                <a:ext cx="713549" cy="1413377"/>
              </a:xfrm>
              <a:custGeom>
                <a:avLst/>
                <a:gdLst>
                  <a:gd name="connsiteX0" fmla="*/ 68 w 713549"/>
                  <a:gd name="connsiteY0" fmla="*/ 178675 h 1413377"/>
                  <a:gd name="connsiteX1" fmla="*/ 356843 w 713549"/>
                  <a:gd name="connsiteY1" fmla="*/ 288 h 1413377"/>
                  <a:gd name="connsiteX2" fmla="*/ 713617 w 713549"/>
                  <a:gd name="connsiteY2" fmla="*/ 178675 h 1413377"/>
                  <a:gd name="connsiteX3" fmla="*/ 68 w 713549"/>
                  <a:gd name="connsiteY3" fmla="*/ 178675 h 1413377"/>
                  <a:gd name="connsiteX4" fmla="*/ 713617 w 713549"/>
                  <a:gd name="connsiteY4" fmla="*/ 178675 h 1413377"/>
                  <a:gd name="connsiteX5" fmla="*/ 68 w 713549"/>
                  <a:gd name="connsiteY5" fmla="*/ 178675 h 1413377"/>
                  <a:gd name="connsiteX6" fmla="*/ 68 w 713549"/>
                  <a:gd name="connsiteY6" fmla="*/ 1235278 h 1413377"/>
                  <a:gd name="connsiteX7" fmla="*/ 713617 w 713549"/>
                  <a:gd name="connsiteY7" fmla="*/ 1235278 h 1413377"/>
                  <a:gd name="connsiteX8" fmla="*/ 713617 w 713549"/>
                  <a:gd name="connsiteY8" fmla="*/ 178675 h 1413377"/>
                  <a:gd name="connsiteX9" fmla="*/ 356843 w 713549"/>
                  <a:gd name="connsiteY9" fmla="*/ 1413665 h 1413377"/>
                  <a:gd name="connsiteX10" fmla="*/ 713617 w 713549"/>
                  <a:gd name="connsiteY10" fmla="*/ 1235278 h 1413377"/>
                  <a:gd name="connsiteX11" fmla="*/ 68 w 713549"/>
                  <a:gd name="connsiteY11" fmla="*/ 1235278 h 1413377"/>
                  <a:gd name="connsiteX12" fmla="*/ 356843 w 713549"/>
                  <a:gd name="connsiteY12" fmla="*/ 1413665 h 141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13549" h="1413377">
                    <a:moveTo>
                      <a:pt x="68" y="178675"/>
                    </a:moveTo>
                    <a:cubicBezTo>
                      <a:pt x="68" y="80155"/>
                      <a:pt x="159801" y="288"/>
                      <a:pt x="356843" y="288"/>
                    </a:cubicBezTo>
                    <a:cubicBezTo>
                      <a:pt x="553884" y="288"/>
                      <a:pt x="713617" y="80155"/>
                      <a:pt x="713617" y="178675"/>
                    </a:cubicBezTo>
                    <a:lnTo>
                      <a:pt x="68" y="178675"/>
                    </a:lnTo>
                    <a:close/>
                    <a:moveTo>
                      <a:pt x="713617" y="178675"/>
                    </a:moveTo>
                    <a:lnTo>
                      <a:pt x="68" y="178675"/>
                    </a:lnTo>
                    <a:lnTo>
                      <a:pt x="68" y="1235278"/>
                    </a:lnTo>
                    <a:lnTo>
                      <a:pt x="713617" y="1235278"/>
                    </a:lnTo>
                    <a:lnTo>
                      <a:pt x="713617" y="178675"/>
                    </a:lnTo>
                    <a:close/>
                    <a:moveTo>
                      <a:pt x="356843" y="1413665"/>
                    </a:moveTo>
                    <a:cubicBezTo>
                      <a:pt x="553884" y="1413665"/>
                      <a:pt x="713617" y="1333800"/>
                      <a:pt x="713617" y="1235278"/>
                    </a:cubicBezTo>
                    <a:lnTo>
                      <a:pt x="68" y="1235278"/>
                    </a:lnTo>
                    <a:cubicBezTo>
                      <a:pt x="68" y="1333800"/>
                      <a:pt x="159801" y="1413665"/>
                      <a:pt x="356843" y="1413665"/>
                    </a:cubicBezTo>
                    <a:close/>
                  </a:path>
                </a:pathLst>
              </a:custGeom>
              <a:solidFill>
                <a:srgbClr val="84A98C"/>
              </a:solidFill>
              <a:ln w="741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>
                  <a:latin typeface="Albert Sans" pitchFamily="2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552B12-60AA-800A-C210-60C341208465}"/>
                  </a:ext>
                </a:extLst>
              </p:cNvPr>
              <p:cNvSpPr txBox="1"/>
              <p:nvPr/>
            </p:nvSpPr>
            <p:spPr>
              <a:xfrm>
                <a:off x="5890505" y="1860754"/>
                <a:ext cx="612668" cy="3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75" b="1" spc="0" baseline="0" dirty="0">
                    <a:ln/>
                    <a:solidFill>
                      <a:srgbClr val="84A98C"/>
                    </a:solidFill>
                    <a:latin typeface="Albert Sans" pitchFamily="2" charset="0"/>
                    <a:sym typeface="Comic Sans MS"/>
                    <a:rtl val="0"/>
                  </a:rPr>
                  <a:t>18%</a:t>
                </a:r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A5E17D-88ED-94A2-F93C-1AD067B78DE1}"/>
                </a:ext>
              </a:extLst>
            </p:cNvPr>
            <p:cNvSpPr/>
            <p:nvPr/>
          </p:nvSpPr>
          <p:spPr>
            <a:xfrm>
              <a:off x="5826132" y="2196685"/>
              <a:ext cx="713549" cy="1413377"/>
            </a:xfrm>
            <a:custGeom>
              <a:avLst/>
              <a:gdLst>
                <a:gd name="connsiteX0" fmla="*/ 713617 w 713549"/>
                <a:gd name="connsiteY0" fmla="*/ 178675 h 1413377"/>
                <a:gd name="connsiteX1" fmla="*/ 713617 w 713549"/>
                <a:gd name="connsiteY1" fmla="*/ 1235278 h 1413377"/>
                <a:gd name="connsiteX2" fmla="*/ 68 w 713549"/>
                <a:gd name="connsiteY2" fmla="*/ 1235278 h 1413377"/>
                <a:gd name="connsiteX3" fmla="*/ 68 w 713549"/>
                <a:gd name="connsiteY3" fmla="*/ 178675 h 1413377"/>
                <a:gd name="connsiteX4" fmla="*/ 713617 w 713549"/>
                <a:gd name="connsiteY4" fmla="*/ 1235278 h 1413377"/>
                <a:gd name="connsiteX5" fmla="*/ 356843 w 713549"/>
                <a:gd name="connsiteY5" fmla="*/ 1413665 h 1413377"/>
                <a:gd name="connsiteX6" fmla="*/ 68 w 713549"/>
                <a:gd name="connsiteY6" fmla="*/ 1235278 h 1413377"/>
                <a:gd name="connsiteX7" fmla="*/ 713617 w 713549"/>
                <a:gd name="connsiteY7" fmla="*/ 178675 h 1413377"/>
                <a:gd name="connsiteX8" fmla="*/ 356843 w 713549"/>
                <a:gd name="connsiteY8" fmla="*/ 357062 h 1413377"/>
                <a:gd name="connsiteX9" fmla="*/ 68 w 713549"/>
                <a:gd name="connsiteY9" fmla="*/ 178675 h 1413377"/>
                <a:gd name="connsiteX10" fmla="*/ 356843 w 713549"/>
                <a:gd name="connsiteY10" fmla="*/ 288 h 1413377"/>
                <a:gd name="connsiteX11" fmla="*/ 713617 w 713549"/>
                <a:gd name="connsiteY11" fmla="*/ 178675 h 14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549" h="1413377">
                  <a:moveTo>
                    <a:pt x="713617" y="178675"/>
                  </a:moveTo>
                  <a:lnTo>
                    <a:pt x="713617" y="1235278"/>
                  </a:lnTo>
                  <a:moveTo>
                    <a:pt x="68" y="1235278"/>
                  </a:moveTo>
                  <a:lnTo>
                    <a:pt x="68" y="178675"/>
                  </a:lnTo>
                  <a:moveTo>
                    <a:pt x="713617" y="1235278"/>
                  </a:moveTo>
                  <a:cubicBezTo>
                    <a:pt x="713617" y="1333800"/>
                    <a:pt x="553884" y="1413665"/>
                    <a:pt x="356843" y="1413665"/>
                  </a:cubicBezTo>
                  <a:cubicBezTo>
                    <a:pt x="159801" y="1413665"/>
                    <a:pt x="68" y="1333800"/>
                    <a:pt x="68" y="1235278"/>
                  </a:cubicBezTo>
                  <a:moveTo>
                    <a:pt x="713617" y="178675"/>
                  </a:moveTo>
                  <a:cubicBezTo>
                    <a:pt x="713617" y="277195"/>
                    <a:pt x="553884" y="357062"/>
                    <a:pt x="356843" y="357062"/>
                  </a:cubicBezTo>
                  <a:cubicBezTo>
                    <a:pt x="159801" y="357062"/>
                    <a:pt x="68" y="277195"/>
                    <a:pt x="68" y="178675"/>
                  </a:cubicBezTo>
                  <a:cubicBezTo>
                    <a:pt x="68" y="80155"/>
                    <a:pt x="159801" y="288"/>
                    <a:pt x="356843" y="288"/>
                  </a:cubicBezTo>
                  <a:cubicBezTo>
                    <a:pt x="553884" y="288"/>
                    <a:pt x="713617" y="80155"/>
                    <a:pt x="713617" y="178675"/>
                  </a:cubicBezTo>
                  <a:close/>
                </a:path>
              </a:pathLst>
            </a:custGeom>
            <a:noFill/>
            <a:ln w="1483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  <p:grpSp>
        <p:nvGrpSpPr>
          <p:cNvPr id="35" name="Graphic 3">
            <a:extLst>
              <a:ext uri="{FF2B5EF4-FFF2-40B4-BE49-F238E27FC236}">
                <a16:creationId xmlns:a16="http://schemas.microsoft.com/office/drawing/2014/main" id="{C560ECF4-C454-395E-41FB-2F72AC3870F2}"/>
              </a:ext>
            </a:extLst>
          </p:cNvPr>
          <p:cNvGrpSpPr/>
          <p:nvPr/>
        </p:nvGrpSpPr>
        <p:grpSpPr>
          <a:xfrm>
            <a:off x="6937878" y="2869062"/>
            <a:ext cx="1516291" cy="513883"/>
            <a:chOff x="6937878" y="2869062"/>
            <a:chExt cx="1516291" cy="513883"/>
          </a:xfrm>
          <a:noFill/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5A46E4C-AF5D-768B-ADC2-00822BF50D26}"/>
                </a:ext>
              </a:extLst>
            </p:cNvPr>
            <p:cNvSpPr/>
            <p:nvPr/>
          </p:nvSpPr>
          <p:spPr>
            <a:xfrm>
              <a:off x="7696023" y="3010066"/>
              <a:ext cx="758145" cy="372879"/>
            </a:xfrm>
            <a:custGeom>
              <a:avLst/>
              <a:gdLst>
                <a:gd name="connsiteX0" fmla="*/ 218 w 758145"/>
                <a:gd name="connsiteY0" fmla="*/ 373255 h 372879"/>
                <a:gd name="connsiteX1" fmla="*/ 758364 w 758145"/>
                <a:gd name="connsiteY1" fmla="*/ 106913 h 372879"/>
                <a:gd name="connsiteX2" fmla="*/ 758364 w 758145"/>
                <a:gd name="connsiteY2" fmla="*/ 376 h 372879"/>
                <a:gd name="connsiteX3" fmla="*/ 218 w 758145"/>
                <a:gd name="connsiteY3" fmla="*/ 266718 h 372879"/>
                <a:gd name="connsiteX4" fmla="*/ 218 w 758145"/>
                <a:gd name="connsiteY4" fmla="*/ 373255 h 3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5" h="372879">
                  <a:moveTo>
                    <a:pt x="218" y="373255"/>
                  </a:moveTo>
                  <a:lnTo>
                    <a:pt x="758364" y="106913"/>
                  </a:lnTo>
                  <a:lnTo>
                    <a:pt x="758364" y="376"/>
                  </a:lnTo>
                  <a:lnTo>
                    <a:pt x="218" y="266718"/>
                  </a:lnTo>
                  <a:lnTo>
                    <a:pt x="218" y="373255"/>
                  </a:lnTo>
                  <a:close/>
                </a:path>
              </a:pathLst>
            </a:custGeom>
            <a:noFill/>
            <a:ln w="1483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7DB77D-BCB5-B734-411B-E49C1BC3E547}"/>
                </a:ext>
              </a:extLst>
            </p:cNvPr>
            <p:cNvSpPr/>
            <p:nvPr/>
          </p:nvSpPr>
          <p:spPr>
            <a:xfrm>
              <a:off x="6937878" y="3010066"/>
              <a:ext cx="758145" cy="372879"/>
            </a:xfrm>
            <a:custGeom>
              <a:avLst/>
              <a:gdLst>
                <a:gd name="connsiteX0" fmla="*/ 218 w 758145"/>
                <a:gd name="connsiteY0" fmla="*/ 376 h 372879"/>
                <a:gd name="connsiteX1" fmla="*/ 218 w 758145"/>
                <a:gd name="connsiteY1" fmla="*/ 106913 h 372879"/>
                <a:gd name="connsiteX2" fmla="*/ 758364 w 758145"/>
                <a:gd name="connsiteY2" fmla="*/ 373255 h 372879"/>
                <a:gd name="connsiteX3" fmla="*/ 758364 w 758145"/>
                <a:gd name="connsiteY3" fmla="*/ 266718 h 372879"/>
                <a:gd name="connsiteX4" fmla="*/ 218 w 758145"/>
                <a:gd name="connsiteY4" fmla="*/ 376 h 3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5" h="372879">
                  <a:moveTo>
                    <a:pt x="218" y="376"/>
                  </a:moveTo>
                  <a:lnTo>
                    <a:pt x="218" y="106913"/>
                  </a:lnTo>
                  <a:lnTo>
                    <a:pt x="758364" y="373255"/>
                  </a:lnTo>
                  <a:lnTo>
                    <a:pt x="758364" y="266718"/>
                  </a:lnTo>
                  <a:lnTo>
                    <a:pt x="218" y="376"/>
                  </a:lnTo>
                  <a:close/>
                </a:path>
              </a:pathLst>
            </a:custGeom>
            <a:noFill/>
            <a:ln w="1483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64B539-07F2-3C54-AD7E-E41A027174A9}"/>
                </a:ext>
              </a:extLst>
            </p:cNvPr>
            <p:cNvSpPr/>
            <p:nvPr/>
          </p:nvSpPr>
          <p:spPr>
            <a:xfrm>
              <a:off x="6937878" y="2869062"/>
              <a:ext cx="1516291" cy="407346"/>
            </a:xfrm>
            <a:custGeom>
              <a:avLst/>
              <a:gdLst>
                <a:gd name="connsiteX0" fmla="*/ 1115138 w 1516291"/>
                <a:gd name="connsiteY0" fmla="*/ 120321 h 407346"/>
                <a:gd name="connsiteX1" fmla="*/ 758364 w 1516291"/>
                <a:gd name="connsiteY1" fmla="*/ 298709 h 407346"/>
                <a:gd name="connsiteX2" fmla="*/ 401589 w 1516291"/>
                <a:gd name="connsiteY2" fmla="*/ 120321 h 407346"/>
                <a:gd name="connsiteX3" fmla="*/ 401589 w 1516291"/>
                <a:gd name="connsiteY3" fmla="*/ 376 h 407346"/>
                <a:gd name="connsiteX4" fmla="*/ 218 w 1516291"/>
                <a:gd name="connsiteY4" fmla="*/ 141381 h 407346"/>
                <a:gd name="connsiteX5" fmla="*/ 758364 w 1516291"/>
                <a:gd name="connsiteY5" fmla="*/ 407723 h 407346"/>
                <a:gd name="connsiteX6" fmla="*/ 1516510 w 1516291"/>
                <a:gd name="connsiteY6" fmla="*/ 141381 h 407346"/>
                <a:gd name="connsiteX7" fmla="*/ 1115138 w 1516291"/>
                <a:gd name="connsiteY7" fmla="*/ 376 h 407346"/>
                <a:gd name="connsiteX8" fmla="*/ 1115138 w 1516291"/>
                <a:gd name="connsiteY8" fmla="*/ 120321 h 4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6291" h="407346">
                  <a:moveTo>
                    <a:pt x="1115138" y="120321"/>
                  </a:moveTo>
                  <a:cubicBezTo>
                    <a:pt x="1115138" y="218842"/>
                    <a:pt x="955407" y="298709"/>
                    <a:pt x="758364" y="298709"/>
                  </a:cubicBezTo>
                  <a:cubicBezTo>
                    <a:pt x="561323" y="298708"/>
                    <a:pt x="401589" y="218842"/>
                    <a:pt x="401589" y="120321"/>
                  </a:cubicBezTo>
                  <a:lnTo>
                    <a:pt x="401589" y="376"/>
                  </a:lnTo>
                  <a:lnTo>
                    <a:pt x="218" y="141381"/>
                  </a:lnTo>
                  <a:lnTo>
                    <a:pt x="758364" y="407723"/>
                  </a:lnTo>
                  <a:lnTo>
                    <a:pt x="1516510" y="141381"/>
                  </a:lnTo>
                  <a:lnTo>
                    <a:pt x="1115138" y="376"/>
                  </a:lnTo>
                  <a:lnTo>
                    <a:pt x="1115138" y="120321"/>
                  </a:lnTo>
                  <a:close/>
                </a:path>
              </a:pathLst>
            </a:custGeom>
            <a:noFill/>
            <a:ln w="1483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AC6026-CD58-0907-9831-6ADA15709FEF}"/>
              </a:ext>
            </a:extLst>
          </p:cNvPr>
          <p:cNvGrpSpPr/>
          <p:nvPr/>
        </p:nvGrpSpPr>
        <p:grpSpPr>
          <a:xfrm>
            <a:off x="7339249" y="984828"/>
            <a:ext cx="722780" cy="2196411"/>
            <a:chOff x="7339249" y="984828"/>
            <a:chExt cx="722780" cy="21964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10E170-3C63-BE79-CA29-F230FABD8DD4}"/>
                </a:ext>
              </a:extLst>
            </p:cNvPr>
            <p:cNvGrpSpPr/>
            <p:nvPr/>
          </p:nvGrpSpPr>
          <p:grpSpPr>
            <a:xfrm>
              <a:off x="7339249" y="984828"/>
              <a:ext cx="722780" cy="2196411"/>
              <a:chOff x="7339249" y="984828"/>
              <a:chExt cx="722780" cy="2196411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95C1402-1208-BE85-62FE-EC1057FE8A54}"/>
                  </a:ext>
                </a:extLst>
              </p:cNvPr>
              <p:cNvSpPr/>
              <p:nvPr/>
            </p:nvSpPr>
            <p:spPr>
              <a:xfrm>
                <a:off x="7339249" y="1337904"/>
                <a:ext cx="713549" cy="1843335"/>
              </a:xfrm>
              <a:custGeom>
                <a:avLst/>
                <a:gdLst>
                  <a:gd name="connsiteX0" fmla="*/ 272 w 713549"/>
                  <a:gd name="connsiteY0" fmla="*/ 178557 h 1843335"/>
                  <a:gd name="connsiteX1" fmla="*/ 357047 w 713549"/>
                  <a:gd name="connsiteY1" fmla="*/ 170 h 1843335"/>
                  <a:gd name="connsiteX2" fmla="*/ 713821 w 713549"/>
                  <a:gd name="connsiteY2" fmla="*/ 178557 h 1843335"/>
                  <a:gd name="connsiteX3" fmla="*/ 272 w 713549"/>
                  <a:gd name="connsiteY3" fmla="*/ 178557 h 1843335"/>
                  <a:gd name="connsiteX4" fmla="*/ 713821 w 713549"/>
                  <a:gd name="connsiteY4" fmla="*/ 178557 h 1843335"/>
                  <a:gd name="connsiteX5" fmla="*/ 272 w 713549"/>
                  <a:gd name="connsiteY5" fmla="*/ 178557 h 1843335"/>
                  <a:gd name="connsiteX6" fmla="*/ 272 w 713549"/>
                  <a:gd name="connsiteY6" fmla="*/ 1665118 h 1843335"/>
                  <a:gd name="connsiteX7" fmla="*/ 713821 w 713549"/>
                  <a:gd name="connsiteY7" fmla="*/ 1665118 h 1843335"/>
                  <a:gd name="connsiteX8" fmla="*/ 713821 w 713549"/>
                  <a:gd name="connsiteY8" fmla="*/ 178557 h 1843335"/>
                  <a:gd name="connsiteX9" fmla="*/ 357047 w 713549"/>
                  <a:gd name="connsiteY9" fmla="*/ 1843505 h 1843335"/>
                  <a:gd name="connsiteX10" fmla="*/ 713821 w 713549"/>
                  <a:gd name="connsiteY10" fmla="*/ 1665118 h 1843335"/>
                  <a:gd name="connsiteX11" fmla="*/ 272 w 713549"/>
                  <a:gd name="connsiteY11" fmla="*/ 1665118 h 1843335"/>
                  <a:gd name="connsiteX12" fmla="*/ 357047 w 713549"/>
                  <a:gd name="connsiteY12" fmla="*/ 1843505 h 184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13549" h="1843335">
                    <a:moveTo>
                      <a:pt x="272" y="178557"/>
                    </a:moveTo>
                    <a:cubicBezTo>
                      <a:pt x="272" y="80037"/>
                      <a:pt x="160005" y="170"/>
                      <a:pt x="357047" y="170"/>
                    </a:cubicBezTo>
                    <a:cubicBezTo>
                      <a:pt x="554088" y="170"/>
                      <a:pt x="713821" y="80037"/>
                      <a:pt x="713821" y="178557"/>
                    </a:cubicBezTo>
                    <a:lnTo>
                      <a:pt x="272" y="178557"/>
                    </a:lnTo>
                    <a:close/>
                    <a:moveTo>
                      <a:pt x="713821" y="178557"/>
                    </a:moveTo>
                    <a:lnTo>
                      <a:pt x="272" y="178557"/>
                    </a:lnTo>
                    <a:lnTo>
                      <a:pt x="272" y="1665118"/>
                    </a:lnTo>
                    <a:lnTo>
                      <a:pt x="713821" y="1665118"/>
                    </a:lnTo>
                    <a:lnTo>
                      <a:pt x="713821" y="178557"/>
                    </a:lnTo>
                    <a:close/>
                    <a:moveTo>
                      <a:pt x="357047" y="1843505"/>
                    </a:moveTo>
                    <a:cubicBezTo>
                      <a:pt x="554088" y="1843505"/>
                      <a:pt x="713821" y="1763640"/>
                      <a:pt x="713821" y="1665118"/>
                    </a:cubicBezTo>
                    <a:lnTo>
                      <a:pt x="272" y="1665118"/>
                    </a:lnTo>
                    <a:cubicBezTo>
                      <a:pt x="272" y="1763640"/>
                      <a:pt x="160005" y="1843505"/>
                      <a:pt x="357047" y="1843505"/>
                    </a:cubicBezTo>
                    <a:close/>
                  </a:path>
                </a:pathLst>
              </a:custGeom>
              <a:solidFill>
                <a:srgbClr val="354F52"/>
              </a:solidFill>
              <a:ln w="741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>
                  <a:latin typeface="Albert Sans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C1B759-2E80-C80F-3A32-1F36E542D02A}"/>
                  </a:ext>
                </a:extLst>
              </p:cNvPr>
              <p:cNvSpPr txBox="1"/>
              <p:nvPr/>
            </p:nvSpPr>
            <p:spPr>
              <a:xfrm>
                <a:off x="7385241" y="984828"/>
                <a:ext cx="676788" cy="3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75" b="1" spc="0" baseline="0" dirty="0">
                    <a:ln/>
                    <a:solidFill>
                      <a:srgbClr val="354F52"/>
                    </a:solidFill>
                    <a:latin typeface="Albert Sans" pitchFamily="2" charset="0"/>
                    <a:sym typeface="Comic Sans MS"/>
                    <a:rtl val="0"/>
                  </a:rPr>
                  <a:t>26%</a:t>
                </a:r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5609DCF-B115-2D93-E4B1-B41D59838234}"/>
                </a:ext>
              </a:extLst>
            </p:cNvPr>
            <p:cNvSpPr/>
            <p:nvPr/>
          </p:nvSpPr>
          <p:spPr>
            <a:xfrm>
              <a:off x="7339249" y="1337904"/>
              <a:ext cx="713549" cy="1843335"/>
            </a:xfrm>
            <a:custGeom>
              <a:avLst/>
              <a:gdLst>
                <a:gd name="connsiteX0" fmla="*/ 713821 w 713549"/>
                <a:gd name="connsiteY0" fmla="*/ 178557 h 1843335"/>
                <a:gd name="connsiteX1" fmla="*/ 713821 w 713549"/>
                <a:gd name="connsiteY1" fmla="*/ 1665118 h 1843335"/>
                <a:gd name="connsiteX2" fmla="*/ 272 w 713549"/>
                <a:gd name="connsiteY2" fmla="*/ 1665118 h 1843335"/>
                <a:gd name="connsiteX3" fmla="*/ 272 w 713549"/>
                <a:gd name="connsiteY3" fmla="*/ 178557 h 1843335"/>
                <a:gd name="connsiteX4" fmla="*/ 713821 w 713549"/>
                <a:gd name="connsiteY4" fmla="*/ 1665118 h 1843335"/>
                <a:gd name="connsiteX5" fmla="*/ 357047 w 713549"/>
                <a:gd name="connsiteY5" fmla="*/ 1843505 h 1843335"/>
                <a:gd name="connsiteX6" fmla="*/ 272 w 713549"/>
                <a:gd name="connsiteY6" fmla="*/ 1665118 h 1843335"/>
                <a:gd name="connsiteX7" fmla="*/ 713821 w 713549"/>
                <a:gd name="connsiteY7" fmla="*/ 178557 h 1843335"/>
                <a:gd name="connsiteX8" fmla="*/ 357047 w 713549"/>
                <a:gd name="connsiteY8" fmla="*/ 356945 h 1843335"/>
                <a:gd name="connsiteX9" fmla="*/ 272 w 713549"/>
                <a:gd name="connsiteY9" fmla="*/ 178557 h 1843335"/>
                <a:gd name="connsiteX10" fmla="*/ 357047 w 713549"/>
                <a:gd name="connsiteY10" fmla="*/ 170 h 1843335"/>
                <a:gd name="connsiteX11" fmla="*/ 713821 w 713549"/>
                <a:gd name="connsiteY11" fmla="*/ 178557 h 184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549" h="1843335">
                  <a:moveTo>
                    <a:pt x="713821" y="178557"/>
                  </a:moveTo>
                  <a:lnTo>
                    <a:pt x="713821" y="1665118"/>
                  </a:lnTo>
                  <a:moveTo>
                    <a:pt x="272" y="1665118"/>
                  </a:moveTo>
                  <a:lnTo>
                    <a:pt x="272" y="178557"/>
                  </a:lnTo>
                  <a:moveTo>
                    <a:pt x="713821" y="1665118"/>
                  </a:moveTo>
                  <a:cubicBezTo>
                    <a:pt x="713821" y="1763640"/>
                    <a:pt x="554088" y="1843505"/>
                    <a:pt x="357047" y="1843505"/>
                  </a:cubicBezTo>
                  <a:cubicBezTo>
                    <a:pt x="160005" y="1843505"/>
                    <a:pt x="272" y="1763640"/>
                    <a:pt x="272" y="1665118"/>
                  </a:cubicBezTo>
                  <a:moveTo>
                    <a:pt x="713821" y="178557"/>
                  </a:moveTo>
                  <a:cubicBezTo>
                    <a:pt x="713821" y="277078"/>
                    <a:pt x="554088" y="356945"/>
                    <a:pt x="357047" y="356945"/>
                  </a:cubicBezTo>
                  <a:cubicBezTo>
                    <a:pt x="160005" y="356945"/>
                    <a:pt x="272" y="277078"/>
                    <a:pt x="272" y="178557"/>
                  </a:cubicBezTo>
                  <a:cubicBezTo>
                    <a:pt x="272" y="80037"/>
                    <a:pt x="160005" y="170"/>
                    <a:pt x="357047" y="170"/>
                  </a:cubicBezTo>
                  <a:cubicBezTo>
                    <a:pt x="554088" y="170"/>
                    <a:pt x="713821" y="80037"/>
                    <a:pt x="713821" y="178557"/>
                  </a:cubicBezTo>
                  <a:close/>
                </a:path>
              </a:pathLst>
            </a:custGeom>
            <a:noFill/>
            <a:ln w="1483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092A7FA-6DED-FFFE-2FDA-DAC34ECBA318}"/>
              </a:ext>
            </a:extLst>
          </p:cNvPr>
          <p:cNvSpPr txBox="1"/>
          <p:nvPr/>
        </p:nvSpPr>
        <p:spPr>
          <a:xfrm>
            <a:off x="612182" y="1185223"/>
            <a:ext cx="46959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This chart highlights two key performance metrics of the system: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An 18% </a:t>
            </a:r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Diarization Error Rate</a:t>
            </a: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, reflecting speaker identification accuracy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A 26% </a:t>
            </a:r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Class-Perceived Word Error Rate</a:t>
            </a: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, indicating transcription accuracy across different speakers.</a:t>
            </a:r>
          </a:p>
        </p:txBody>
      </p:sp>
    </p:spTree>
    <p:extLst>
      <p:ext uri="{BB962C8B-B14F-4D97-AF65-F5344CB8AC3E}">
        <p14:creationId xmlns:p14="http://schemas.microsoft.com/office/powerpoint/2010/main" val="10898159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FAD64-36D6-83D1-97E9-ACB5A442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0BBEA75-DEFB-3C03-1338-6D2B94FCB23E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E65412-48F0-521C-64C7-9AD4852DBBA8}"/>
              </a:ext>
            </a:extLst>
          </p:cNvPr>
          <p:cNvSpPr/>
          <p:nvPr/>
        </p:nvSpPr>
        <p:spPr>
          <a:xfrm>
            <a:off x="658368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Project Planning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F43DE2-4610-70B5-5A17-70A1FE465C54}"/>
              </a:ext>
            </a:extLst>
          </p:cNvPr>
          <p:cNvSpPr/>
          <p:nvPr/>
        </p:nvSpPr>
        <p:spPr>
          <a:xfrm>
            <a:off x="493776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System</a:t>
            </a:r>
          </a:p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809F3-CD66-AD31-3167-5480466422C7}"/>
              </a:ext>
            </a:extLst>
          </p:cNvPr>
          <p:cNvSpPr/>
          <p:nvPr/>
        </p:nvSpPr>
        <p:spPr>
          <a:xfrm>
            <a:off x="3291840" y="0"/>
            <a:ext cx="1645920" cy="5143500"/>
          </a:xfrm>
          <a:prstGeom prst="rect">
            <a:avLst/>
          </a:prstGeom>
          <a:solidFill>
            <a:srgbClr val="52796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AI </a:t>
            </a:r>
          </a:p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Models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26FDA42-8E4A-C355-92AA-79FD15D540B6}"/>
              </a:ext>
            </a:extLst>
          </p:cNvPr>
          <p:cNvSpPr/>
          <p:nvPr/>
        </p:nvSpPr>
        <p:spPr>
          <a:xfrm>
            <a:off x="1647932" y="0"/>
            <a:ext cx="1645920" cy="5143500"/>
          </a:xfrm>
          <a:prstGeom prst="rect">
            <a:avLst/>
          </a:prstGeom>
          <a:solidFill>
            <a:srgbClr val="354F5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Requirement Analysis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A255FB0-7DD4-747C-035D-F8E2157B8C6D}"/>
              </a:ext>
            </a:extLst>
          </p:cNvPr>
          <p:cNvSpPr>
            <a:spLocks/>
          </p:cNvSpPr>
          <p:nvPr/>
        </p:nvSpPr>
        <p:spPr>
          <a:xfrm>
            <a:off x="0" y="0"/>
            <a:ext cx="1645920" cy="5143500"/>
          </a:xfrm>
          <a:prstGeom prst="rect">
            <a:avLst/>
          </a:prstGeom>
          <a:solidFill>
            <a:srgbClr val="2F3E4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Project</a:t>
            </a:r>
            <a:br>
              <a:rPr lang="ar-EG" sz="1600" b="1" dirty="0">
                <a:latin typeface="Montserrat Alternates" panose="02000505000000020004" pitchFamily="2" charset="0"/>
              </a:rPr>
            </a:br>
            <a:r>
              <a:rPr lang="en-US" sz="1600" b="1" dirty="0">
                <a:latin typeface="Montserrat Alternates" panose="02000505000000020004" pitchFamily="2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948724724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4">
          <a:extLst>
            <a:ext uri="{FF2B5EF4-FFF2-40B4-BE49-F238E27FC236}">
              <a16:creationId xmlns:a16="http://schemas.microsoft.com/office/drawing/2014/main" id="{F002A77B-90F4-E2B1-14A9-EDA0CF986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B40C54DA-E9B8-EF49-BE7E-35A428C38F5B}"/>
              </a:ext>
            </a:extLst>
          </p:cNvPr>
          <p:cNvSpPr txBox="1">
            <a:spLocks/>
          </p:cNvSpPr>
          <p:nvPr/>
        </p:nvSpPr>
        <p:spPr>
          <a:xfrm>
            <a:off x="1090341" y="1529850"/>
            <a:ext cx="6963318" cy="20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buSzPts val="9000"/>
            </a:pPr>
            <a:r>
              <a:rPr lang="en-US" sz="6600" dirty="0"/>
              <a:t>Sign Language</a:t>
            </a:r>
            <a:br>
              <a:rPr lang="en-US" sz="6600" dirty="0"/>
            </a:br>
            <a:r>
              <a:rPr lang="en-US" sz="6600" dirty="0"/>
              <a:t>About Data</a:t>
            </a:r>
          </a:p>
        </p:txBody>
      </p:sp>
    </p:spTree>
    <p:extLst>
      <p:ext uri="{BB962C8B-B14F-4D97-AF65-F5344CB8AC3E}">
        <p14:creationId xmlns:p14="http://schemas.microsoft.com/office/powerpoint/2010/main" val="233538571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675A6196-8A9D-928A-75A5-9800E2FBE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19FB74-E2E2-C7AC-7346-EF0295838334}"/>
              </a:ext>
            </a:extLst>
          </p:cNvPr>
          <p:cNvSpPr/>
          <p:nvPr/>
        </p:nvSpPr>
        <p:spPr>
          <a:xfrm>
            <a:off x="-64008" y="5285232"/>
            <a:ext cx="9262872" cy="5278294"/>
          </a:xfrm>
          <a:prstGeom prst="rect">
            <a:avLst/>
          </a:prstGeom>
          <a:solidFill>
            <a:srgbClr val="84A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kern="1200" dirty="0">
                <a:solidFill>
                  <a:srgbClr val="2F3E46"/>
                </a:solidFill>
                <a:latin typeface="Agency FB" panose="020B0503020202020204" pitchFamily="34" charset="0"/>
              </a:rPr>
              <a:t>Sign Savvy</a:t>
            </a:r>
          </a:p>
        </p:txBody>
      </p:sp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782B84B6-162B-F41E-1A65-97F830DA5C04}"/>
              </a:ext>
            </a:extLst>
          </p:cNvPr>
          <p:cNvSpPr txBox="1">
            <a:spLocks/>
          </p:cNvSpPr>
          <p:nvPr/>
        </p:nvSpPr>
        <p:spPr>
          <a:xfrm>
            <a:off x="82851" y="224853"/>
            <a:ext cx="2849752" cy="59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buSzPts val="9000"/>
            </a:pPr>
            <a:r>
              <a:rPr lang="en-US" sz="3600" b="1" dirty="0"/>
              <a:t>About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04AB4-836B-64D1-4965-E704FCEECD40}"/>
              </a:ext>
            </a:extLst>
          </p:cNvPr>
          <p:cNvSpPr txBox="1"/>
          <p:nvPr/>
        </p:nvSpPr>
        <p:spPr>
          <a:xfrm>
            <a:off x="4899455" y="2163987"/>
            <a:ext cx="4352874" cy="155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lbert Sans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Created by researchers affiliated with Microsoft Research, Boston University, University of Washington, and Rochester Institute of Technology</a:t>
            </a:r>
            <a:r>
              <a:rPr lang="ar-EG" sz="1800" dirty="0">
                <a:latin typeface="Albert Sans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lbert Sans" pitchFamily="2" charset="0"/>
                <a:ea typeface="Times New Roman" panose="02020603050405020304" pitchFamily="18" charset="0"/>
              </a:rPr>
              <a:t>for American Sign Language (ASL)</a:t>
            </a:r>
            <a:r>
              <a:rPr lang="ar-EG" sz="1800" dirty="0">
                <a:effectLst/>
                <a:latin typeface="Albert Sans" pitchFamily="2" charset="0"/>
                <a:ea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dk1"/>
              </a:solidFill>
              <a:latin typeface="Albert Sans" pitchFamily="2" charset="0"/>
              <a:sym typeface="Albert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2E169-B157-0404-9971-7C06A56B798B}"/>
              </a:ext>
            </a:extLst>
          </p:cNvPr>
          <p:cNvSpPr txBox="1"/>
          <p:nvPr/>
        </p:nvSpPr>
        <p:spPr>
          <a:xfrm>
            <a:off x="4567428" y="1482432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itchFamily="2" charset="0"/>
              </a:rPr>
              <a:t>ASL Citizen dataset</a:t>
            </a:r>
            <a:r>
              <a:rPr lang="ar-EG" sz="1800" b="1" dirty="0">
                <a:solidFill>
                  <a:srgbClr val="52796F"/>
                </a:solidFill>
                <a:latin typeface="Albert Sans" pitchFamily="2" charset="0"/>
              </a:rPr>
              <a:t>:</a:t>
            </a:r>
            <a:endParaRPr lang="en-US" sz="1800" b="1" dirty="0">
              <a:solidFill>
                <a:srgbClr val="52796F"/>
              </a:solidFill>
              <a:latin typeface="Albert Sans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675E687-EACC-0B2B-D649-AA62E6D8D353}"/>
              </a:ext>
            </a:extLst>
          </p:cNvPr>
          <p:cNvSpPr/>
          <p:nvPr/>
        </p:nvSpPr>
        <p:spPr>
          <a:xfrm>
            <a:off x="2552918" y="1858602"/>
            <a:ext cx="543910" cy="472082"/>
          </a:xfrm>
          <a:custGeom>
            <a:avLst/>
            <a:gdLst>
              <a:gd name="connsiteX0" fmla="*/ 539288 w 543910"/>
              <a:gd name="connsiteY0" fmla="*/ 226009 h 472082"/>
              <a:gd name="connsiteX1" fmla="*/ 539288 w 543910"/>
              <a:gd name="connsiteY1" fmla="*/ 246007 h 472082"/>
              <a:gd name="connsiteX2" fmla="*/ 458641 w 543910"/>
              <a:gd name="connsiteY2" fmla="*/ 314721 h 472082"/>
              <a:gd name="connsiteX3" fmla="*/ 236041 w 543910"/>
              <a:gd name="connsiteY3" fmla="*/ 472082 h 472082"/>
              <a:gd name="connsiteX4" fmla="*/ 0 w 543910"/>
              <a:gd name="connsiteY4" fmla="*/ 236041 h 472082"/>
              <a:gd name="connsiteX5" fmla="*/ 236041 w 543910"/>
              <a:gd name="connsiteY5" fmla="*/ 0 h 472082"/>
              <a:gd name="connsiteX6" fmla="*/ 458641 w 543910"/>
              <a:gd name="connsiteY6" fmla="*/ 157361 h 472082"/>
              <a:gd name="connsiteX7" fmla="*/ 539288 w 543910"/>
              <a:gd name="connsiteY7" fmla="*/ 226075 h 47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910" h="472082">
                <a:moveTo>
                  <a:pt x="539288" y="226009"/>
                </a:moveTo>
                <a:cubicBezTo>
                  <a:pt x="545452" y="231255"/>
                  <a:pt x="545452" y="240762"/>
                  <a:pt x="539288" y="246007"/>
                </a:cubicBezTo>
                <a:lnTo>
                  <a:pt x="458641" y="314721"/>
                </a:lnTo>
                <a:cubicBezTo>
                  <a:pt x="426251" y="406384"/>
                  <a:pt x="338785" y="472082"/>
                  <a:pt x="236041" y="472082"/>
                </a:cubicBezTo>
                <a:cubicBezTo>
                  <a:pt x="105694" y="472082"/>
                  <a:pt x="0" y="366388"/>
                  <a:pt x="0" y="236041"/>
                </a:cubicBezTo>
                <a:cubicBezTo>
                  <a:pt x="0" y="105694"/>
                  <a:pt x="105694" y="0"/>
                  <a:pt x="236041" y="0"/>
                </a:cubicBezTo>
                <a:cubicBezTo>
                  <a:pt x="338785" y="0"/>
                  <a:pt x="426251" y="65698"/>
                  <a:pt x="458641" y="157361"/>
                </a:cubicBezTo>
                <a:lnTo>
                  <a:pt x="539288" y="226075"/>
                </a:lnTo>
                <a:close/>
              </a:path>
            </a:pathLst>
          </a:custGeom>
          <a:noFill/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lbert Sans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A5DF38-AFC6-19C4-D9D5-4E35AC60E1CE}"/>
              </a:ext>
            </a:extLst>
          </p:cNvPr>
          <p:cNvSpPr/>
          <p:nvPr/>
        </p:nvSpPr>
        <p:spPr>
          <a:xfrm>
            <a:off x="349867" y="1825753"/>
            <a:ext cx="2124369" cy="2124369"/>
          </a:xfrm>
          <a:custGeom>
            <a:avLst/>
            <a:gdLst>
              <a:gd name="connsiteX0" fmla="*/ 1062185 w 2124369"/>
              <a:gd name="connsiteY0" fmla="*/ 2124370 h 2124369"/>
              <a:gd name="connsiteX1" fmla="*/ 2124370 w 2124369"/>
              <a:gd name="connsiteY1" fmla="*/ 1062185 h 2124369"/>
              <a:gd name="connsiteX2" fmla="*/ 1062185 w 2124369"/>
              <a:gd name="connsiteY2" fmla="*/ 0 h 2124369"/>
              <a:gd name="connsiteX3" fmla="*/ 0 w 2124369"/>
              <a:gd name="connsiteY3" fmla="*/ 1062185 h 2124369"/>
              <a:gd name="connsiteX4" fmla="*/ 1062185 w 2124369"/>
              <a:gd name="connsiteY4" fmla="*/ 2124370 h 2124369"/>
              <a:gd name="connsiteX5" fmla="*/ 275381 w 2124369"/>
              <a:gd name="connsiteY5" fmla="*/ 1337566 h 2124369"/>
              <a:gd name="connsiteX6" fmla="*/ 1062185 w 2124369"/>
              <a:gd name="connsiteY6" fmla="*/ 550763 h 2124369"/>
              <a:gd name="connsiteX7" fmla="*/ 1848989 w 2124369"/>
              <a:gd name="connsiteY7" fmla="*/ 1337566 h 2124369"/>
              <a:gd name="connsiteX8" fmla="*/ 1062185 w 2124369"/>
              <a:gd name="connsiteY8" fmla="*/ 2124370 h 212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4369" h="2124369">
                <a:moveTo>
                  <a:pt x="1062185" y="2124370"/>
                </a:moveTo>
                <a:cubicBezTo>
                  <a:pt x="1648813" y="2124370"/>
                  <a:pt x="2124370" y="1648813"/>
                  <a:pt x="2124370" y="1062185"/>
                </a:cubicBezTo>
                <a:cubicBezTo>
                  <a:pt x="2124370" y="475557"/>
                  <a:pt x="1648813" y="0"/>
                  <a:pt x="1062185" y="0"/>
                </a:cubicBezTo>
                <a:cubicBezTo>
                  <a:pt x="475557" y="0"/>
                  <a:pt x="0" y="475557"/>
                  <a:pt x="0" y="1062185"/>
                </a:cubicBezTo>
                <a:cubicBezTo>
                  <a:pt x="0" y="1648813"/>
                  <a:pt x="476737" y="2122928"/>
                  <a:pt x="1062185" y="2124370"/>
                </a:cubicBezTo>
                <a:cubicBezTo>
                  <a:pt x="628853" y="2122928"/>
                  <a:pt x="275381" y="1771226"/>
                  <a:pt x="275381" y="1337566"/>
                </a:cubicBezTo>
                <a:cubicBezTo>
                  <a:pt x="275381" y="903906"/>
                  <a:pt x="627673" y="550763"/>
                  <a:pt x="1062185" y="550763"/>
                </a:cubicBezTo>
                <a:cubicBezTo>
                  <a:pt x="1496697" y="550763"/>
                  <a:pt x="1848989" y="903054"/>
                  <a:pt x="1848989" y="1337566"/>
                </a:cubicBezTo>
                <a:cubicBezTo>
                  <a:pt x="1848989" y="1772079"/>
                  <a:pt x="1496697" y="2124370"/>
                  <a:pt x="1062185" y="2124370"/>
                </a:cubicBezTo>
                <a:close/>
              </a:path>
            </a:pathLst>
          </a:custGeom>
          <a:solidFill>
            <a:srgbClr val="2F3E4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lbert Sans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E802CF-CBFF-0E04-2850-A40EA1344B79}"/>
              </a:ext>
            </a:extLst>
          </p:cNvPr>
          <p:cNvSpPr/>
          <p:nvPr/>
        </p:nvSpPr>
        <p:spPr>
          <a:xfrm>
            <a:off x="2552918" y="2645406"/>
            <a:ext cx="543910" cy="472082"/>
          </a:xfrm>
          <a:custGeom>
            <a:avLst/>
            <a:gdLst>
              <a:gd name="connsiteX0" fmla="*/ 539288 w 543910"/>
              <a:gd name="connsiteY0" fmla="*/ 226009 h 472082"/>
              <a:gd name="connsiteX1" fmla="*/ 539288 w 543910"/>
              <a:gd name="connsiteY1" fmla="*/ 246007 h 472082"/>
              <a:gd name="connsiteX2" fmla="*/ 458641 w 543910"/>
              <a:gd name="connsiteY2" fmla="*/ 314721 h 472082"/>
              <a:gd name="connsiteX3" fmla="*/ 236041 w 543910"/>
              <a:gd name="connsiteY3" fmla="*/ 472082 h 472082"/>
              <a:gd name="connsiteX4" fmla="*/ 0 w 543910"/>
              <a:gd name="connsiteY4" fmla="*/ 236041 h 472082"/>
              <a:gd name="connsiteX5" fmla="*/ 236041 w 543910"/>
              <a:gd name="connsiteY5" fmla="*/ 0 h 472082"/>
              <a:gd name="connsiteX6" fmla="*/ 458641 w 543910"/>
              <a:gd name="connsiteY6" fmla="*/ 157361 h 472082"/>
              <a:gd name="connsiteX7" fmla="*/ 539288 w 543910"/>
              <a:gd name="connsiteY7" fmla="*/ 226075 h 47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910" h="472082">
                <a:moveTo>
                  <a:pt x="539288" y="226009"/>
                </a:moveTo>
                <a:cubicBezTo>
                  <a:pt x="545452" y="231255"/>
                  <a:pt x="545452" y="240762"/>
                  <a:pt x="539288" y="246007"/>
                </a:cubicBezTo>
                <a:lnTo>
                  <a:pt x="458641" y="314721"/>
                </a:lnTo>
                <a:cubicBezTo>
                  <a:pt x="426251" y="406384"/>
                  <a:pt x="338785" y="472082"/>
                  <a:pt x="236041" y="472082"/>
                </a:cubicBezTo>
                <a:cubicBezTo>
                  <a:pt x="105694" y="472082"/>
                  <a:pt x="0" y="366388"/>
                  <a:pt x="0" y="236041"/>
                </a:cubicBezTo>
                <a:cubicBezTo>
                  <a:pt x="0" y="105694"/>
                  <a:pt x="105694" y="0"/>
                  <a:pt x="236041" y="0"/>
                </a:cubicBezTo>
                <a:cubicBezTo>
                  <a:pt x="338785" y="0"/>
                  <a:pt x="426251" y="65698"/>
                  <a:pt x="458641" y="157361"/>
                </a:cubicBezTo>
                <a:lnTo>
                  <a:pt x="539288" y="226075"/>
                </a:lnTo>
                <a:close/>
              </a:path>
            </a:pathLst>
          </a:custGeom>
          <a:noFill/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lbert Sans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ED5568-2AE1-4081-DB5E-764D3243BB9B}"/>
              </a:ext>
            </a:extLst>
          </p:cNvPr>
          <p:cNvSpPr/>
          <p:nvPr/>
        </p:nvSpPr>
        <p:spPr>
          <a:xfrm>
            <a:off x="625248" y="2376516"/>
            <a:ext cx="1573607" cy="1573607"/>
          </a:xfrm>
          <a:custGeom>
            <a:avLst/>
            <a:gdLst>
              <a:gd name="connsiteX0" fmla="*/ 786804 w 1573607"/>
              <a:gd name="connsiteY0" fmla="*/ 1573607 h 1573607"/>
              <a:gd name="connsiteX1" fmla="*/ 1573607 w 1573607"/>
              <a:gd name="connsiteY1" fmla="*/ 786804 h 1573607"/>
              <a:gd name="connsiteX2" fmla="*/ 786804 w 1573607"/>
              <a:gd name="connsiteY2" fmla="*/ 0 h 1573607"/>
              <a:gd name="connsiteX3" fmla="*/ 0 w 1573607"/>
              <a:gd name="connsiteY3" fmla="*/ 786804 h 1573607"/>
              <a:gd name="connsiteX4" fmla="*/ 786804 w 1573607"/>
              <a:gd name="connsiteY4" fmla="*/ 1573607 h 1573607"/>
              <a:gd name="connsiteX5" fmla="*/ 275381 w 1573607"/>
              <a:gd name="connsiteY5" fmla="*/ 1062185 h 1573607"/>
              <a:gd name="connsiteX6" fmla="*/ 786804 w 1573607"/>
              <a:gd name="connsiteY6" fmla="*/ 550763 h 1573607"/>
              <a:gd name="connsiteX7" fmla="*/ 1298226 w 1573607"/>
              <a:gd name="connsiteY7" fmla="*/ 1062185 h 1573607"/>
              <a:gd name="connsiteX8" fmla="*/ 786804 w 1573607"/>
              <a:gd name="connsiteY8" fmla="*/ 1573607 h 157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3607" h="1573607">
                <a:moveTo>
                  <a:pt x="786804" y="1573607"/>
                </a:moveTo>
                <a:cubicBezTo>
                  <a:pt x="1221316" y="1573607"/>
                  <a:pt x="1573607" y="1221316"/>
                  <a:pt x="1573607" y="786804"/>
                </a:cubicBezTo>
                <a:cubicBezTo>
                  <a:pt x="1573607" y="352291"/>
                  <a:pt x="1221316" y="0"/>
                  <a:pt x="786804" y="0"/>
                </a:cubicBezTo>
                <a:cubicBezTo>
                  <a:pt x="352291" y="0"/>
                  <a:pt x="0" y="352291"/>
                  <a:pt x="0" y="786804"/>
                </a:cubicBezTo>
                <a:cubicBezTo>
                  <a:pt x="0" y="1221316"/>
                  <a:pt x="353472" y="1572165"/>
                  <a:pt x="786804" y="1573607"/>
                </a:cubicBezTo>
                <a:cubicBezTo>
                  <a:pt x="505587" y="1572231"/>
                  <a:pt x="275381" y="1343795"/>
                  <a:pt x="275381" y="1062185"/>
                </a:cubicBezTo>
                <a:cubicBezTo>
                  <a:pt x="275381" y="780575"/>
                  <a:pt x="504341" y="550763"/>
                  <a:pt x="786804" y="550763"/>
                </a:cubicBezTo>
                <a:cubicBezTo>
                  <a:pt x="1069266" y="550763"/>
                  <a:pt x="1298226" y="779722"/>
                  <a:pt x="1298226" y="1062185"/>
                </a:cubicBezTo>
                <a:cubicBezTo>
                  <a:pt x="1298226" y="1344647"/>
                  <a:pt x="1069266" y="1573607"/>
                  <a:pt x="786804" y="1573607"/>
                </a:cubicBezTo>
                <a:close/>
              </a:path>
            </a:pathLst>
          </a:custGeom>
          <a:solidFill>
            <a:srgbClr val="52796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lbert Sans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DF9061-A8C7-63EB-A928-D5A50EDBE436}"/>
              </a:ext>
            </a:extLst>
          </p:cNvPr>
          <p:cNvSpPr/>
          <p:nvPr/>
        </p:nvSpPr>
        <p:spPr>
          <a:xfrm>
            <a:off x="2552918" y="3432210"/>
            <a:ext cx="543910" cy="472082"/>
          </a:xfrm>
          <a:custGeom>
            <a:avLst/>
            <a:gdLst>
              <a:gd name="connsiteX0" fmla="*/ 539288 w 543910"/>
              <a:gd name="connsiteY0" fmla="*/ 226009 h 472082"/>
              <a:gd name="connsiteX1" fmla="*/ 539288 w 543910"/>
              <a:gd name="connsiteY1" fmla="*/ 246007 h 472082"/>
              <a:gd name="connsiteX2" fmla="*/ 458641 w 543910"/>
              <a:gd name="connsiteY2" fmla="*/ 314721 h 472082"/>
              <a:gd name="connsiteX3" fmla="*/ 236041 w 543910"/>
              <a:gd name="connsiteY3" fmla="*/ 472082 h 472082"/>
              <a:gd name="connsiteX4" fmla="*/ 0 w 543910"/>
              <a:gd name="connsiteY4" fmla="*/ 236041 h 472082"/>
              <a:gd name="connsiteX5" fmla="*/ 236041 w 543910"/>
              <a:gd name="connsiteY5" fmla="*/ 0 h 472082"/>
              <a:gd name="connsiteX6" fmla="*/ 458641 w 543910"/>
              <a:gd name="connsiteY6" fmla="*/ 157361 h 472082"/>
              <a:gd name="connsiteX7" fmla="*/ 539288 w 543910"/>
              <a:gd name="connsiteY7" fmla="*/ 226075 h 47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910" h="472082">
                <a:moveTo>
                  <a:pt x="539288" y="226009"/>
                </a:moveTo>
                <a:cubicBezTo>
                  <a:pt x="545452" y="231255"/>
                  <a:pt x="545452" y="240762"/>
                  <a:pt x="539288" y="246007"/>
                </a:cubicBezTo>
                <a:lnTo>
                  <a:pt x="458641" y="314721"/>
                </a:lnTo>
                <a:cubicBezTo>
                  <a:pt x="426251" y="406384"/>
                  <a:pt x="338785" y="472082"/>
                  <a:pt x="236041" y="472082"/>
                </a:cubicBezTo>
                <a:cubicBezTo>
                  <a:pt x="105694" y="472082"/>
                  <a:pt x="0" y="366388"/>
                  <a:pt x="0" y="236041"/>
                </a:cubicBezTo>
                <a:cubicBezTo>
                  <a:pt x="0" y="105694"/>
                  <a:pt x="105694" y="0"/>
                  <a:pt x="236041" y="0"/>
                </a:cubicBezTo>
                <a:cubicBezTo>
                  <a:pt x="338785" y="0"/>
                  <a:pt x="426251" y="65698"/>
                  <a:pt x="458641" y="157361"/>
                </a:cubicBezTo>
                <a:lnTo>
                  <a:pt x="539288" y="226075"/>
                </a:lnTo>
                <a:close/>
              </a:path>
            </a:pathLst>
          </a:custGeom>
          <a:noFill/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lbert Sans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DCB1FB2-3611-D19C-A407-E641D86C0AA0}"/>
              </a:ext>
            </a:extLst>
          </p:cNvPr>
          <p:cNvSpPr/>
          <p:nvPr/>
        </p:nvSpPr>
        <p:spPr>
          <a:xfrm>
            <a:off x="900630" y="2927279"/>
            <a:ext cx="1022844" cy="1022844"/>
          </a:xfrm>
          <a:custGeom>
            <a:avLst/>
            <a:gdLst>
              <a:gd name="connsiteX0" fmla="*/ 1022845 w 1022844"/>
              <a:gd name="connsiteY0" fmla="*/ 511422 h 1022844"/>
              <a:gd name="connsiteX1" fmla="*/ 511422 w 1022844"/>
              <a:gd name="connsiteY1" fmla="*/ 1022845 h 1022844"/>
              <a:gd name="connsiteX2" fmla="*/ 0 w 1022844"/>
              <a:gd name="connsiteY2" fmla="*/ 511422 h 1022844"/>
              <a:gd name="connsiteX3" fmla="*/ 511422 w 1022844"/>
              <a:gd name="connsiteY3" fmla="*/ 0 h 1022844"/>
              <a:gd name="connsiteX4" fmla="*/ 1022845 w 1022844"/>
              <a:gd name="connsiteY4" fmla="*/ 511422 h 10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844" h="1022844">
                <a:moveTo>
                  <a:pt x="1022845" y="511422"/>
                </a:moveTo>
                <a:cubicBezTo>
                  <a:pt x="1022845" y="793885"/>
                  <a:pt x="793885" y="1022845"/>
                  <a:pt x="511422" y="1022845"/>
                </a:cubicBezTo>
                <a:cubicBezTo>
                  <a:pt x="230206" y="1021468"/>
                  <a:pt x="0" y="793032"/>
                  <a:pt x="0" y="511422"/>
                </a:cubicBezTo>
                <a:cubicBezTo>
                  <a:pt x="0" y="229812"/>
                  <a:pt x="228960" y="0"/>
                  <a:pt x="511422" y="0"/>
                </a:cubicBezTo>
                <a:cubicBezTo>
                  <a:pt x="793885" y="0"/>
                  <a:pt x="1022845" y="228960"/>
                  <a:pt x="1022845" y="511422"/>
                </a:cubicBezTo>
                <a:close/>
              </a:path>
            </a:pathLst>
          </a:custGeom>
          <a:solidFill>
            <a:srgbClr val="CAD2C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lbert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E3A2E-0B74-7B40-71CC-218D9333502F}"/>
              </a:ext>
            </a:extLst>
          </p:cNvPr>
          <p:cNvSpPr txBox="1"/>
          <p:nvPr/>
        </p:nvSpPr>
        <p:spPr>
          <a:xfrm>
            <a:off x="1633099" y="1379383"/>
            <a:ext cx="25122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spc="0" baseline="0" dirty="0">
                <a:ln/>
                <a:solidFill>
                  <a:srgbClr val="484848"/>
                </a:solidFill>
                <a:latin typeface="Albert Sans" pitchFamily="2" charset="0"/>
                <a:sym typeface="Arial"/>
                <a:rtl val="0"/>
              </a:rPr>
              <a:t>Video Dataset Breakdown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1EC245-FBD2-E8F9-F478-0EA0846A7EDF}"/>
              </a:ext>
            </a:extLst>
          </p:cNvPr>
          <p:cNvSpPr txBox="1"/>
          <p:nvPr/>
        </p:nvSpPr>
        <p:spPr>
          <a:xfrm>
            <a:off x="1009152" y="2002446"/>
            <a:ext cx="8194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spc="0" baseline="0" dirty="0">
                <a:ln/>
                <a:solidFill>
                  <a:srgbClr val="84A98C"/>
                </a:solidFill>
                <a:latin typeface="Albert Sans" pitchFamily="2" charset="0"/>
                <a:sym typeface="Arial"/>
                <a:rtl val="0"/>
              </a:rPr>
              <a:t>83,399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578257-4222-3E85-236A-FBC7E499FD6A}"/>
              </a:ext>
            </a:extLst>
          </p:cNvPr>
          <p:cNvSpPr txBox="1"/>
          <p:nvPr/>
        </p:nvSpPr>
        <p:spPr>
          <a:xfrm>
            <a:off x="1102126" y="2553209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spc="0" baseline="0">
                <a:ln/>
                <a:solidFill>
                  <a:srgbClr val="FFFFFF"/>
                </a:solidFill>
                <a:latin typeface="Albert Sans" pitchFamily="2" charset="0"/>
                <a:sym typeface="Arial"/>
                <a:rtl val="0"/>
              </a:rPr>
              <a:t>2,731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E7015-E298-96BB-934B-A4F57E15A505}"/>
              </a:ext>
            </a:extLst>
          </p:cNvPr>
          <p:cNvSpPr txBox="1"/>
          <p:nvPr/>
        </p:nvSpPr>
        <p:spPr>
          <a:xfrm>
            <a:off x="1208725" y="3300673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spc="0" baseline="0" dirty="0">
                <a:ln/>
                <a:solidFill>
                  <a:srgbClr val="84A98C"/>
                </a:solidFill>
                <a:latin typeface="Albert Sans" pitchFamily="2" charset="0"/>
                <a:sym typeface="Arial"/>
                <a:rtl val="0"/>
              </a:rPr>
              <a:t>52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A3BBF2-8043-B3E6-F3F6-BE584889442B}"/>
              </a:ext>
            </a:extLst>
          </p:cNvPr>
          <p:cNvSpPr/>
          <p:nvPr/>
        </p:nvSpPr>
        <p:spPr>
          <a:xfrm>
            <a:off x="349867" y="1825753"/>
            <a:ext cx="2124369" cy="2124369"/>
          </a:xfrm>
          <a:custGeom>
            <a:avLst/>
            <a:gdLst>
              <a:gd name="connsiteX0" fmla="*/ 1062185 w 2124369"/>
              <a:gd name="connsiteY0" fmla="*/ 2124370 h 2124369"/>
              <a:gd name="connsiteX1" fmla="*/ 2124370 w 2124369"/>
              <a:gd name="connsiteY1" fmla="*/ 1062185 h 2124369"/>
              <a:gd name="connsiteX2" fmla="*/ 1062185 w 2124369"/>
              <a:gd name="connsiteY2" fmla="*/ 0 h 2124369"/>
              <a:gd name="connsiteX3" fmla="*/ 0 w 2124369"/>
              <a:gd name="connsiteY3" fmla="*/ 1062185 h 2124369"/>
              <a:gd name="connsiteX4" fmla="*/ 1062185 w 2124369"/>
              <a:gd name="connsiteY4" fmla="*/ 2124370 h 2124369"/>
              <a:gd name="connsiteX5" fmla="*/ 275381 w 2124369"/>
              <a:gd name="connsiteY5" fmla="*/ 1337566 h 2124369"/>
              <a:gd name="connsiteX6" fmla="*/ 1062185 w 2124369"/>
              <a:gd name="connsiteY6" fmla="*/ 550763 h 2124369"/>
              <a:gd name="connsiteX7" fmla="*/ 1848989 w 2124369"/>
              <a:gd name="connsiteY7" fmla="*/ 1337566 h 2124369"/>
              <a:gd name="connsiteX8" fmla="*/ 1062185 w 2124369"/>
              <a:gd name="connsiteY8" fmla="*/ 2124370 h 2124369"/>
              <a:gd name="connsiteX9" fmla="*/ 1062185 w 2124369"/>
              <a:gd name="connsiteY9" fmla="*/ 2124370 h 2124369"/>
              <a:gd name="connsiteX10" fmla="*/ 1062185 w 2124369"/>
              <a:gd name="connsiteY10" fmla="*/ 2124370 h 212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4369" h="2124369">
                <a:moveTo>
                  <a:pt x="1062185" y="2124370"/>
                </a:moveTo>
                <a:cubicBezTo>
                  <a:pt x="1648813" y="2124370"/>
                  <a:pt x="2124370" y="1648813"/>
                  <a:pt x="2124370" y="1062185"/>
                </a:cubicBezTo>
                <a:cubicBezTo>
                  <a:pt x="2124370" y="475557"/>
                  <a:pt x="1648813" y="0"/>
                  <a:pt x="1062185" y="0"/>
                </a:cubicBezTo>
                <a:cubicBezTo>
                  <a:pt x="475557" y="0"/>
                  <a:pt x="0" y="475557"/>
                  <a:pt x="0" y="1062185"/>
                </a:cubicBezTo>
                <a:cubicBezTo>
                  <a:pt x="0" y="1648813"/>
                  <a:pt x="476737" y="2122928"/>
                  <a:pt x="1062185" y="2124370"/>
                </a:cubicBezTo>
                <a:cubicBezTo>
                  <a:pt x="628853" y="2122928"/>
                  <a:pt x="275381" y="1771226"/>
                  <a:pt x="275381" y="1337566"/>
                </a:cubicBezTo>
                <a:cubicBezTo>
                  <a:pt x="275381" y="903906"/>
                  <a:pt x="627673" y="550763"/>
                  <a:pt x="1062185" y="550763"/>
                </a:cubicBezTo>
                <a:cubicBezTo>
                  <a:pt x="1496697" y="550763"/>
                  <a:pt x="1848989" y="903054"/>
                  <a:pt x="1848989" y="1337566"/>
                </a:cubicBezTo>
                <a:cubicBezTo>
                  <a:pt x="1848989" y="1772079"/>
                  <a:pt x="1496697" y="2124370"/>
                  <a:pt x="1062185" y="2124370"/>
                </a:cubicBezTo>
                <a:close/>
                <a:moveTo>
                  <a:pt x="1062185" y="2124370"/>
                </a:moveTo>
                <a:cubicBezTo>
                  <a:pt x="1061333" y="2124370"/>
                  <a:pt x="1063037" y="2124370"/>
                  <a:pt x="1062185" y="2124370"/>
                </a:cubicBezTo>
                <a:close/>
              </a:path>
            </a:pathLst>
          </a:custGeom>
          <a:noFill/>
          <a:ln w="13095" cap="rnd">
            <a:solidFill>
              <a:srgbClr val="84A98C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latin typeface="Albert Sans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878B19C-F380-09D3-DB91-CFE25F8ADDE5}"/>
              </a:ext>
            </a:extLst>
          </p:cNvPr>
          <p:cNvSpPr/>
          <p:nvPr/>
        </p:nvSpPr>
        <p:spPr>
          <a:xfrm>
            <a:off x="625248" y="2376516"/>
            <a:ext cx="1573607" cy="1573607"/>
          </a:xfrm>
          <a:custGeom>
            <a:avLst/>
            <a:gdLst>
              <a:gd name="connsiteX0" fmla="*/ 786804 w 1573607"/>
              <a:gd name="connsiteY0" fmla="*/ 1573607 h 1573607"/>
              <a:gd name="connsiteX1" fmla="*/ 1573607 w 1573607"/>
              <a:gd name="connsiteY1" fmla="*/ 786804 h 1573607"/>
              <a:gd name="connsiteX2" fmla="*/ 786804 w 1573607"/>
              <a:gd name="connsiteY2" fmla="*/ 0 h 1573607"/>
              <a:gd name="connsiteX3" fmla="*/ 0 w 1573607"/>
              <a:gd name="connsiteY3" fmla="*/ 786804 h 1573607"/>
              <a:gd name="connsiteX4" fmla="*/ 786804 w 1573607"/>
              <a:gd name="connsiteY4" fmla="*/ 1573607 h 1573607"/>
              <a:gd name="connsiteX5" fmla="*/ 275381 w 1573607"/>
              <a:gd name="connsiteY5" fmla="*/ 1062185 h 1573607"/>
              <a:gd name="connsiteX6" fmla="*/ 786804 w 1573607"/>
              <a:gd name="connsiteY6" fmla="*/ 550763 h 1573607"/>
              <a:gd name="connsiteX7" fmla="*/ 1298226 w 1573607"/>
              <a:gd name="connsiteY7" fmla="*/ 1062185 h 1573607"/>
              <a:gd name="connsiteX8" fmla="*/ 786804 w 1573607"/>
              <a:gd name="connsiteY8" fmla="*/ 1573607 h 1573607"/>
              <a:gd name="connsiteX9" fmla="*/ 786804 w 1573607"/>
              <a:gd name="connsiteY9" fmla="*/ 1573607 h 1573607"/>
              <a:gd name="connsiteX10" fmla="*/ 786804 w 1573607"/>
              <a:gd name="connsiteY10" fmla="*/ 1573607 h 157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3607" h="1573607">
                <a:moveTo>
                  <a:pt x="786804" y="1573607"/>
                </a:moveTo>
                <a:cubicBezTo>
                  <a:pt x="1221316" y="1573607"/>
                  <a:pt x="1573607" y="1221316"/>
                  <a:pt x="1573607" y="786804"/>
                </a:cubicBezTo>
                <a:cubicBezTo>
                  <a:pt x="1573607" y="352291"/>
                  <a:pt x="1221316" y="0"/>
                  <a:pt x="786804" y="0"/>
                </a:cubicBezTo>
                <a:cubicBezTo>
                  <a:pt x="352291" y="0"/>
                  <a:pt x="0" y="352291"/>
                  <a:pt x="0" y="786804"/>
                </a:cubicBezTo>
                <a:cubicBezTo>
                  <a:pt x="0" y="1221316"/>
                  <a:pt x="353472" y="1572165"/>
                  <a:pt x="786804" y="1573607"/>
                </a:cubicBezTo>
                <a:cubicBezTo>
                  <a:pt x="505587" y="1572165"/>
                  <a:pt x="275381" y="1343730"/>
                  <a:pt x="275381" y="1062185"/>
                </a:cubicBezTo>
                <a:cubicBezTo>
                  <a:pt x="275381" y="780640"/>
                  <a:pt x="504341" y="550763"/>
                  <a:pt x="786804" y="550763"/>
                </a:cubicBezTo>
                <a:cubicBezTo>
                  <a:pt x="1069266" y="550763"/>
                  <a:pt x="1298226" y="779722"/>
                  <a:pt x="1298226" y="1062185"/>
                </a:cubicBezTo>
                <a:cubicBezTo>
                  <a:pt x="1298226" y="1344647"/>
                  <a:pt x="1069266" y="1573607"/>
                  <a:pt x="786804" y="1573607"/>
                </a:cubicBezTo>
                <a:close/>
                <a:moveTo>
                  <a:pt x="786804" y="1573607"/>
                </a:moveTo>
                <a:cubicBezTo>
                  <a:pt x="785951" y="1573607"/>
                  <a:pt x="787656" y="1573607"/>
                  <a:pt x="786804" y="1573607"/>
                </a:cubicBezTo>
                <a:close/>
              </a:path>
            </a:pathLst>
          </a:custGeom>
          <a:noFill/>
          <a:ln w="13095" cap="rnd">
            <a:solidFill>
              <a:srgbClr val="84A98C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latin typeface="Albert Sans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ECD81CF-B026-F505-AAE3-52803EA098C8}"/>
              </a:ext>
            </a:extLst>
          </p:cNvPr>
          <p:cNvSpPr/>
          <p:nvPr/>
        </p:nvSpPr>
        <p:spPr>
          <a:xfrm>
            <a:off x="900630" y="2927279"/>
            <a:ext cx="1022844" cy="1022844"/>
          </a:xfrm>
          <a:custGeom>
            <a:avLst/>
            <a:gdLst>
              <a:gd name="connsiteX0" fmla="*/ 1022845 w 1022844"/>
              <a:gd name="connsiteY0" fmla="*/ 511422 h 1022844"/>
              <a:gd name="connsiteX1" fmla="*/ 511422 w 1022844"/>
              <a:gd name="connsiteY1" fmla="*/ 1022845 h 1022844"/>
              <a:gd name="connsiteX2" fmla="*/ 0 w 1022844"/>
              <a:gd name="connsiteY2" fmla="*/ 511422 h 1022844"/>
              <a:gd name="connsiteX3" fmla="*/ 511422 w 1022844"/>
              <a:gd name="connsiteY3" fmla="*/ 0 h 1022844"/>
              <a:gd name="connsiteX4" fmla="*/ 1022845 w 1022844"/>
              <a:gd name="connsiteY4" fmla="*/ 511422 h 1022844"/>
              <a:gd name="connsiteX5" fmla="*/ 511422 w 1022844"/>
              <a:gd name="connsiteY5" fmla="*/ 1022845 h 1022844"/>
              <a:gd name="connsiteX6" fmla="*/ 511422 w 1022844"/>
              <a:gd name="connsiteY6" fmla="*/ 1022845 h 10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2844" h="1022844">
                <a:moveTo>
                  <a:pt x="1022845" y="511422"/>
                </a:moveTo>
                <a:cubicBezTo>
                  <a:pt x="1022845" y="793885"/>
                  <a:pt x="793885" y="1022845"/>
                  <a:pt x="511422" y="1022845"/>
                </a:cubicBezTo>
                <a:cubicBezTo>
                  <a:pt x="230206" y="1021402"/>
                  <a:pt x="0" y="792967"/>
                  <a:pt x="0" y="511422"/>
                </a:cubicBezTo>
                <a:cubicBezTo>
                  <a:pt x="0" y="229878"/>
                  <a:pt x="228960" y="0"/>
                  <a:pt x="511422" y="0"/>
                </a:cubicBezTo>
                <a:cubicBezTo>
                  <a:pt x="793885" y="0"/>
                  <a:pt x="1022845" y="228960"/>
                  <a:pt x="1022845" y="511422"/>
                </a:cubicBezTo>
                <a:close/>
                <a:moveTo>
                  <a:pt x="511422" y="1022845"/>
                </a:moveTo>
                <a:cubicBezTo>
                  <a:pt x="510570" y="1022845"/>
                  <a:pt x="512275" y="1022845"/>
                  <a:pt x="511422" y="1022845"/>
                </a:cubicBezTo>
                <a:close/>
              </a:path>
            </a:pathLst>
          </a:custGeom>
          <a:noFill/>
          <a:ln w="13095" cap="rnd">
            <a:solidFill>
              <a:srgbClr val="84A98C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latin typeface="Albert Sans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C44670E-920C-F604-BF57-FD740BD802D7}"/>
              </a:ext>
            </a:extLst>
          </p:cNvPr>
          <p:cNvGrpSpPr/>
          <p:nvPr/>
        </p:nvGrpSpPr>
        <p:grpSpPr>
          <a:xfrm>
            <a:off x="2527010" y="1924333"/>
            <a:ext cx="2261865" cy="688317"/>
            <a:chOff x="2514818" y="1832893"/>
            <a:chExt cx="2261865" cy="68831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570F173-069E-845F-00F0-514141A4B40E}"/>
                </a:ext>
              </a:extLst>
            </p:cNvPr>
            <p:cNvGrpSpPr/>
            <p:nvPr/>
          </p:nvGrpSpPr>
          <p:grpSpPr>
            <a:xfrm>
              <a:off x="3121661" y="1832893"/>
              <a:ext cx="1655022" cy="688317"/>
              <a:chOff x="3121661" y="1857277"/>
              <a:chExt cx="1655022" cy="68831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EE87C6-E5B9-C617-B4A5-A2EB07CBB869}"/>
                  </a:ext>
                </a:extLst>
              </p:cNvPr>
              <p:cNvSpPr txBox="1"/>
              <p:nvPr/>
            </p:nvSpPr>
            <p:spPr>
              <a:xfrm>
                <a:off x="3121661" y="1857277"/>
                <a:ext cx="132600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500" b="1" spc="0" baseline="0" dirty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Total Videos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BB3658-E936-808F-CB62-DE0076B55B58}"/>
                  </a:ext>
                </a:extLst>
              </p:cNvPr>
              <p:cNvSpPr txBox="1"/>
              <p:nvPr/>
            </p:nvSpPr>
            <p:spPr>
              <a:xfrm>
                <a:off x="3121661" y="2107012"/>
                <a:ext cx="1655022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125" spc="0" baseline="0" dirty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Total number of videos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EF08947-73B2-26EA-2863-6C45ECE80905}"/>
                </a:ext>
              </a:extLst>
            </p:cNvPr>
            <p:cNvGrpSpPr/>
            <p:nvPr/>
          </p:nvGrpSpPr>
          <p:grpSpPr>
            <a:xfrm>
              <a:off x="2514818" y="1832893"/>
              <a:ext cx="543910" cy="472082"/>
              <a:chOff x="2552918" y="1858602"/>
              <a:chExt cx="543910" cy="472082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E0750C-5089-7466-8B16-B42C57E9F7BD}"/>
                  </a:ext>
                </a:extLst>
              </p:cNvPr>
              <p:cNvSpPr/>
              <p:nvPr/>
            </p:nvSpPr>
            <p:spPr>
              <a:xfrm rot="10800000">
                <a:off x="2552918" y="1858602"/>
                <a:ext cx="543910" cy="472082"/>
              </a:xfrm>
              <a:custGeom>
                <a:avLst/>
                <a:gdLst>
                  <a:gd name="connsiteX0" fmla="*/ 539288 w 543910"/>
                  <a:gd name="connsiteY0" fmla="*/ 226009 h 472082"/>
                  <a:gd name="connsiteX1" fmla="*/ 539288 w 543910"/>
                  <a:gd name="connsiteY1" fmla="*/ 246007 h 472082"/>
                  <a:gd name="connsiteX2" fmla="*/ 458641 w 543910"/>
                  <a:gd name="connsiteY2" fmla="*/ 314721 h 472082"/>
                  <a:gd name="connsiteX3" fmla="*/ 236041 w 543910"/>
                  <a:gd name="connsiteY3" fmla="*/ 472082 h 472082"/>
                  <a:gd name="connsiteX4" fmla="*/ 0 w 543910"/>
                  <a:gd name="connsiteY4" fmla="*/ 236041 h 472082"/>
                  <a:gd name="connsiteX5" fmla="*/ 236041 w 543910"/>
                  <a:gd name="connsiteY5" fmla="*/ 0 h 472082"/>
                  <a:gd name="connsiteX6" fmla="*/ 458641 w 543910"/>
                  <a:gd name="connsiteY6" fmla="*/ 157361 h 472082"/>
                  <a:gd name="connsiteX7" fmla="*/ 539288 w 543910"/>
                  <a:gd name="connsiteY7" fmla="*/ 226075 h 47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910" h="472082">
                    <a:moveTo>
                      <a:pt x="539288" y="226009"/>
                    </a:moveTo>
                    <a:cubicBezTo>
                      <a:pt x="545452" y="231255"/>
                      <a:pt x="545452" y="240762"/>
                      <a:pt x="539288" y="246007"/>
                    </a:cubicBezTo>
                    <a:lnTo>
                      <a:pt x="458641" y="314721"/>
                    </a:lnTo>
                    <a:cubicBezTo>
                      <a:pt x="426251" y="406384"/>
                      <a:pt x="338785" y="472082"/>
                      <a:pt x="236041" y="472082"/>
                    </a:cubicBezTo>
                    <a:cubicBezTo>
                      <a:pt x="105694" y="472082"/>
                      <a:pt x="0" y="366388"/>
                      <a:pt x="0" y="236041"/>
                    </a:cubicBezTo>
                    <a:cubicBezTo>
                      <a:pt x="0" y="105694"/>
                      <a:pt x="105694" y="0"/>
                      <a:pt x="236041" y="0"/>
                    </a:cubicBezTo>
                    <a:cubicBezTo>
                      <a:pt x="338785" y="0"/>
                      <a:pt x="426251" y="65698"/>
                      <a:pt x="458641" y="157361"/>
                    </a:cubicBezTo>
                    <a:lnTo>
                      <a:pt x="539288" y="226075"/>
                    </a:lnTo>
                    <a:close/>
                  </a:path>
                </a:pathLst>
              </a:custGeom>
              <a:noFill/>
              <a:ln w="1309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lbert Sans" pitchFamily="2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D486CEC-79ED-82C8-CAA3-7E49A1293A4B}"/>
                  </a:ext>
                </a:extLst>
              </p:cNvPr>
              <p:cNvSpPr/>
              <p:nvPr/>
            </p:nvSpPr>
            <p:spPr>
              <a:xfrm>
                <a:off x="2741090" y="1943839"/>
                <a:ext cx="301608" cy="301608"/>
              </a:xfrm>
              <a:custGeom>
                <a:avLst/>
                <a:gdLst>
                  <a:gd name="connsiteX0" fmla="*/ 196701 w 301608"/>
                  <a:gd name="connsiteY0" fmla="*/ 118021 h 301608"/>
                  <a:gd name="connsiteX1" fmla="*/ 196701 w 301608"/>
                  <a:gd name="connsiteY1" fmla="*/ 13113 h 301608"/>
                  <a:gd name="connsiteX2" fmla="*/ 183588 w 301608"/>
                  <a:gd name="connsiteY2" fmla="*/ 0 h 301608"/>
                  <a:gd name="connsiteX3" fmla="*/ 13113 w 301608"/>
                  <a:gd name="connsiteY3" fmla="*/ 0 h 301608"/>
                  <a:gd name="connsiteX4" fmla="*/ 0 w 301608"/>
                  <a:gd name="connsiteY4" fmla="*/ 13113 h 301608"/>
                  <a:gd name="connsiteX5" fmla="*/ 0 w 301608"/>
                  <a:gd name="connsiteY5" fmla="*/ 249155 h 301608"/>
                  <a:gd name="connsiteX6" fmla="*/ 13113 w 301608"/>
                  <a:gd name="connsiteY6" fmla="*/ 262268 h 301608"/>
                  <a:gd name="connsiteX7" fmla="*/ 118021 w 301608"/>
                  <a:gd name="connsiteY7" fmla="*/ 262268 h 301608"/>
                  <a:gd name="connsiteX8" fmla="*/ 157361 w 301608"/>
                  <a:gd name="connsiteY8" fmla="*/ 0 h 301608"/>
                  <a:gd name="connsiteX9" fmla="*/ 157361 w 301608"/>
                  <a:gd name="connsiteY9" fmla="*/ 104907 h 301608"/>
                  <a:gd name="connsiteX10" fmla="*/ 39340 w 301608"/>
                  <a:gd name="connsiteY10" fmla="*/ 104907 h 301608"/>
                  <a:gd name="connsiteX11" fmla="*/ 39340 w 301608"/>
                  <a:gd name="connsiteY11" fmla="*/ 0 h 301608"/>
                  <a:gd name="connsiteX12" fmla="*/ 39340 w 301608"/>
                  <a:gd name="connsiteY12" fmla="*/ 52454 h 301608"/>
                  <a:gd name="connsiteX13" fmla="*/ 0 w 301608"/>
                  <a:gd name="connsiteY13" fmla="*/ 52454 h 301608"/>
                  <a:gd name="connsiteX14" fmla="*/ 39340 w 301608"/>
                  <a:gd name="connsiteY14" fmla="*/ 104907 h 301608"/>
                  <a:gd name="connsiteX15" fmla="*/ 0 w 301608"/>
                  <a:gd name="connsiteY15" fmla="*/ 104907 h 301608"/>
                  <a:gd name="connsiteX16" fmla="*/ 196701 w 301608"/>
                  <a:gd name="connsiteY16" fmla="*/ 52454 h 301608"/>
                  <a:gd name="connsiteX17" fmla="*/ 157361 w 301608"/>
                  <a:gd name="connsiteY17" fmla="*/ 52454 h 301608"/>
                  <a:gd name="connsiteX18" fmla="*/ 196701 w 301608"/>
                  <a:gd name="connsiteY18" fmla="*/ 104907 h 301608"/>
                  <a:gd name="connsiteX19" fmla="*/ 157361 w 301608"/>
                  <a:gd name="connsiteY19" fmla="*/ 104907 h 301608"/>
                  <a:gd name="connsiteX20" fmla="*/ 39340 w 301608"/>
                  <a:gd name="connsiteY20" fmla="*/ 262268 h 301608"/>
                  <a:gd name="connsiteX21" fmla="*/ 39340 w 301608"/>
                  <a:gd name="connsiteY21" fmla="*/ 157361 h 301608"/>
                  <a:gd name="connsiteX22" fmla="*/ 131134 w 301608"/>
                  <a:gd name="connsiteY22" fmla="*/ 157361 h 301608"/>
                  <a:gd name="connsiteX23" fmla="*/ 39340 w 301608"/>
                  <a:gd name="connsiteY23" fmla="*/ 157361 h 301608"/>
                  <a:gd name="connsiteX24" fmla="*/ 0 w 301608"/>
                  <a:gd name="connsiteY24" fmla="*/ 157361 h 301608"/>
                  <a:gd name="connsiteX25" fmla="*/ 39340 w 301608"/>
                  <a:gd name="connsiteY25" fmla="*/ 209814 h 301608"/>
                  <a:gd name="connsiteX26" fmla="*/ 0 w 301608"/>
                  <a:gd name="connsiteY26" fmla="*/ 209814 h 301608"/>
                  <a:gd name="connsiteX27" fmla="*/ 144247 w 301608"/>
                  <a:gd name="connsiteY27" fmla="*/ 222928 h 301608"/>
                  <a:gd name="connsiteX28" fmla="*/ 222928 w 301608"/>
                  <a:gd name="connsiteY28" fmla="*/ 301608 h 301608"/>
                  <a:gd name="connsiteX29" fmla="*/ 301608 w 301608"/>
                  <a:gd name="connsiteY29" fmla="*/ 222928 h 301608"/>
                  <a:gd name="connsiteX30" fmla="*/ 222928 w 301608"/>
                  <a:gd name="connsiteY30" fmla="*/ 144247 h 301608"/>
                  <a:gd name="connsiteX31" fmla="*/ 144247 w 301608"/>
                  <a:gd name="connsiteY31" fmla="*/ 222928 h 301608"/>
                  <a:gd name="connsiteX32" fmla="*/ 222928 w 301608"/>
                  <a:gd name="connsiteY32" fmla="*/ 183588 h 301608"/>
                  <a:gd name="connsiteX33" fmla="*/ 222928 w 301608"/>
                  <a:gd name="connsiteY33" fmla="*/ 262268 h 301608"/>
                  <a:gd name="connsiteX34" fmla="*/ 262268 w 301608"/>
                  <a:gd name="connsiteY34" fmla="*/ 222928 h 301608"/>
                  <a:gd name="connsiteX35" fmla="*/ 183588 w 301608"/>
                  <a:gd name="connsiteY35" fmla="*/ 222928 h 30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1608" h="301608">
                    <a:moveTo>
                      <a:pt x="196701" y="118021"/>
                    </a:moveTo>
                    <a:lnTo>
                      <a:pt x="196701" y="13113"/>
                    </a:lnTo>
                    <a:cubicBezTo>
                      <a:pt x="196701" y="5901"/>
                      <a:pt x="190800" y="0"/>
                      <a:pt x="183588" y="0"/>
                    </a:cubicBezTo>
                    <a:lnTo>
                      <a:pt x="13113" y="0"/>
                    </a:lnTo>
                    <a:cubicBezTo>
                      <a:pt x="5901" y="0"/>
                      <a:pt x="0" y="5901"/>
                      <a:pt x="0" y="13113"/>
                    </a:cubicBezTo>
                    <a:lnTo>
                      <a:pt x="0" y="249155"/>
                    </a:lnTo>
                    <a:cubicBezTo>
                      <a:pt x="0" y="256367"/>
                      <a:pt x="5901" y="262268"/>
                      <a:pt x="13113" y="262268"/>
                    </a:cubicBezTo>
                    <a:lnTo>
                      <a:pt x="118021" y="262268"/>
                    </a:lnTo>
                    <a:moveTo>
                      <a:pt x="157361" y="0"/>
                    </a:moveTo>
                    <a:lnTo>
                      <a:pt x="157361" y="104907"/>
                    </a:lnTo>
                    <a:lnTo>
                      <a:pt x="39340" y="104907"/>
                    </a:lnTo>
                    <a:lnTo>
                      <a:pt x="39340" y="0"/>
                    </a:lnTo>
                    <a:moveTo>
                      <a:pt x="39340" y="52454"/>
                    </a:moveTo>
                    <a:lnTo>
                      <a:pt x="0" y="52454"/>
                    </a:lnTo>
                    <a:moveTo>
                      <a:pt x="39340" y="104907"/>
                    </a:moveTo>
                    <a:lnTo>
                      <a:pt x="0" y="104907"/>
                    </a:lnTo>
                    <a:moveTo>
                      <a:pt x="196701" y="52454"/>
                    </a:moveTo>
                    <a:lnTo>
                      <a:pt x="157361" y="52454"/>
                    </a:lnTo>
                    <a:moveTo>
                      <a:pt x="196701" y="104907"/>
                    </a:moveTo>
                    <a:lnTo>
                      <a:pt x="157361" y="104907"/>
                    </a:lnTo>
                    <a:moveTo>
                      <a:pt x="39340" y="262268"/>
                    </a:moveTo>
                    <a:lnTo>
                      <a:pt x="39340" y="157361"/>
                    </a:lnTo>
                    <a:lnTo>
                      <a:pt x="131134" y="157361"/>
                    </a:lnTo>
                    <a:moveTo>
                      <a:pt x="39340" y="157361"/>
                    </a:moveTo>
                    <a:lnTo>
                      <a:pt x="0" y="157361"/>
                    </a:lnTo>
                    <a:moveTo>
                      <a:pt x="39340" y="209814"/>
                    </a:moveTo>
                    <a:lnTo>
                      <a:pt x="0" y="209814"/>
                    </a:lnTo>
                    <a:moveTo>
                      <a:pt x="144247" y="222928"/>
                    </a:moveTo>
                    <a:cubicBezTo>
                      <a:pt x="144247" y="266399"/>
                      <a:pt x="179457" y="301608"/>
                      <a:pt x="222928" y="301608"/>
                    </a:cubicBezTo>
                    <a:cubicBezTo>
                      <a:pt x="266399" y="301608"/>
                      <a:pt x="301608" y="266399"/>
                      <a:pt x="301608" y="222928"/>
                    </a:cubicBezTo>
                    <a:cubicBezTo>
                      <a:pt x="301608" y="179457"/>
                      <a:pt x="266399" y="144247"/>
                      <a:pt x="222928" y="144247"/>
                    </a:cubicBezTo>
                    <a:cubicBezTo>
                      <a:pt x="179457" y="144247"/>
                      <a:pt x="144247" y="179457"/>
                      <a:pt x="144247" y="222928"/>
                    </a:cubicBezTo>
                    <a:close/>
                    <a:moveTo>
                      <a:pt x="222928" y="183588"/>
                    </a:moveTo>
                    <a:lnTo>
                      <a:pt x="222928" y="262268"/>
                    </a:lnTo>
                    <a:moveTo>
                      <a:pt x="262268" y="222928"/>
                    </a:moveTo>
                    <a:lnTo>
                      <a:pt x="183588" y="222928"/>
                    </a:lnTo>
                  </a:path>
                </a:pathLst>
              </a:custGeom>
              <a:noFill/>
              <a:ln w="13095" cap="rnd">
                <a:solidFill>
                  <a:srgbClr val="2F3E4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lbert Sans" pitchFamily="2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329A17C-2B45-EAEA-1EFE-A54C81FB4D97}"/>
              </a:ext>
            </a:extLst>
          </p:cNvPr>
          <p:cNvGrpSpPr/>
          <p:nvPr/>
        </p:nvGrpSpPr>
        <p:grpSpPr>
          <a:xfrm>
            <a:off x="2514818" y="2623507"/>
            <a:ext cx="2350806" cy="680697"/>
            <a:chOff x="2514818" y="2623507"/>
            <a:chExt cx="2350806" cy="68069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29C7E03-D534-D214-82B7-5C102A631018}"/>
                </a:ext>
              </a:extLst>
            </p:cNvPr>
            <p:cNvGrpSpPr/>
            <p:nvPr/>
          </p:nvGrpSpPr>
          <p:grpSpPr>
            <a:xfrm>
              <a:off x="3128418" y="2623507"/>
              <a:ext cx="1737206" cy="680697"/>
              <a:chOff x="3128418" y="2607505"/>
              <a:chExt cx="1737206" cy="68069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6D6BEB-E67F-BDC2-7368-47E0B6F9FAB6}"/>
                  </a:ext>
                </a:extLst>
              </p:cNvPr>
              <p:cNvSpPr txBox="1"/>
              <p:nvPr/>
            </p:nvSpPr>
            <p:spPr>
              <a:xfrm>
                <a:off x="3128418" y="2607505"/>
                <a:ext cx="157972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500" b="1" spc="0" baseline="0" dirty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Distinct Signs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D0E8D8-8440-C9B3-8435-1EE1CEEC1062}"/>
                  </a:ext>
                </a:extLst>
              </p:cNvPr>
              <p:cNvSpPr txBox="1"/>
              <p:nvPr/>
            </p:nvSpPr>
            <p:spPr>
              <a:xfrm>
                <a:off x="3128418" y="2849620"/>
                <a:ext cx="1737206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125" spc="0" baseline="0" dirty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Number of distinct signs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310B4D5-0221-DE42-F6CD-42D0E30E601A}"/>
                </a:ext>
              </a:extLst>
            </p:cNvPr>
            <p:cNvGrpSpPr/>
            <p:nvPr/>
          </p:nvGrpSpPr>
          <p:grpSpPr>
            <a:xfrm>
              <a:off x="2514818" y="2623507"/>
              <a:ext cx="543910" cy="472082"/>
              <a:chOff x="2484338" y="2635842"/>
              <a:chExt cx="543910" cy="472082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477F75E-B2D7-F348-E4E1-2E8907E8EB89}"/>
                  </a:ext>
                </a:extLst>
              </p:cNvPr>
              <p:cNvSpPr/>
              <p:nvPr/>
            </p:nvSpPr>
            <p:spPr>
              <a:xfrm>
                <a:off x="2638155" y="2721079"/>
                <a:ext cx="301608" cy="301608"/>
              </a:xfrm>
              <a:custGeom>
                <a:avLst/>
                <a:gdLst>
                  <a:gd name="connsiteX0" fmla="*/ 52454 w 301608"/>
                  <a:gd name="connsiteY0" fmla="*/ 0 h 301608"/>
                  <a:gd name="connsiteX1" fmla="*/ 249155 w 301608"/>
                  <a:gd name="connsiteY1" fmla="*/ 0 h 301608"/>
                  <a:gd name="connsiteX2" fmla="*/ 301608 w 301608"/>
                  <a:gd name="connsiteY2" fmla="*/ 52454 h 301608"/>
                  <a:gd name="connsiteX3" fmla="*/ 301608 w 301608"/>
                  <a:gd name="connsiteY3" fmla="*/ 249155 h 301608"/>
                  <a:gd name="connsiteX4" fmla="*/ 249155 w 301608"/>
                  <a:gd name="connsiteY4" fmla="*/ 301608 h 301608"/>
                  <a:gd name="connsiteX5" fmla="*/ 52454 w 301608"/>
                  <a:gd name="connsiteY5" fmla="*/ 301608 h 301608"/>
                  <a:gd name="connsiteX6" fmla="*/ 0 w 301608"/>
                  <a:gd name="connsiteY6" fmla="*/ 249155 h 301608"/>
                  <a:gd name="connsiteX7" fmla="*/ 0 w 301608"/>
                  <a:gd name="connsiteY7" fmla="*/ 52454 h 301608"/>
                  <a:gd name="connsiteX8" fmla="*/ 52454 w 301608"/>
                  <a:gd name="connsiteY8" fmla="*/ 0 h 301608"/>
                  <a:gd name="connsiteX9" fmla="*/ 150804 w 301608"/>
                  <a:gd name="connsiteY9" fmla="*/ 0 h 301608"/>
                  <a:gd name="connsiteX10" fmla="*/ 150804 w 301608"/>
                  <a:gd name="connsiteY10" fmla="*/ 301608 h 301608"/>
                  <a:gd name="connsiteX11" fmla="*/ 39340 w 301608"/>
                  <a:gd name="connsiteY11" fmla="*/ 85237 h 301608"/>
                  <a:gd name="connsiteX12" fmla="*/ 72124 w 301608"/>
                  <a:gd name="connsiteY12" fmla="*/ 118021 h 301608"/>
                  <a:gd name="connsiteX13" fmla="*/ 104907 w 301608"/>
                  <a:gd name="connsiteY13" fmla="*/ 85237 h 301608"/>
                  <a:gd name="connsiteX14" fmla="*/ 72124 w 301608"/>
                  <a:gd name="connsiteY14" fmla="*/ 52454 h 301608"/>
                  <a:gd name="connsiteX15" fmla="*/ 39340 w 301608"/>
                  <a:gd name="connsiteY15" fmla="*/ 85237 h 301608"/>
                  <a:gd name="connsiteX16" fmla="*/ 65567 w 301608"/>
                  <a:gd name="connsiteY16" fmla="*/ 190144 h 301608"/>
                  <a:gd name="connsiteX17" fmla="*/ 72124 w 301608"/>
                  <a:gd name="connsiteY17" fmla="*/ 196701 h 301608"/>
                  <a:gd name="connsiteX18" fmla="*/ 78680 w 301608"/>
                  <a:gd name="connsiteY18" fmla="*/ 190144 h 301608"/>
                  <a:gd name="connsiteX19" fmla="*/ 72124 w 301608"/>
                  <a:gd name="connsiteY19" fmla="*/ 183588 h 301608"/>
                  <a:gd name="connsiteX20" fmla="*/ 65567 w 301608"/>
                  <a:gd name="connsiteY20" fmla="*/ 190144 h 301608"/>
                  <a:gd name="connsiteX21" fmla="*/ 91794 w 301608"/>
                  <a:gd name="connsiteY21" fmla="*/ 216371 h 301608"/>
                  <a:gd name="connsiteX22" fmla="*/ 98350 w 301608"/>
                  <a:gd name="connsiteY22" fmla="*/ 222928 h 301608"/>
                  <a:gd name="connsiteX23" fmla="*/ 104907 w 301608"/>
                  <a:gd name="connsiteY23" fmla="*/ 216371 h 301608"/>
                  <a:gd name="connsiteX24" fmla="*/ 98350 w 301608"/>
                  <a:gd name="connsiteY24" fmla="*/ 209814 h 301608"/>
                  <a:gd name="connsiteX25" fmla="*/ 91794 w 301608"/>
                  <a:gd name="connsiteY25" fmla="*/ 216371 h 301608"/>
                  <a:gd name="connsiteX26" fmla="*/ 65567 w 301608"/>
                  <a:gd name="connsiteY26" fmla="*/ 242598 h 301608"/>
                  <a:gd name="connsiteX27" fmla="*/ 72124 w 301608"/>
                  <a:gd name="connsiteY27" fmla="*/ 249155 h 301608"/>
                  <a:gd name="connsiteX28" fmla="*/ 78680 w 301608"/>
                  <a:gd name="connsiteY28" fmla="*/ 242598 h 301608"/>
                  <a:gd name="connsiteX29" fmla="*/ 72124 w 301608"/>
                  <a:gd name="connsiteY29" fmla="*/ 236041 h 301608"/>
                  <a:gd name="connsiteX30" fmla="*/ 65567 w 301608"/>
                  <a:gd name="connsiteY30" fmla="*/ 242598 h 301608"/>
                  <a:gd name="connsiteX31" fmla="*/ 39340 w 301608"/>
                  <a:gd name="connsiteY31" fmla="*/ 216371 h 301608"/>
                  <a:gd name="connsiteX32" fmla="*/ 45897 w 301608"/>
                  <a:gd name="connsiteY32" fmla="*/ 222928 h 301608"/>
                  <a:gd name="connsiteX33" fmla="*/ 52454 w 301608"/>
                  <a:gd name="connsiteY33" fmla="*/ 216371 h 301608"/>
                  <a:gd name="connsiteX34" fmla="*/ 45897 w 301608"/>
                  <a:gd name="connsiteY34" fmla="*/ 209814 h 301608"/>
                  <a:gd name="connsiteX35" fmla="*/ 39340 w 301608"/>
                  <a:gd name="connsiteY35" fmla="*/ 216371 h 301608"/>
                  <a:gd name="connsiteX36" fmla="*/ 196701 w 301608"/>
                  <a:gd name="connsiteY36" fmla="*/ 216371 h 301608"/>
                  <a:gd name="connsiteX37" fmla="*/ 229484 w 301608"/>
                  <a:gd name="connsiteY37" fmla="*/ 249155 h 301608"/>
                  <a:gd name="connsiteX38" fmla="*/ 262268 w 301608"/>
                  <a:gd name="connsiteY38" fmla="*/ 216371 h 301608"/>
                  <a:gd name="connsiteX39" fmla="*/ 229484 w 301608"/>
                  <a:gd name="connsiteY39" fmla="*/ 183588 h 301608"/>
                  <a:gd name="connsiteX40" fmla="*/ 196701 w 301608"/>
                  <a:gd name="connsiteY40" fmla="*/ 216371 h 301608"/>
                  <a:gd name="connsiteX41" fmla="*/ 222928 w 301608"/>
                  <a:gd name="connsiteY41" fmla="*/ 111464 h 301608"/>
                  <a:gd name="connsiteX42" fmla="*/ 229484 w 301608"/>
                  <a:gd name="connsiteY42" fmla="*/ 118021 h 301608"/>
                  <a:gd name="connsiteX43" fmla="*/ 236041 w 301608"/>
                  <a:gd name="connsiteY43" fmla="*/ 111464 h 301608"/>
                  <a:gd name="connsiteX44" fmla="*/ 229484 w 301608"/>
                  <a:gd name="connsiteY44" fmla="*/ 104907 h 301608"/>
                  <a:gd name="connsiteX45" fmla="*/ 222928 w 301608"/>
                  <a:gd name="connsiteY45" fmla="*/ 111464 h 301608"/>
                  <a:gd name="connsiteX46" fmla="*/ 196701 w 301608"/>
                  <a:gd name="connsiteY46" fmla="*/ 85237 h 301608"/>
                  <a:gd name="connsiteX47" fmla="*/ 203258 w 301608"/>
                  <a:gd name="connsiteY47" fmla="*/ 91794 h 301608"/>
                  <a:gd name="connsiteX48" fmla="*/ 209814 w 301608"/>
                  <a:gd name="connsiteY48" fmla="*/ 85237 h 301608"/>
                  <a:gd name="connsiteX49" fmla="*/ 203258 w 301608"/>
                  <a:gd name="connsiteY49" fmla="*/ 78680 h 301608"/>
                  <a:gd name="connsiteX50" fmla="*/ 196701 w 301608"/>
                  <a:gd name="connsiteY50" fmla="*/ 85237 h 301608"/>
                  <a:gd name="connsiteX51" fmla="*/ 222928 w 301608"/>
                  <a:gd name="connsiteY51" fmla="*/ 59010 h 301608"/>
                  <a:gd name="connsiteX52" fmla="*/ 229484 w 301608"/>
                  <a:gd name="connsiteY52" fmla="*/ 65567 h 301608"/>
                  <a:gd name="connsiteX53" fmla="*/ 236041 w 301608"/>
                  <a:gd name="connsiteY53" fmla="*/ 59010 h 301608"/>
                  <a:gd name="connsiteX54" fmla="*/ 229484 w 301608"/>
                  <a:gd name="connsiteY54" fmla="*/ 52454 h 301608"/>
                  <a:gd name="connsiteX55" fmla="*/ 222928 w 301608"/>
                  <a:gd name="connsiteY55" fmla="*/ 59010 h 301608"/>
                  <a:gd name="connsiteX56" fmla="*/ 249155 w 301608"/>
                  <a:gd name="connsiteY56" fmla="*/ 85237 h 301608"/>
                  <a:gd name="connsiteX57" fmla="*/ 255711 w 301608"/>
                  <a:gd name="connsiteY57" fmla="*/ 91794 h 301608"/>
                  <a:gd name="connsiteX58" fmla="*/ 262268 w 301608"/>
                  <a:gd name="connsiteY58" fmla="*/ 85237 h 301608"/>
                  <a:gd name="connsiteX59" fmla="*/ 255711 w 301608"/>
                  <a:gd name="connsiteY59" fmla="*/ 78680 h 301608"/>
                  <a:gd name="connsiteX60" fmla="*/ 249155 w 301608"/>
                  <a:gd name="connsiteY60" fmla="*/ 85237 h 30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01608" h="301608">
                    <a:moveTo>
                      <a:pt x="52454" y="0"/>
                    </a:moveTo>
                    <a:lnTo>
                      <a:pt x="249155" y="0"/>
                    </a:lnTo>
                    <a:cubicBezTo>
                      <a:pt x="249155" y="0"/>
                      <a:pt x="301608" y="0"/>
                      <a:pt x="301608" y="52454"/>
                    </a:cubicBezTo>
                    <a:lnTo>
                      <a:pt x="301608" y="249155"/>
                    </a:lnTo>
                    <a:cubicBezTo>
                      <a:pt x="301608" y="249155"/>
                      <a:pt x="301608" y="301608"/>
                      <a:pt x="249155" y="301608"/>
                    </a:cubicBezTo>
                    <a:lnTo>
                      <a:pt x="52454" y="301608"/>
                    </a:lnTo>
                    <a:cubicBezTo>
                      <a:pt x="52454" y="301608"/>
                      <a:pt x="0" y="301608"/>
                      <a:pt x="0" y="249155"/>
                    </a:cubicBezTo>
                    <a:lnTo>
                      <a:pt x="0" y="52454"/>
                    </a:lnTo>
                    <a:cubicBezTo>
                      <a:pt x="0" y="52454"/>
                      <a:pt x="0" y="0"/>
                      <a:pt x="52454" y="0"/>
                    </a:cubicBezTo>
                    <a:moveTo>
                      <a:pt x="150804" y="0"/>
                    </a:moveTo>
                    <a:lnTo>
                      <a:pt x="150804" y="301608"/>
                    </a:lnTo>
                    <a:moveTo>
                      <a:pt x="39340" y="85237"/>
                    </a:moveTo>
                    <a:cubicBezTo>
                      <a:pt x="39340" y="103334"/>
                      <a:pt x="54027" y="118021"/>
                      <a:pt x="72124" y="118021"/>
                    </a:cubicBezTo>
                    <a:cubicBezTo>
                      <a:pt x="90220" y="118021"/>
                      <a:pt x="104907" y="103334"/>
                      <a:pt x="104907" y="85237"/>
                    </a:cubicBezTo>
                    <a:cubicBezTo>
                      <a:pt x="104907" y="67141"/>
                      <a:pt x="90220" y="52454"/>
                      <a:pt x="72124" y="52454"/>
                    </a:cubicBezTo>
                    <a:cubicBezTo>
                      <a:pt x="54027" y="52454"/>
                      <a:pt x="39340" y="67141"/>
                      <a:pt x="39340" y="85237"/>
                    </a:cubicBezTo>
                    <a:moveTo>
                      <a:pt x="65567" y="190144"/>
                    </a:moveTo>
                    <a:cubicBezTo>
                      <a:pt x="65567" y="193750"/>
                      <a:pt x="68518" y="196701"/>
                      <a:pt x="72124" y="196701"/>
                    </a:cubicBezTo>
                    <a:cubicBezTo>
                      <a:pt x="75730" y="196701"/>
                      <a:pt x="78680" y="193750"/>
                      <a:pt x="78680" y="190144"/>
                    </a:cubicBezTo>
                    <a:cubicBezTo>
                      <a:pt x="78680" y="186538"/>
                      <a:pt x="75730" y="183588"/>
                      <a:pt x="72124" y="183588"/>
                    </a:cubicBezTo>
                    <a:cubicBezTo>
                      <a:pt x="68518" y="183588"/>
                      <a:pt x="65567" y="186538"/>
                      <a:pt x="65567" y="190144"/>
                    </a:cubicBezTo>
                    <a:moveTo>
                      <a:pt x="91794" y="216371"/>
                    </a:moveTo>
                    <a:cubicBezTo>
                      <a:pt x="91794" y="219977"/>
                      <a:pt x="94744" y="222928"/>
                      <a:pt x="98350" y="222928"/>
                    </a:cubicBezTo>
                    <a:cubicBezTo>
                      <a:pt x="101957" y="222928"/>
                      <a:pt x="104907" y="219977"/>
                      <a:pt x="104907" y="216371"/>
                    </a:cubicBezTo>
                    <a:cubicBezTo>
                      <a:pt x="104907" y="212765"/>
                      <a:pt x="101957" y="209814"/>
                      <a:pt x="98350" y="209814"/>
                    </a:cubicBezTo>
                    <a:cubicBezTo>
                      <a:pt x="94744" y="209814"/>
                      <a:pt x="91794" y="212765"/>
                      <a:pt x="91794" y="216371"/>
                    </a:cubicBezTo>
                    <a:moveTo>
                      <a:pt x="65567" y="242598"/>
                    </a:moveTo>
                    <a:cubicBezTo>
                      <a:pt x="65567" y="246204"/>
                      <a:pt x="68518" y="249155"/>
                      <a:pt x="72124" y="249155"/>
                    </a:cubicBezTo>
                    <a:cubicBezTo>
                      <a:pt x="75730" y="249155"/>
                      <a:pt x="78680" y="246204"/>
                      <a:pt x="78680" y="242598"/>
                    </a:cubicBezTo>
                    <a:cubicBezTo>
                      <a:pt x="78680" y="238992"/>
                      <a:pt x="75730" y="236041"/>
                      <a:pt x="72124" y="236041"/>
                    </a:cubicBezTo>
                    <a:cubicBezTo>
                      <a:pt x="68518" y="236041"/>
                      <a:pt x="65567" y="238992"/>
                      <a:pt x="65567" y="242598"/>
                    </a:cubicBezTo>
                    <a:moveTo>
                      <a:pt x="39340" y="216371"/>
                    </a:moveTo>
                    <a:cubicBezTo>
                      <a:pt x="39340" y="219977"/>
                      <a:pt x="42291" y="222928"/>
                      <a:pt x="45897" y="222928"/>
                    </a:cubicBezTo>
                    <a:cubicBezTo>
                      <a:pt x="49503" y="222928"/>
                      <a:pt x="52454" y="219977"/>
                      <a:pt x="52454" y="216371"/>
                    </a:cubicBezTo>
                    <a:cubicBezTo>
                      <a:pt x="52454" y="212765"/>
                      <a:pt x="49503" y="209814"/>
                      <a:pt x="45897" y="209814"/>
                    </a:cubicBezTo>
                    <a:cubicBezTo>
                      <a:pt x="42291" y="209814"/>
                      <a:pt x="39340" y="212765"/>
                      <a:pt x="39340" y="216371"/>
                    </a:cubicBezTo>
                    <a:moveTo>
                      <a:pt x="196701" y="216371"/>
                    </a:moveTo>
                    <a:cubicBezTo>
                      <a:pt x="196701" y="234467"/>
                      <a:pt x="211388" y="249155"/>
                      <a:pt x="229484" y="249155"/>
                    </a:cubicBezTo>
                    <a:cubicBezTo>
                      <a:pt x="247581" y="249155"/>
                      <a:pt x="262268" y="234467"/>
                      <a:pt x="262268" y="216371"/>
                    </a:cubicBezTo>
                    <a:cubicBezTo>
                      <a:pt x="262268" y="198274"/>
                      <a:pt x="247581" y="183588"/>
                      <a:pt x="229484" y="183588"/>
                    </a:cubicBezTo>
                    <a:cubicBezTo>
                      <a:pt x="211388" y="183588"/>
                      <a:pt x="196701" y="198274"/>
                      <a:pt x="196701" y="216371"/>
                    </a:cubicBezTo>
                    <a:moveTo>
                      <a:pt x="222928" y="111464"/>
                    </a:moveTo>
                    <a:cubicBezTo>
                      <a:pt x="222928" y="115070"/>
                      <a:pt x="225878" y="118021"/>
                      <a:pt x="229484" y="118021"/>
                    </a:cubicBezTo>
                    <a:cubicBezTo>
                      <a:pt x="233091" y="118021"/>
                      <a:pt x="236041" y="115070"/>
                      <a:pt x="236041" y="111464"/>
                    </a:cubicBezTo>
                    <a:cubicBezTo>
                      <a:pt x="236041" y="107858"/>
                      <a:pt x="233091" y="104907"/>
                      <a:pt x="229484" y="104907"/>
                    </a:cubicBezTo>
                    <a:cubicBezTo>
                      <a:pt x="225878" y="104907"/>
                      <a:pt x="222928" y="107858"/>
                      <a:pt x="222928" y="111464"/>
                    </a:cubicBezTo>
                    <a:moveTo>
                      <a:pt x="196701" y="85237"/>
                    </a:moveTo>
                    <a:cubicBezTo>
                      <a:pt x="196701" y="88843"/>
                      <a:pt x="199652" y="91794"/>
                      <a:pt x="203258" y="91794"/>
                    </a:cubicBezTo>
                    <a:cubicBezTo>
                      <a:pt x="206864" y="91794"/>
                      <a:pt x="209814" y="88843"/>
                      <a:pt x="209814" y="85237"/>
                    </a:cubicBezTo>
                    <a:cubicBezTo>
                      <a:pt x="209814" y="81631"/>
                      <a:pt x="206864" y="78680"/>
                      <a:pt x="203258" y="78680"/>
                    </a:cubicBezTo>
                    <a:cubicBezTo>
                      <a:pt x="199652" y="78680"/>
                      <a:pt x="196701" y="81631"/>
                      <a:pt x="196701" y="85237"/>
                    </a:cubicBezTo>
                    <a:moveTo>
                      <a:pt x="222928" y="59010"/>
                    </a:moveTo>
                    <a:cubicBezTo>
                      <a:pt x="222928" y="62616"/>
                      <a:pt x="225878" y="65567"/>
                      <a:pt x="229484" y="65567"/>
                    </a:cubicBezTo>
                    <a:cubicBezTo>
                      <a:pt x="233091" y="65567"/>
                      <a:pt x="236041" y="62616"/>
                      <a:pt x="236041" y="59010"/>
                    </a:cubicBezTo>
                    <a:cubicBezTo>
                      <a:pt x="236041" y="55404"/>
                      <a:pt x="233091" y="52454"/>
                      <a:pt x="229484" y="52454"/>
                    </a:cubicBezTo>
                    <a:cubicBezTo>
                      <a:pt x="225878" y="52454"/>
                      <a:pt x="222928" y="55404"/>
                      <a:pt x="222928" y="59010"/>
                    </a:cubicBezTo>
                    <a:moveTo>
                      <a:pt x="249155" y="85237"/>
                    </a:moveTo>
                    <a:cubicBezTo>
                      <a:pt x="249155" y="88843"/>
                      <a:pt x="252105" y="91794"/>
                      <a:pt x="255711" y="91794"/>
                    </a:cubicBezTo>
                    <a:cubicBezTo>
                      <a:pt x="259317" y="91794"/>
                      <a:pt x="262268" y="88843"/>
                      <a:pt x="262268" y="85237"/>
                    </a:cubicBezTo>
                    <a:cubicBezTo>
                      <a:pt x="262268" y="81631"/>
                      <a:pt x="259317" y="78680"/>
                      <a:pt x="255711" y="78680"/>
                    </a:cubicBezTo>
                    <a:cubicBezTo>
                      <a:pt x="252105" y="78680"/>
                      <a:pt x="249155" y="81631"/>
                      <a:pt x="249155" y="85237"/>
                    </a:cubicBezTo>
                  </a:path>
                </a:pathLst>
              </a:custGeom>
              <a:noFill/>
              <a:ln w="13095" cap="rnd">
                <a:solidFill>
                  <a:srgbClr val="52796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lbert Sans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9901A52-8B17-4FD3-D39B-94749BC84AE9}"/>
                  </a:ext>
                </a:extLst>
              </p:cNvPr>
              <p:cNvSpPr/>
              <p:nvPr/>
            </p:nvSpPr>
            <p:spPr>
              <a:xfrm rot="10800000">
                <a:off x="2484338" y="2635842"/>
                <a:ext cx="543910" cy="472082"/>
              </a:xfrm>
              <a:custGeom>
                <a:avLst/>
                <a:gdLst>
                  <a:gd name="connsiteX0" fmla="*/ 539288 w 543910"/>
                  <a:gd name="connsiteY0" fmla="*/ 226009 h 472082"/>
                  <a:gd name="connsiteX1" fmla="*/ 539288 w 543910"/>
                  <a:gd name="connsiteY1" fmla="*/ 246007 h 472082"/>
                  <a:gd name="connsiteX2" fmla="*/ 458641 w 543910"/>
                  <a:gd name="connsiteY2" fmla="*/ 314721 h 472082"/>
                  <a:gd name="connsiteX3" fmla="*/ 236041 w 543910"/>
                  <a:gd name="connsiteY3" fmla="*/ 472082 h 472082"/>
                  <a:gd name="connsiteX4" fmla="*/ 0 w 543910"/>
                  <a:gd name="connsiteY4" fmla="*/ 236041 h 472082"/>
                  <a:gd name="connsiteX5" fmla="*/ 236041 w 543910"/>
                  <a:gd name="connsiteY5" fmla="*/ 0 h 472082"/>
                  <a:gd name="connsiteX6" fmla="*/ 458641 w 543910"/>
                  <a:gd name="connsiteY6" fmla="*/ 157361 h 472082"/>
                  <a:gd name="connsiteX7" fmla="*/ 539288 w 543910"/>
                  <a:gd name="connsiteY7" fmla="*/ 226075 h 47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910" h="472082">
                    <a:moveTo>
                      <a:pt x="539288" y="226009"/>
                    </a:moveTo>
                    <a:cubicBezTo>
                      <a:pt x="545452" y="231255"/>
                      <a:pt x="545452" y="240762"/>
                      <a:pt x="539288" y="246007"/>
                    </a:cubicBezTo>
                    <a:lnTo>
                      <a:pt x="458641" y="314721"/>
                    </a:lnTo>
                    <a:cubicBezTo>
                      <a:pt x="426251" y="406384"/>
                      <a:pt x="338785" y="472082"/>
                      <a:pt x="236041" y="472082"/>
                    </a:cubicBezTo>
                    <a:cubicBezTo>
                      <a:pt x="105694" y="472082"/>
                      <a:pt x="0" y="366388"/>
                      <a:pt x="0" y="236041"/>
                    </a:cubicBezTo>
                    <a:cubicBezTo>
                      <a:pt x="0" y="105694"/>
                      <a:pt x="105694" y="0"/>
                      <a:pt x="236041" y="0"/>
                    </a:cubicBezTo>
                    <a:cubicBezTo>
                      <a:pt x="338785" y="0"/>
                      <a:pt x="426251" y="65698"/>
                      <a:pt x="458641" y="157361"/>
                    </a:cubicBezTo>
                    <a:lnTo>
                      <a:pt x="539288" y="226075"/>
                    </a:lnTo>
                    <a:close/>
                  </a:path>
                </a:pathLst>
              </a:custGeom>
              <a:noFill/>
              <a:ln w="1309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lbert Sans" pitchFamily="2" charset="0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C33532-9AC2-FD85-E61A-BA2EC4E50DA1}"/>
              </a:ext>
            </a:extLst>
          </p:cNvPr>
          <p:cNvGrpSpPr/>
          <p:nvPr/>
        </p:nvGrpSpPr>
        <p:grpSpPr>
          <a:xfrm>
            <a:off x="2514818" y="3333348"/>
            <a:ext cx="2377224" cy="538052"/>
            <a:chOff x="2514818" y="3406500"/>
            <a:chExt cx="2377224" cy="53805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444590-1131-77FD-F2F4-E98290813B0C}"/>
                </a:ext>
              </a:extLst>
            </p:cNvPr>
            <p:cNvGrpSpPr/>
            <p:nvPr/>
          </p:nvGrpSpPr>
          <p:grpSpPr>
            <a:xfrm>
              <a:off x="3128418" y="3406500"/>
              <a:ext cx="1763624" cy="538052"/>
              <a:chOff x="3104034" y="3577188"/>
              <a:chExt cx="1763624" cy="53805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82DBC9-2926-4527-CB60-EB4F82B5F77F}"/>
                  </a:ext>
                </a:extLst>
              </p:cNvPr>
              <p:cNvSpPr txBox="1"/>
              <p:nvPr/>
            </p:nvSpPr>
            <p:spPr>
              <a:xfrm>
                <a:off x="3104034" y="3577188"/>
                <a:ext cx="10260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500" b="1" spc="0" baseline="0" dirty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Signers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6D46A1-ABBD-6E13-327E-4BEA5B6A475B}"/>
                  </a:ext>
                </a:extLst>
              </p:cNvPr>
              <p:cNvSpPr txBox="1"/>
              <p:nvPr/>
            </p:nvSpPr>
            <p:spPr>
              <a:xfrm>
                <a:off x="3104034" y="3849783"/>
                <a:ext cx="1763624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25" spc="0" baseline="0" dirty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Total number of signers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5B3C6F0-0A6B-682F-2DEB-FEACF888C350}"/>
                </a:ext>
              </a:extLst>
            </p:cNvPr>
            <p:cNvGrpSpPr/>
            <p:nvPr/>
          </p:nvGrpSpPr>
          <p:grpSpPr>
            <a:xfrm>
              <a:off x="2514818" y="3406500"/>
              <a:ext cx="543910" cy="472082"/>
              <a:chOff x="2476718" y="3443562"/>
              <a:chExt cx="543910" cy="47208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FA73A5B-D353-EBA1-FACD-71A2B02C12C7}"/>
                  </a:ext>
                </a:extLst>
              </p:cNvPr>
              <p:cNvSpPr/>
              <p:nvPr/>
            </p:nvSpPr>
            <p:spPr>
              <a:xfrm>
                <a:off x="2628348" y="3528799"/>
                <a:ext cx="301608" cy="301608"/>
              </a:xfrm>
              <a:custGeom>
                <a:avLst/>
                <a:gdLst>
                  <a:gd name="connsiteX0" fmla="*/ 0 w 301608"/>
                  <a:gd name="connsiteY0" fmla="*/ 0 h 301608"/>
                  <a:gd name="connsiteX1" fmla="*/ 104908 w 301608"/>
                  <a:gd name="connsiteY1" fmla="*/ 0 h 301608"/>
                  <a:gd name="connsiteX2" fmla="*/ 104908 w 301608"/>
                  <a:gd name="connsiteY2" fmla="*/ 104907 h 301608"/>
                  <a:gd name="connsiteX3" fmla="*/ 0 w 301608"/>
                  <a:gd name="connsiteY3" fmla="*/ 104907 h 301608"/>
                  <a:gd name="connsiteX4" fmla="*/ 301608 w 301608"/>
                  <a:gd name="connsiteY4" fmla="*/ 13113 h 301608"/>
                  <a:gd name="connsiteX5" fmla="*/ 209815 w 301608"/>
                  <a:gd name="connsiteY5" fmla="*/ 13113 h 301608"/>
                  <a:gd name="connsiteX6" fmla="*/ 209815 w 301608"/>
                  <a:gd name="connsiteY6" fmla="*/ 104907 h 301608"/>
                  <a:gd name="connsiteX7" fmla="*/ 301608 w 301608"/>
                  <a:gd name="connsiteY7" fmla="*/ 104907 h 301608"/>
                  <a:gd name="connsiteX8" fmla="*/ 111464 w 301608"/>
                  <a:gd name="connsiteY8" fmla="*/ 183588 h 301608"/>
                  <a:gd name="connsiteX9" fmla="*/ 150804 w 301608"/>
                  <a:gd name="connsiteY9" fmla="*/ 222928 h 301608"/>
                  <a:gd name="connsiteX10" fmla="*/ 190145 w 301608"/>
                  <a:gd name="connsiteY10" fmla="*/ 183588 h 301608"/>
                  <a:gd name="connsiteX11" fmla="*/ 150804 w 301608"/>
                  <a:gd name="connsiteY11" fmla="*/ 144247 h 301608"/>
                  <a:gd name="connsiteX12" fmla="*/ 111464 w 301608"/>
                  <a:gd name="connsiteY12" fmla="*/ 183588 h 301608"/>
                  <a:gd name="connsiteX13" fmla="*/ 104908 w 301608"/>
                  <a:gd name="connsiteY13" fmla="*/ 301608 h 301608"/>
                  <a:gd name="connsiteX14" fmla="*/ 104908 w 301608"/>
                  <a:gd name="connsiteY14" fmla="*/ 268825 h 301608"/>
                  <a:gd name="connsiteX15" fmla="*/ 150804 w 301608"/>
                  <a:gd name="connsiteY15" fmla="*/ 222928 h 301608"/>
                  <a:gd name="connsiteX16" fmla="*/ 196701 w 301608"/>
                  <a:gd name="connsiteY16" fmla="*/ 268825 h 301608"/>
                  <a:gd name="connsiteX17" fmla="*/ 196701 w 301608"/>
                  <a:gd name="connsiteY17" fmla="*/ 301608 h 301608"/>
                  <a:gd name="connsiteX18" fmla="*/ 19670 w 301608"/>
                  <a:gd name="connsiteY18" fmla="*/ 104907 h 301608"/>
                  <a:gd name="connsiteX19" fmla="*/ 19670 w 301608"/>
                  <a:gd name="connsiteY19" fmla="*/ 181948 h 301608"/>
                  <a:gd name="connsiteX20" fmla="*/ 39341 w 301608"/>
                  <a:gd name="connsiteY20" fmla="*/ 201618 h 301608"/>
                  <a:gd name="connsiteX21" fmla="*/ 39341 w 301608"/>
                  <a:gd name="connsiteY21" fmla="*/ 201618 h 301608"/>
                  <a:gd name="connsiteX22" fmla="*/ 39341 w 301608"/>
                  <a:gd name="connsiteY22" fmla="*/ 301608 h 301608"/>
                  <a:gd name="connsiteX23" fmla="*/ 39341 w 301608"/>
                  <a:gd name="connsiteY23" fmla="*/ 262268 h 301608"/>
                  <a:gd name="connsiteX24" fmla="*/ 0 w 301608"/>
                  <a:gd name="connsiteY24" fmla="*/ 201618 h 301608"/>
                  <a:gd name="connsiteX25" fmla="*/ 19474 w 301608"/>
                  <a:gd name="connsiteY25" fmla="*/ 181752 h 301608"/>
                  <a:gd name="connsiteX26" fmla="*/ 39341 w 301608"/>
                  <a:gd name="connsiteY26" fmla="*/ 201225 h 301608"/>
                  <a:gd name="connsiteX27" fmla="*/ 76911 w 301608"/>
                  <a:gd name="connsiteY27" fmla="*/ 234926 h 301608"/>
                  <a:gd name="connsiteX28" fmla="*/ 85237 w 301608"/>
                  <a:gd name="connsiteY28" fmla="*/ 196635 h 301608"/>
                  <a:gd name="connsiteX29" fmla="*/ 59011 w 301608"/>
                  <a:gd name="connsiteY29" fmla="*/ 170409 h 301608"/>
                  <a:gd name="connsiteX30" fmla="*/ 85237 w 301608"/>
                  <a:gd name="connsiteY30" fmla="*/ 144182 h 301608"/>
                  <a:gd name="connsiteX31" fmla="*/ 95400 w 301608"/>
                  <a:gd name="connsiteY31" fmla="*/ 146214 h 301608"/>
                  <a:gd name="connsiteX32" fmla="*/ 281938 w 301608"/>
                  <a:gd name="connsiteY32" fmla="*/ 104842 h 301608"/>
                  <a:gd name="connsiteX33" fmla="*/ 281938 w 301608"/>
                  <a:gd name="connsiteY33" fmla="*/ 181883 h 301608"/>
                  <a:gd name="connsiteX34" fmla="*/ 262137 w 301608"/>
                  <a:gd name="connsiteY34" fmla="*/ 201553 h 301608"/>
                  <a:gd name="connsiteX35" fmla="*/ 262137 w 301608"/>
                  <a:gd name="connsiteY35" fmla="*/ 201553 h 301608"/>
                  <a:gd name="connsiteX36" fmla="*/ 262268 w 301608"/>
                  <a:gd name="connsiteY36" fmla="*/ 301542 h 301608"/>
                  <a:gd name="connsiteX37" fmla="*/ 262268 w 301608"/>
                  <a:gd name="connsiteY37" fmla="*/ 262202 h 301608"/>
                  <a:gd name="connsiteX38" fmla="*/ 301608 w 301608"/>
                  <a:gd name="connsiteY38" fmla="*/ 201553 h 301608"/>
                  <a:gd name="connsiteX39" fmla="*/ 282135 w 301608"/>
                  <a:gd name="connsiteY39" fmla="*/ 181686 h 301608"/>
                  <a:gd name="connsiteX40" fmla="*/ 262268 w 301608"/>
                  <a:gd name="connsiteY40" fmla="*/ 201159 h 301608"/>
                  <a:gd name="connsiteX41" fmla="*/ 224699 w 301608"/>
                  <a:gd name="connsiteY41" fmla="*/ 234861 h 301608"/>
                  <a:gd name="connsiteX42" fmla="*/ 216371 w 301608"/>
                  <a:gd name="connsiteY42" fmla="*/ 196570 h 301608"/>
                  <a:gd name="connsiteX43" fmla="*/ 240631 w 301608"/>
                  <a:gd name="connsiteY43" fmla="*/ 180309 h 301608"/>
                  <a:gd name="connsiteX44" fmla="*/ 234861 w 301608"/>
                  <a:gd name="connsiteY44" fmla="*/ 151722 h 301608"/>
                  <a:gd name="connsiteX45" fmla="*/ 206209 w 301608"/>
                  <a:gd name="connsiteY45" fmla="*/ 146149 h 30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301608" h="301608">
                    <a:moveTo>
                      <a:pt x="0" y="0"/>
                    </a:moveTo>
                    <a:lnTo>
                      <a:pt x="104908" y="0"/>
                    </a:lnTo>
                    <a:lnTo>
                      <a:pt x="104908" y="104907"/>
                    </a:lnTo>
                    <a:lnTo>
                      <a:pt x="0" y="104907"/>
                    </a:lnTo>
                    <a:moveTo>
                      <a:pt x="301608" y="13113"/>
                    </a:moveTo>
                    <a:lnTo>
                      <a:pt x="209815" y="13113"/>
                    </a:lnTo>
                    <a:lnTo>
                      <a:pt x="209815" y="104907"/>
                    </a:lnTo>
                    <a:lnTo>
                      <a:pt x="301608" y="104907"/>
                    </a:lnTo>
                    <a:moveTo>
                      <a:pt x="111464" y="183588"/>
                    </a:moveTo>
                    <a:cubicBezTo>
                      <a:pt x="111464" y="205290"/>
                      <a:pt x="129102" y="222928"/>
                      <a:pt x="150804" y="222928"/>
                    </a:cubicBezTo>
                    <a:cubicBezTo>
                      <a:pt x="172507" y="222928"/>
                      <a:pt x="190145" y="205290"/>
                      <a:pt x="190145" y="183588"/>
                    </a:cubicBezTo>
                    <a:cubicBezTo>
                      <a:pt x="190145" y="161885"/>
                      <a:pt x="172507" y="144247"/>
                      <a:pt x="150804" y="144247"/>
                    </a:cubicBezTo>
                    <a:cubicBezTo>
                      <a:pt x="129102" y="144247"/>
                      <a:pt x="111464" y="161885"/>
                      <a:pt x="111464" y="183588"/>
                    </a:cubicBezTo>
                    <a:moveTo>
                      <a:pt x="104908" y="301608"/>
                    </a:moveTo>
                    <a:lnTo>
                      <a:pt x="104908" y="268825"/>
                    </a:lnTo>
                    <a:cubicBezTo>
                      <a:pt x="104908" y="243450"/>
                      <a:pt x="125430" y="222928"/>
                      <a:pt x="150804" y="222928"/>
                    </a:cubicBezTo>
                    <a:cubicBezTo>
                      <a:pt x="176179" y="222928"/>
                      <a:pt x="196701" y="243450"/>
                      <a:pt x="196701" y="268825"/>
                    </a:cubicBezTo>
                    <a:lnTo>
                      <a:pt x="196701" y="301608"/>
                    </a:lnTo>
                    <a:moveTo>
                      <a:pt x="19670" y="104907"/>
                    </a:moveTo>
                    <a:lnTo>
                      <a:pt x="19670" y="181948"/>
                    </a:lnTo>
                    <a:moveTo>
                      <a:pt x="39341" y="201618"/>
                    </a:moveTo>
                    <a:lnTo>
                      <a:pt x="39341" y="201618"/>
                    </a:lnTo>
                    <a:close/>
                    <a:moveTo>
                      <a:pt x="39341" y="301608"/>
                    </a:moveTo>
                    <a:lnTo>
                      <a:pt x="39341" y="262268"/>
                    </a:lnTo>
                    <a:cubicBezTo>
                      <a:pt x="16523" y="250335"/>
                      <a:pt x="1574" y="227321"/>
                      <a:pt x="0" y="201618"/>
                    </a:cubicBezTo>
                    <a:cubicBezTo>
                      <a:pt x="-65" y="190734"/>
                      <a:pt x="8655" y="181883"/>
                      <a:pt x="19474" y="181752"/>
                    </a:cubicBezTo>
                    <a:cubicBezTo>
                      <a:pt x="30358" y="181686"/>
                      <a:pt x="39209" y="190407"/>
                      <a:pt x="39341" y="201225"/>
                    </a:cubicBezTo>
                    <a:cubicBezTo>
                      <a:pt x="39472" y="203979"/>
                      <a:pt x="41766" y="226140"/>
                      <a:pt x="76911" y="234926"/>
                    </a:cubicBezTo>
                    <a:moveTo>
                      <a:pt x="85237" y="196635"/>
                    </a:moveTo>
                    <a:cubicBezTo>
                      <a:pt x="70747" y="196635"/>
                      <a:pt x="59011" y="184899"/>
                      <a:pt x="59011" y="170409"/>
                    </a:cubicBezTo>
                    <a:cubicBezTo>
                      <a:pt x="59011" y="155918"/>
                      <a:pt x="70747" y="144182"/>
                      <a:pt x="85237" y="144182"/>
                    </a:cubicBezTo>
                    <a:cubicBezTo>
                      <a:pt x="88712" y="144182"/>
                      <a:pt x="92188" y="144837"/>
                      <a:pt x="95400" y="146214"/>
                    </a:cubicBezTo>
                    <a:moveTo>
                      <a:pt x="281938" y="104842"/>
                    </a:moveTo>
                    <a:lnTo>
                      <a:pt x="281938" y="181883"/>
                    </a:lnTo>
                    <a:moveTo>
                      <a:pt x="262137" y="201553"/>
                    </a:moveTo>
                    <a:lnTo>
                      <a:pt x="262137" y="201553"/>
                    </a:lnTo>
                    <a:close/>
                    <a:moveTo>
                      <a:pt x="262268" y="301542"/>
                    </a:moveTo>
                    <a:lnTo>
                      <a:pt x="262268" y="262202"/>
                    </a:lnTo>
                    <a:cubicBezTo>
                      <a:pt x="285086" y="250269"/>
                      <a:pt x="300035" y="227255"/>
                      <a:pt x="301608" y="201553"/>
                    </a:cubicBezTo>
                    <a:cubicBezTo>
                      <a:pt x="301674" y="190669"/>
                      <a:pt x="292954" y="181817"/>
                      <a:pt x="282135" y="181686"/>
                    </a:cubicBezTo>
                    <a:cubicBezTo>
                      <a:pt x="271251" y="181621"/>
                      <a:pt x="262400" y="190341"/>
                      <a:pt x="262268" y="201159"/>
                    </a:cubicBezTo>
                    <a:cubicBezTo>
                      <a:pt x="262137" y="203913"/>
                      <a:pt x="259842" y="226075"/>
                      <a:pt x="224699" y="234861"/>
                    </a:cubicBezTo>
                    <a:moveTo>
                      <a:pt x="216371" y="196570"/>
                    </a:moveTo>
                    <a:cubicBezTo>
                      <a:pt x="226993" y="196570"/>
                      <a:pt x="236566" y="190144"/>
                      <a:pt x="240631" y="180309"/>
                    </a:cubicBezTo>
                    <a:cubicBezTo>
                      <a:pt x="244696" y="170474"/>
                      <a:pt x="242401" y="159197"/>
                      <a:pt x="234861" y="151722"/>
                    </a:cubicBezTo>
                    <a:cubicBezTo>
                      <a:pt x="227321" y="144247"/>
                      <a:pt x="216044" y="142018"/>
                      <a:pt x="206209" y="146149"/>
                    </a:cubicBezTo>
                  </a:path>
                </a:pathLst>
              </a:custGeom>
              <a:noFill/>
              <a:ln w="13095" cap="rnd">
                <a:solidFill>
                  <a:srgbClr val="CAD2C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lbert Sans" pitchFamily="2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E3E547-717E-10F9-44FA-AD49C29C97BA}"/>
                  </a:ext>
                </a:extLst>
              </p:cNvPr>
              <p:cNvSpPr/>
              <p:nvPr/>
            </p:nvSpPr>
            <p:spPr>
              <a:xfrm rot="10800000">
                <a:off x="2476718" y="3443562"/>
                <a:ext cx="543910" cy="472082"/>
              </a:xfrm>
              <a:custGeom>
                <a:avLst/>
                <a:gdLst>
                  <a:gd name="connsiteX0" fmla="*/ 539288 w 543910"/>
                  <a:gd name="connsiteY0" fmla="*/ 226009 h 472082"/>
                  <a:gd name="connsiteX1" fmla="*/ 539288 w 543910"/>
                  <a:gd name="connsiteY1" fmla="*/ 246007 h 472082"/>
                  <a:gd name="connsiteX2" fmla="*/ 458641 w 543910"/>
                  <a:gd name="connsiteY2" fmla="*/ 314721 h 472082"/>
                  <a:gd name="connsiteX3" fmla="*/ 236041 w 543910"/>
                  <a:gd name="connsiteY3" fmla="*/ 472082 h 472082"/>
                  <a:gd name="connsiteX4" fmla="*/ 0 w 543910"/>
                  <a:gd name="connsiteY4" fmla="*/ 236041 h 472082"/>
                  <a:gd name="connsiteX5" fmla="*/ 236041 w 543910"/>
                  <a:gd name="connsiteY5" fmla="*/ 0 h 472082"/>
                  <a:gd name="connsiteX6" fmla="*/ 458641 w 543910"/>
                  <a:gd name="connsiteY6" fmla="*/ 157361 h 472082"/>
                  <a:gd name="connsiteX7" fmla="*/ 539288 w 543910"/>
                  <a:gd name="connsiteY7" fmla="*/ 226075 h 47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910" h="472082">
                    <a:moveTo>
                      <a:pt x="539288" y="226009"/>
                    </a:moveTo>
                    <a:cubicBezTo>
                      <a:pt x="545452" y="231255"/>
                      <a:pt x="545452" y="240762"/>
                      <a:pt x="539288" y="246007"/>
                    </a:cubicBezTo>
                    <a:lnTo>
                      <a:pt x="458641" y="314721"/>
                    </a:lnTo>
                    <a:cubicBezTo>
                      <a:pt x="426251" y="406384"/>
                      <a:pt x="338785" y="472082"/>
                      <a:pt x="236041" y="472082"/>
                    </a:cubicBezTo>
                    <a:cubicBezTo>
                      <a:pt x="105694" y="472082"/>
                      <a:pt x="0" y="366388"/>
                      <a:pt x="0" y="236041"/>
                    </a:cubicBezTo>
                    <a:cubicBezTo>
                      <a:pt x="0" y="105694"/>
                      <a:pt x="105694" y="0"/>
                      <a:pt x="236041" y="0"/>
                    </a:cubicBezTo>
                    <a:cubicBezTo>
                      <a:pt x="338785" y="0"/>
                      <a:pt x="426251" y="65698"/>
                      <a:pt x="458641" y="157361"/>
                    </a:cubicBezTo>
                    <a:lnTo>
                      <a:pt x="539288" y="226075"/>
                    </a:lnTo>
                    <a:close/>
                  </a:path>
                </a:pathLst>
              </a:custGeom>
              <a:noFill/>
              <a:ln w="1309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lbert Sans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3396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403DA923-8CE7-8471-E394-8882BB36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483A70E-00AE-4165-AA9B-B019AC640AE9}"/>
              </a:ext>
            </a:extLst>
          </p:cNvPr>
          <p:cNvSpPr txBox="1"/>
          <p:nvPr/>
        </p:nvSpPr>
        <p:spPr>
          <a:xfrm>
            <a:off x="289561" y="274256"/>
            <a:ext cx="4564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Jost SemiBold" panose="020B0604020202020204" charset="0"/>
                <a:ea typeface="Jost SemiBold" panose="020B0604020202020204" charset="0"/>
              </a:rPr>
              <a:t>Data Distribution Across Sets </a:t>
            </a:r>
          </a:p>
        </p:txBody>
      </p:sp>
      <p:grpSp>
        <p:nvGrpSpPr>
          <p:cNvPr id="3" name="Graphic 5">
            <a:extLst>
              <a:ext uri="{FF2B5EF4-FFF2-40B4-BE49-F238E27FC236}">
                <a16:creationId xmlns:a16="http://schemas.microsoft.com/office/drawing/2014/main" id="{19C1B73D-05E8-6432-5E65-E8E6CE1D2C61}"/>
              </a:ext>
            </a:extLst>
          </p:cNvPr>
          <p:cNvGrpSpPr/>
          <p:nvPr/>
        </p:nvGrpSpPr>
        <p:grpSpPr>
          <a:xfrm>
            <a:off x="3130410" y="3551573"/>
            <a:ext cx="1850059" cy="659860"/>
            <a:chOff x="3130410" y="3551573"/>
            <a:chExt cx="1850059" cy="659860"/>
          </a:xfrm>
          <a:solidFill>
            <a:srgbClr val="F5F5F5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3C2BBE2-854A-42B6-7561-771CDA5F39D5}"/>
                </a:ext>
              </a:extLst>
            </p:cNvPr>
            <p:cNvSpPr/>
            <p:nvPr/>
          </p:nvSpPr>
          <p:spPr>
            <a:xfrm>
              <a:off x="4055440" y="3723883"/>
              <a:ext cx="925029" cy="454353"/>
            </a:xfrm>
            <a:custGeom>
              <a:avLst/>
              <a:gdLst>
                <a:gd name="connsiteX0" fmla="*/ 0 w 925029"/>
                <a:gd name="connsiteY0" fmla="*/ 454354 h 454353"/>
                <a:gd name="connsiteX1" fmla="*/ 925030 w 925029"/>
                <a:gd name="connsiteY1" fmla="*/ 129686 h 454353"/>
                <a:gd name="connsiteX2" fmla="*/ 925030 w 925029"/>
                <a:gd name="connsiteY2" fmla="*/ 0 h 454353"/>
                <a:gd name="connsiteX3" fmla="*/ 0 w 925029"/>
                <a:gd name="connsiteY3" fmla="*/ 324668 h 454353"/>
                <a:gd name="connsiteX4" fmla="*/ 0 w 925029"/>
                <a:gd name="connsiteY4" fmla="*/ 454354 h 454353"/>
                <a:gd name="connsiteX5" fmla="*/ 0 w 925029"/>
                <a:gd name="connsiteY5" fmla="*/ 454354 h 45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5029" h="454353">
                  <a:moveTo>
                    <a:pt x="0" y="454354"/>
                  </a:moveTo>
                  <a:lnTo>
                    <a:pt x="925030" y="129686"/>
                  </a:lnTo>
                  <a:lnTo>
                    <a:pt x="925030" y="0"/>
                  </a:lnTo>
                  <a:lnTo>
                    <a:pt x="0" y="324668"/>
                  </a:lnTo>
                  <a:lnTo>
                    <a:pt x="0" y="454354"/>
                  </a:lnTo>
                  <a:lnTo>
                    <a:pt x="0" y="454354"/>
                  </a:lnTo>
                  <a:close/>
                </a:path>
              </a:pathLst>
            </a:custGeom>
            <a:solidFill>
              <a:srgbClr val="F5F5F5"/>
            </a:solidFill>
            <a:ln w="9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A6DE413-B5FC-1BAE-BA94-176977D6CDBA}"/>
                </a:ext>
              </a:extLst>
            </p:cNvPr>
            <p:cNvSpPr/>
            <p:nvPr/>
          </p:nvSpPr>
          <p:spPr>
            <a:xfrm>
              <a:off x="3130410" y="3722976"/>
              <a:ext cx="925029" cy="454354"/>
            </a:xfrm>
            <a:custGeom>
              <a:avLst/>
              <a:gdLst>
                <a:gd name="connsiteX0" fmla="*/ 0 w 925029"/>
                <a:gd name="connsiteY0" fmla="*/ 0 h 454354"/>
                <a:gd name="connsiteX1" fmla="*/ 0 w 925029"/>
                <a:gd name="connsiteY1" fmla="*/ 129686 h 454354"/>
                <a:gd name="connsiteX2" fmla="*/ 925030 w 925029"/>
                <a:gd name="connsiteY2" fmla="*/ 454354 h 454354"/>
                <a:gd name="connsiteX3" fmla="*/ 925030 w 925029"/>
                <a:gd name="connsiteY3" fmla="*/ 325575 h 454354"/>
                <a:gd name="connsiteX4" fmla="*/ 0 w 925029"/>
                <a:gd name="connsiteY4" fmla="*/ 0 h 4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5029" h="454354">
                  <a:moveTo>
                    <a:pt x="0" y="0"/>
                  </a:moveTo>
                  <a:lnTo>
                    <a:pt x="0" y="129686"/>
                  </a:lnTo>
                  <a:lnTo>
                    <a:pt x="925030" y="454354"/>
                  </a:lnTo>
                  <a:lnTo>
                    <a:pt x="925030" y="325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 w="9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88AE25-650C-AA8D-57B4-2254F6956700}"/>
                </a:ext>
              </a:extLst>
            </p:cNvPr>
            <p:cNvSpPr/>
            <p:nvPr/>
          </p:nvSpPr>
          <p:spPr>
            <a:xfrm>
              <a:off x="3130410" y="3551573"/>
              <a:ext cx="1850059" cy="496978"/>
            </a:xfrm>
            <a:custGeom>
              <a:avLst/>
              <a:gdLst>
                <a:gd name="connsiteX0" fmla="*/ 1360338 w 1850059"/>
                <a:gd name="connsiteY0" fmla="*/ 146010 h 496978"/>
                <a:gd name="connsiteX1" fmla="*/ 925030 w 1850059"/>
                <a:gd name="connsiteY1" fmla="*/ 363665 h 496978"/>
                <a:gd name="connsiteX2" fmla="*/ 489722 w 1850059"/>
                <a:gd name="connsiteY2" fmla="*/ 146010 h 496978"/>
                <a:gd name="connsiteX3" fmla="*/ 489722 w 1850059"/>
                <a:gd name="connsiteY3" fmla="*/ 0 h 496978"/>
                <a:gd name="connsiteX4" fmla="*/ 0 w 1850059"/>
                <a:gd name="connsiteY4" fmla="*/ 172310 h 496978"/>
                <a:gd name="connsiteX5" fmla="*/ 925030 w 1850059"/>
                <a:gd name="connsiteY5" fmla="*/ 496978 h 496978"/>
                <a:gd name="connsiteX6" fmla="*/ 1850059 w 1850059"/>
                <a:gd name="connsiteY6" fmla="*/ 172310 h 496978"/>
                <a:gd name="connsiteX7" fmla="*/ 1360338 w 1850059"/>
                <a:gd name="connsiteY7" fmla="*/ 0 h 496978"/>
                <a:gd name="connsiteX8" fmla="*/ 1360338 w 1850059"/>
                <a:gd name="connsiteY8" fmla="*/ 146010 h 49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0059" h="496978">
                  <a:moveTo>
                    <a:pt x="1360338" y="146010"/>
                  </a:moveTo>
                  <a:cubicBezTo>
                    <a:pt x="1360338" y="265720"/>
                    <a:pt x="1165356" y="363665"/>
                    <a:pt x="925030" y="363665"/>
                  </a:cubicBezTo>
                  <a:cubicBezTo>
                    <a:pt x="684703" y="363665"/>
                    <a:pt x="489722" y="265720"/>
                    <a:pt x="489722" y="146010"/>
                  </a:cubicBezTo>
                  <a:lnTo>
                    <a:pt x="489722" y="0"/>
                  </a:lnTo>
                  <a:lnTo>
                    <a:pt x="0" y="172310"/>
                  </a:lnTo>
                  <a:lnTo>
                    <a:pt x="925030" y="496978"/>
                  </a:lnTo>
                  <a:lnTo>
                    <a:pt x="1850059" y="172310"/>
                  </a:lnTo>
                  <a:lnTo>
                    <a:pt x="1360338" y="0"/>
                  </a:lnTo>
                  <a:lnTo>
                    <a:pt x="1360338" y="146010"/>
                  </a:lnTo>
                  <a:close/>
                </a:path>
              </a:pathLst>
            </a:custGeom>
            <a:solidFill>
              <a:srgbClr val="F5F5F5"/>
            </a:solidFill>
            <a:ln w="9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5">
            <a:extLst>
              <a:ext uri="{FF2B5EF4-FFF2-40B4-BE49-F238E27FC236}">
                <a16:creationId xmlns:a16="http://schemas.microsoft.com/office/drawing/2014/main" id="{EA372337-2F69-EB91-DA23-20B4FD21E53B}"/>
              </a:ext>
            </a:extLst>
          </p:cNvPr>
          <p:cNvGrpSpPr/>
          <p:nvPr/>
        </p:nvGrpSpPr>
        <p:grpSpPr>
          <a:xfrm>
            <a:off x="4980469" y="3007436"/>
            <a:ext cx="1850059" cy="659861"/>
            <a:chOff x="4980469" y="3007436"/>
            <a:chExt cx="1850059" cy="659861"/>
          </a:xfrm>
          <a:solidFill>
            <a:srgbClr val="F5F5F5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2552527-3FCD-4B8A-96A6-E299C091128D}"/>
                </a:ext>
              </a:extLst>
            </p:cNvPr>
            <p:cNvSpPr/>
            <p:nvPr/>
          </p:nvSpPr>
          <p:spPr>
            <a:xfrm>
              <a:off x="5905499" y="3179746"/>
              <a:ext cx="925029" cy="454354"/>
            </a:xfrm>
            <a:custGeom>
              <a:avLst/>
              <a:gdLst>
                <a:gd name="connsiteX0" fmla="*/ 0 w 925029"/>
                <a:gd name="connsiteY0" fmla="*/ 454354 h 454354"/>
                <a:gd name="connsiteX1" fmla="*/ 925030 w 925029"/>
                <a:gd name="connsiteY1" fmla="*/ 129686 h 454354"/>
                <a:gd name="connsiteX2" fmla="*/ 925030 w 925029"/>
                <a:gd name="connsiteY2" fmla="*/ 0 h 454354"/>
                <a:gd name="connsiteX3" fmla="*/ 0 w 925029"/>
                <a:gd name="connsiteY3" fmla="*/ 324668 h 454354"/>
                <a:gd name="connsiteX4" fmla="*/ 0 w 925029"/>
                <a:gd name="connsiteY4" fmla="*/ 454354 h 454354"/>
                <a:gd name="connsiteX5" fmla="*/ 0 w 925029"/>
                <a:gd name="connsiteY5" fmla="*/ 454354 h 4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5029" h="454354">
                  <a:moveTo>
                    <a:pt x="0" y="454354"/>
                  </a:moveTo>
                  <a:lnTo>
                    <a:pt x="925030" y="129686"/>
                  </a:lnTo>
                  <a:lnTo>
                    <a:pt x="925030" y="0"/>
                  </a:lnTo>
                  <a:lnTo>
                    <a:pt x="0" y="324668"/>
                  </a:lnTo>
                  <a:lnTo>
                    <a:pt x="0" y="454354"/>
                  </a:lnTo>
                  <a:lnTo>
                    <a:pt x="0" y="454354"/>
                  </a:lnTo>
                  <a:close/>
                </a:path>
              </a:pathLst>
            </a:custGeom>
            <a:solidFill>
              <a:srgbClr val="F5F5F5"/>
            </a:solidFill>
            <a:ln w="9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59A2029-B4D1-7878-4358-292AC09BC8C8}"/>
                </a:ext>
              </a:extLst>
            </p:cNvPr>
            <p:cNvSpPr/>
            <p:nvPr/>
          </p:nvSpPr>
          <p:spPr>
            <a:xfrm>
              <a:off x="4980469" y="3178839"/>
              <a:ext cx="925029" cy="454354"/>
            </a:xfrm>
            <a:custGeom>
              <a:avLst/>
              <a:gdLst>
                <a:gd name="connsiteX0" fmla="*/ 0 w 925029"/>
                <a:gd name="connsiteY0" fmla="*/ 0 h 454354"/>
                <a:gd name="connsiteX1" fmla="*/ 0 w 925029"/>
                <a:gd name="connsiteY1" fmla="*/ 129686 h 454354"/>
                <a:gd name="connsiteX2" fmla="*/ 925030 w 925029"/>
                <a:gd name="connsiteY2" fmla="*/ 454354 h 454354"/>
                <a:gd name="connsiteX3" fmla="*/ 925030 w 925029"/>
                <a:gd name="connsiteY3" fmla="*/ 325575 h 454354"/>
                <a:gd name="connsiteX4" fmla="*/ 0 w 925029"/>
                <a:gd name="connsiteY4" fmla="*/ 0 h 454354"/>
                <a:gd name="connsiteX5" fmla="*/ 0 w 925029"/>
                <a:gd name="connsiteY5" fmla="*/ 0 h 4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5029" h="454354">
                  <a:moveTo>
                    <a:pt x="0" y="0"/>
                  </a:moveTo>
                  <a:lnTo>
                    <a:pt x="0" y="129686"/>
                  </a:lnTo>
                  <a:lnTo>
                    <a:pt x="925030" y="454354"/>
                  </a:lnTo>
                  <a:lnTo>
                    <a:pt x="925030" y="32557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 w="9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EACEBF-7955-8E16-A17E-34A2A850CC6C}"/>
                </a:ext>
              </a:extLst>
            </p:cNvPr>
            <p:cNvSpPr/>
            <p:nvPr/>
          </p:nvSpPr>
          <p:spPr>
            <a:xfrm>
              <a:off x="4980469" y="3007436"/>
              <a:ext cx="1850059" cy="496978"/>
            </a:xfrm>
            <a:custGeom>
              <a:avLst/>
              <a:gdLst>
                <a:gd name="connsiteX0" fmla="*/ 1360338 w 1850059"/>
                <a:gd name="connsiteY0" fmla="*/ 146010 h 496978"/>
                <a:gd name="connsiteX1" fmla="*/ 925030 w 1850059"/>
                <a:gd name="connsiteY1" fmla="*/ 363665 h 496978"/>
                <a:gd name="connsiteX2" fmla="*/ 489722 w 1850059"/>
                <a:gd name="connsiteY2" fmla="*/ 146010 h 496978"/>
                <a:gd name="connsiteX3" fmla="*/ 489722 w 1850059"/>
                <a:gd name="connsiteY3" fmla="*/ 0 h 496978"/>
                <a:gd name="connsiteX4" fmla="*/ 0 w 1850059"/>
                <a:gd name="connsiteY4" fmla="*/ 172310 h 496978"/>
                <a:gd name="connsiteX5" fmla="*/ 925030 w 1850059"/>
                <a:gd name="connsiteY5" fmla="*/ 496978 h 496978"/>
                <a:gd name="connsiteX6" fmla="*/ 1850059 w 1850059"/>
                <a:gd name="connsiteY6" fmla="*/ 172310 h 496978"/>
                <a:gd name="connsiteX7" fmla="*/ 1360338 w 1850059"/>
                <a:gd name="connsiteY7" fmla="*/ 0 h 496978"/>
                <a:gd name="connsiteX8" fmla="*/ 1360338 w 1850059"/>
                <a:gd name="connsiteY8" fmla="*/ 146010 h 496978"/>
                <a:gd name="connsiteX9" fmla="*/ 1360338 w 1850059"/>
                <a:gd name="connsiteY9" fmla="*/ 146010 h 49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0059" h="496978">
                  <a:moveTo>
                    <a:pt x="1360338" y="146010"/>
                  </a:moveTo>
                  <a:cubicBezTo>
                    <a:pt x="1360338" y="265720"/>
                    <a:pt x="1165356" y="363665"/>
                    <a:pt x="925030" y="363665"/>
                  </a:cubicBezTo>
                  <a:cubicBezTo>
                    <a:pt x="684703" y="363665"/>
                    <a:pt x="489722" y="265720"/>
                    <a:pt x="489722" y="146010"/>
                  </a:cubicBezTo>
                  <a:lnTo>
                    <a:pt x="489722" y="0"/>
                  </a:lnTo>
                  <a:lnTo>
                    <a:pt x="0" y="172310"/>
                  </a:lnTo>
                  <a:lnTo>
                    <a:pt x="925030" y="496978"/>
                  </a:lnTo>
                  <a:lnTo>
                    <a:pt x="1850059" y="172310"/>
                  </a:lnTo>
                  <a:lnTo>
                    <a:pt x="1360338" y="0"/>
                  </a:lnTo>
                  <a:lnTo>
                    <a:pt x="1360338" y="146010"/>
                  </a:lnTo>
                  <a:lnTo>
                    <a:pt x="1360338" y="146010"/>
                  </a:lnTo>
                  <a:close/>
                </a:path>
              </a:pathLst>
            </a:custGeom>
            <a:solidFill>
              <a:srgbClr val="F5F5F5"/>
            </a:solidFill>
            <a:ln w="9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5">
            <a:extLst>
              <a:ext uri="{FF2B5EF4-FFF2-40B4-BE49-F238E27FC236}">
                <a16:creationId xmlns:a16="http://schemas.microsoft.com/office/drawing/2014/main" id="{FAE4B88F-6727-1A50-B332-97375D5B9C60}"/>
              </a:ext>
            </a:extLst>
          </p:cNvPr>
          <p:cNvGrpSpPr/>
          <p:nvPr/>
        </p:nvGrpSpPr>
        <p:grpSpPr>
          <a:xfrm>
            <a:off x="6830529" y="3551573"/>
            <a:ext cx="1850059" cy="659860"/>
            <a:chOff x="6830529" y="3551573"/>
            <a:chExt cx="1850059" cy="659860"/>
          </a:xfrm>
          <a:solidFill>
            <a:srgbClr val="F5F5F5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DFF9B3-6242-8346-43A6-790F6939424B}"/>
                </a:ext>
              </a:extLst>
            </p:cNvPr>
            <p:cNvSpPr/>
            <p:nvPr/>
          </p:nvSpPr>
          <p:spPr>
            <a:xfrm>
              <a:off x="7755558" y="3723883"/>
              <a:ext cx="925029" cy="454353"/>
            </a:xfrm>
            <a:custGeom>
              <a:avLst/>
              <a:gdLst>
                <a:gd name="connsiteX0" fmla="*/ 0 w 925029"/>
                <a:gd name="connsiteY0" fmla="*/ 454354 h 454353"/>
                <a:gd name="connsiteX1" fmla="*/ 925030 w 925029"/>
                <a:gd name="connsiteY1" fmla="*/ 129686 h 454353"/>
                <a:gd name="connsiteX2" fmla="*/ 925030 w 925029"/>
                <a:gd name="connsiteY2" fmla="*/ 0 h 454353"/>
                <a:gd name="connsiteX3" fmla="*/ 0 w 925029"/>
                <a:gd name="connsiteY3" fmla="*/ 324668 h 454353"/>
                <a:gd name="connsiteX4" fmla="*/ 0 w 925029"/>
                <a:gd name="connsiteY4" fmla="*/ 454354 h 454353"/>
                <a:gd name="connsiteX5" fmla="*/ 0 w 925029"/>
                <a:gd name="connsiteY5" fmla="*/ 454354 h 45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5029" h="454353">
                  <a:moveTo>
                    <a:pt x="0" y="454354"/>
                  </a:moveTo>
                  <a:lnTo>
                    <a:pt x="925030" y="129686"/>
                  </a:lnTo>
                  <a:lnTo>
                    <a:pt x="925030" y="0"/>
                  </a:lnTo>
                  <a:lnTo>
                    <a:pt x="0" y="324668"/>
                  </a:lnTo>
                  <a:lnTo>
                    <a:pt x="0" y="454354"/>
                  </a:lnTo>
                  <a:lnTo>
                    <a:pt x="0" y="454354"/>
                  </a:lnTo>
                  <a:close/>
                </a:path>
              </a:pathLst>
            </a:custGeom>
            <a:solidFill>
              <a:srgbClr val="F5F5F5"/>
            </a:solidFill>
            <a:ln w="9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A35677-C640-CE44-9CAC-41AF15EF3B24}"/>
                </a:ext>
              </a:extLst>
            </p:cNvPr>
            <p:cNvSpPr/>
            <p:nvPr/>
          </p:nvSpPr>
          <p:spPr>
            <a:xfrm>
              <a:off x="6830529" y="3722976"/>
              <a:ext cx="925029" cy="454354"/>
            </a:xfrm>
            <a:custGeom>
              <a:avLst/>
              <a:gdLst>
                <a:gd name="connsiteX0" fmla="*/ 0 w 925029"/>
                <a:gd name="connsiteY0" fmla="*/ 0 h 454354"/>
                <a:gd name="connsiteX1" fmla="*/ 0 w 925029"/>
                <a:gd name="connsiteY1" fmla="*/ 129686 h 454354"/>
                <a:gd name="connsiteX2" fmla="*/ 925030 w 925029"/>
                <a:gd name="connsiteY2" fmla="*/ 454354 h 454354"/>
                <a:gd name="connsiteX3" fmla="*/ 925030 w 925029"/>
                <a:gd name="connsiteY3" fmla="*/ 325575 h 454354"/>
                <a:gd name="connsiteX4" fmla="*/ 0 w 925029"/>
                <a:gd name="connsiteY4" fmla="*/ 0 h 4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5029" h="454354">
                  <a:moveTo>
                    <a:pt x="0" y="0"/>
                  </a:moveTo>
                  <a:lnTo>
                    <a:pt x="0" y="129686"/>
                  </a:lnTo>
                  <a:lnTo>
                    <a:pt x="925030" y="454354"/>
                  </a:lnTo>
                  <a:lnTo>
                    <a:pt x="925030" y="325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 w="9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5D47E0-D0D2-9EA3-F3F3-50E8FBBA922E}"/>
                </a:ext>
              </a:extLst>
            </p:cNvPr>
            <p:cNvSpPr/>
            <p:nvPr/>
          </p:nvSpPr>
          <p:spPr>
            <a:xfrm>
              <a:off x="6830529" y="3551573"/>
              <a:ext cx="1850059" cy="496978"/>
            </a:xfrm>
            <a:custGeom>
              <a:avLst/>
              <a:gdLst>
                <a:gd name="connsiteX0" fmla="*/ 1360338 w 1850059"/>
                <a:gd name="connsiteY0" fmla="*/ 146010 h 496978"/>
                <a:gd name="connsiteX1" fmla="*/ 925030 w 1850059"/>
                <a:gd name="connsiteY1" fmla="*/ 363665 h 496978"/>
                <a:gd name="connsiteX2" fmla="*/ 489722 w 1850059"/>
                <a:gd name="connsiteY2" fmla="*/ 146010 h 496978"/>
                <a:gd name="connsiteX3" fmla="*/ 489722 w 1850059"/>
                <a:gd name="connsiteY3" fmla="*/ 0 h 496978"/>
                <a:gd name="connsiteX4" fmla="*/ 0 w 1850059"/>
                <a:gd name="connsiteY4" fmla="*/ 172310 h 496978"/>
                <a:gd name="connsiteX5" fmla="*/ 925030 w 1850059"/>
                <a:gd name="connsiteY5" fmla="*/ 496978 h 496978"/>
                <a:gd name="connsiteX6" fmla="*/ 1850059 w 1850059"/>
                <a:gd name="connsiteY6" fmla="*/ 172310 h 496978"/>
                <a:gd name="connsiteX7" fmla="*/ 1360338 w 1850059"/>
                <a:gd name="connsiteY7" fmla="*/ 0 h 496978"/>
                <a:gd name="connsiteX8" fmla="*/ 1360338 w 1850059"/>
                <a:gd name="connsiteY8" fmla="*/ 146010 h 496978"/>
                <a:gd name="connsiteX9" fmla="*/ 1360338 w 1850059"/>
                <a:gd name="connsiteY9" fmla="*/ 146010 h 49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0059" h="496978">
                  <a:moveTo>
                    <a:pt x="1360338" y="146010"/>
                  </a:moveTo>
                  <a:cubicBezTo>
                    <a:pt x="1360338" y="265720"/>
                    <a:pt x="1165356" y="363665"/>
                    <a:pt x="925030" y="363665"/>
                  </a:cubicBezTo>
                  <a:cubicBezTo>
                    <a:pt x="684703" y="363665"/>
                    <a:pt x="489722" y="265720"/>
                    <a:pt x="489722" y="146010"/>
                  </a:cubicBezTo>
                  <a:lnTo>
                    <a:pt x="489722" y="0"/>
                  </a:lnTo>
                  <a:lnTo>
                    <a:pt x="0" y="172310"/>
                  </a:lnTo>
                  <a:lnTo>
                    <a:pt x="925030" y="496978"/>
                  </a:lnTo>
                  <a:lnTo>
                    <a:pt x="1850059" y="172310"/>
                  </a:lnTo>
                  <a:lnTo>
                    <a:pt x="1360338" y="0"/>
                  </a:lnTo>
                  <a:lnTo>
                    <a:pt x="1360338" y="146010"/>
                  </a:lnTo>
                  <a:lnTo>
                    <a:pt x="1360338" y="146010"/>
                  </a:lnTo>
                  <a:close/>
                </a:path>
              </a:pathLst>
            </a:custGeom>
            <a:solidFill>
              <a:srgbClr val="F5F5F5"/>
            </a:solidFill>
            <a:ln w="9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5">
            <a:extLst>
              <a:ext uri="{FF2B5EF4-FFF2-40B4-BE49-F238E27FC236}">
                <a16:creationId xmlns:a16="http://schemas.microsoft.com/office/drawing/2014/main" id="{A1D60743-1E95-E194-220E-04B0FDF432F7}"/>
              </a:ext>
            </a:extLst>
          </p:cNvPr>
          <p:cNvGrpSpPr/>
          <p:nvPr/>
        </p:nvGrpSpPr>
        <p:grpSpPr>
          <a:xfrm>
            <a:off x="4508679" y="820125"/>
            <a:ext cx="3036409" cy="323165"/>
            <a:chOff x="4508679" y="820125"/>
            <a:chExt cx="3036409" cy="323165"/>
          </a:xfrm>
          <a:solidFill>
            <a:srgbClr val="484848"/>
          </a:solidFill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179808-6EA1-0F84-FB9B-EBD948ABF27E}"/>
                </a:ext>
              </a:extLst>
            </p:cNvPr>
            <p:cNvSpPr txBox="1"/>
            <p:nvPr/>
          </p:nvSpPr>
          <p:spPr>
            <a:xfrm>
              <a:off x="4508679" y="820125"/>
              <a:ext cx="303640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spc="0" baseline="0" dirty="0">
                  <a:ln/>
                  <a:solidFill>
                    <a:srgbClr val="484848"/>
                  </a:solidFill>
                  <a:latin typeface="Albert Sans" pitchFamily="2" charset="0"/>
                  <a:sym typeface="Arial"/>
                  <a:rtl val="0"/>
                </a:rPr>
                <a:t>Dataset Distribution </a:t>
              </a:r>
              <a:r>
                <a:rPr lang="en-US" sz="1500" dirty="0">
                  <a:ln/>
                  <a:solidFill>
                    <a:srgbClr val="484848"/>
                  </a:solidFill>
                  <a:latin typeface="Albert Sans" pitchFamily="2" charset="0"/>
                  <a:rtl val="0"/>
                </a:rPr>
                <a:t>Across Sets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2D8CC1-F6DA-5E1C-65CD-587BE32CD12D}"/>
                </a:ext>
              </a:extLst>
            </p:cNvPr>
            <p:cNvSpPr txBox="1"/>
            <p:nvPr/>
          </p:nvSpPr>
          <p:spPr>
            <a:xfrm>
              <a:off x="6091386" y="820125"/>
              <a:ext cx="22634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spc="-100" baseline="0">
                  <a:ln/>
                  <a:solidFill>
                    <a:srgbClr val="484848"/>
                  </a:solidFill>
                  <a:latin typeface="Albert Sans" pitchFamily="2" charset="0"/>
                  <a:sym typeface="Arial"/>
                  <a:rtl val="0"/>
                </a:rPr>
                <a:t> 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58C3CC1-EB87-A1F1-DD45-568F35DBE3F2}"/>
              </a:ext>
            </a:extLst>
          </p:cNvPr>
          <p:cNvSpPr txBox="1"/>
          <p:nvPr/>
        </p:nvSpPr>
        <p:spPr>
          <a:xfrm>
            <a:off x="5368647" y="3757401"/>
            <a:ext cx="10663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spc="0" baseline="0" dirty="0">
                <a:ln/>
                <a:solidFill>
                  <a:srgbClr val="2F3E46"/>
                </a:solidFill>
                <a:latin typeface="Albert Sans" pitchFamily="2" charset="0"/>
                <a:sym typeface="Arial"/>
                <a:rtl val="0"/>
              </a:rPr>
              <a:t>Validation</a:t>
            </a:r>
          </a:p>
        </p:txBody>
      </p:sp>
      <p:grpSp>
        <p:nvGrpSpPr>
          <p:cNvPr id="30" name="Graphic 5">
            <a:extLst>
              <a:ext uri="{FF2B5EF4-FFF2-40B4-BE49-F238E27FC236}">
                <a16:creationId xmlns:a16="http://schemas.microsoft.com/office/drawing/2014/main" id="{08933F99-B6B8-908D-F45B-09469C20C158}"/>
              </a:ext>
            </a:extLst>
          </p:cNvPr>
          <p:cNvGrpSpPr/>
          <p:nvPr/>
        </p:nvGrpSpPr>
        <p:grpSpPr>
          <a:xfrm>
            <a:off x="5113034" y="4005993"/>
            <a:ext cx="1709122" cy="428698"/>
            <a:chOff x="5105414" y="4249333"/>
            <a:chExt cx="1709122" cy="428698"/>
          </a:xfrm>
          <a:solidFill>
            <a:srgbClr val="484848"/>
          </a:solidFill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99D30F-14AE-99E7-BBE9-D640BF99BE42}"/>
                </a:ext>
              </a:extLst>
            </p:cNvPr>
            <p:cNvSpPr txBox="1"/>
            <p:nvPr/>
          </p:nvSpPr>
          <p:spPr>
            <a:xfrm>
              <a:off x="5105414" y="4249333"/>
              <a:ext cx="1709122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 spc="0" baseline="0" dirty="0">
                  <a:ln/>
                  <a:solidFill>
                    <a:srgbClr val="484848"/>
                  </a:solidFill>
                  <a:latin typeface="Albert Sans" pitchFamily="2" charset="0"/>
                  <a:sym typeface="Arial"/>
                  <a:rtl val="0"/>
                </a:rPr>
                <a:t>Medium dataset with 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07B5EA-F732-9A0A-C694-797B573F41A7}"/>
                </a:ext>
              </a:extLst>
            </p:cNvPr>
            <p:cNvSpPr txBox="1"/>
            <p:nvPr/>
          </p:nvSpPr>
          <p:spPr>
            <a:xfrm>
              <a:off x="5630323" y="4412574"/>
              <a:ext cx="537327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 spc="0" baseline="0">
                  <a:ln/>
                  <a:solidFill>
                    <a:srgbClr val="484848"/>
                  </a:solidFill>
                  <a:latin typeface="Albert Sans" pitchFamily="2" charset="0"/>
                  <a:sym typeface="Arial"/>
                  <a:rtl val="0"/>
                </a:rPr>
                <a:t>users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84EEFAA-A35F-7BD2-F3BA-74A8C8E472A8}"/>
              </a:ext>
            </a:extLst>
          </p:cNvPr>
          <p:cNvSpPr txBox="1"/>
          <p:nvPr/>
        </p:nvSpPr>
        <p:spPr>
          <a:xfrm>
            <a:off x="3726227" y="4171917"/>
            <a:ext cx="611065" cy="315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52" spc="0" baseline="0" dirty="0">
                <a:ln/>
                <a:solidFill>
                  <a:srgbClr val="7B817B"/>
                </a:solidFill>
                <a:latin typeface="Albert Sans" pitchFamily="2" charset="0"/>
                <a:sym typeface="Arial"/>
                <a:rtl val="0"/>
              </a:rPr>
              <a:t>Train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B56090-4F82-9172-5353-EF4885576CB0}"/>
              </a:ext>
            </a:extLst>
          </p:cNvPr>
          <p:cNvSpPr txBox="1"/>
          <p:nvPr/>
        </p:nvSpPr>
        <p:spPr>
          <a:xfrm>
            <a:off x="7469852" y="4223101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spc="0" baseline="0" dirty="0">
                <a:ln/>
                <a:solidFill>
                  <a:srgbClr val="354F52"/>
                </a:solidFill>
                <a:latin typeface="Albert Sans" pitchFamily="2" charset="0"/>
                <a:sym typeface="Arial"/>
                <a:rtl val="0"/>
              </a:rPr>
              <a:t>Test</a:t>
            </a:r>
          </a:p>
        </p:txBody>
      </p:sp>
      <p:grpSp>
        <p:nvGrpSpPr>
          <p:cNvPr id="39" name="Graphic 5">
            <a:extLst>
              <a:ext uri="{FF2B5EF4-FFF2-40B4-BE49-F238E27FC236}">
                <a16:creationId xmlns:a16="http://schemas.microsoft.com/office/drawing/2014/main" id="{FEB79578-F227-72FA-59CA-7A8F914C1152}"/>
              </a:ext>
            </a:extLst>
          </p:cNvPr>
          <p:cNvGrpSpPr/>
          <p:nvPr/>
        </p:nvGrpSpPr>
        <p:grpSpPr>
          <a:xfrm>
            <a:off x="3237036" y="4421090"/>
            <a:ext cx="1749197" cy="438125"/>
            <a:chOff x="3237036" y="4404850"/>
            <a:chExt cx="1749197" cy="438125"/>
          </a:xfrm>
          <a:solidFill>
            <a:srgbClr val="484848"/>
          </a:solidFill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F97B08-2518-567A-94DD-630A3B3F32B4}"/>
                </a:ext>
              </a:extLst>
            </p:cNvPr>
            <p:cNvSpPr txBox="1"/>
            <p:nvPr/>
          </p:nvSpPr>
          <p:spPr>
            <a:xfrm>
              <a:off x="3237036" y="4404850"/>
              <a:ext cx="1749197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 spc="0" baseline="0" dirty="0">
                  <a:ln/>
                  <a:solidFill>
                    <a:srgbClr val="484848"/>
                  </a:solidFill>
                  <a:latin typeface="Albert Sans" pitchFamily="2" charset="0"/>
                  <a:sym typeface="Arial"/>
                  <a:rtl val="0"/>
                </a:rPr>
                <a:t>Largest dataset with 35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2EEB45-14EA-F8BF-E65D-D5036CC52BF9}"/>
                </a:ext>
              </a:extLst>
            </p:cNvPr>
            <p:cNvSpPr txBox="1"/>
            <p:nvPr/>
          </p:nvSpPr>
          <p:spPr>
            <a:xfrm>
              <a:off x="3773996" y="4577518"/>
              <a:ext cx="537327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 spc="0" baseline="0" dirty="0">
                  <a:ln/>
                  <a:solidFill>
                    <a:srgbClr val="484848"/>
                  </a:solidFill>
                  <a:latin typeface="Albert Sans" pitchFamily="2" charset="0"/>
                  <a:sym typeface="Arial"/>
                  <a:rtl val="0"/>
                </a:rPr>
                <a:t>users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3BE1CB-1319-6F02-3B1E-D7A8E738F396}"/>
              </a:ext>
            </a:extLst>
          </p:cNvPr>
          <p:cNvSpPr txBox="1"/>
          <p:nvPr/>
        </p:nvSpPr>
        <p:spPr>
          <a:xfrm>
            <a:off x="7008526" y="4509507"/>
            <a:ext cx="157927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25" spc="0" baseline="0" dirty="0">
                <a:ln/>
                <a:solidFill>
                  <a:srgbClr val="484848"/>
                </a:solidFill>
                <a:latin typeface="Albert Sans" pitchFamily="2" charset="0"/>
                <a:sym typeface="Arial"/>
                <a:rtl val="0"/>
              </a:rPr>
              <a:t>Dataset with 11 users </a:t>
            </a:r>
          </a:p>
        </p:txBody>
      </p:sp>
      <p:grpSp>
        <p:nvGrpSpPr>
          <p:cNvPr id="46" name="Graphic 5">
            <a:extLst>
              <a:ext uri="{FF2B5EF4-FFF2-40B4-BE49-F238E27FC236}">
                <a16:creationId xmlns:a16="http://schemas.microsoft.com/office/drawing/2014/main" id="{C3CD825B-4C00-3E18-B2DF-FFDBFA3B291E}"/>
              </a:ext>
            </a:extLst>
          </p:cNvPr>
          <p:cNvGrpSpPr/>
          <p:nvPr/>
        </p:nvGrpSpPr>
        <p:grpSpPr>
          <a:xfrm>
            <a:off x="3130410" y="3551573"/>
            <a:ext cx="1850059" cy="659860"/>
            <a:chOff x="3130410" y="3551573"/>
            <a:chExt cx="1850059" cy="659860"/>
          </a:xfrm>
          <a:noFill/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41D1870-0521-8841-B42D-D82A4DD56807}"/>
                </a:ext>
              </a:extLst>
            </p:cNvPr>
            <p:cNvSpPr/>
            <p:nvPr/>
          </p:nvSpPr>
          <p:spPr>
            <a:xfrm>
              <a:off x="4055440" y="3723883"/>
              <a:ext cx="925029" cy="454353"/>
            </a:xfrm>
            <a:custGeom>
              <a:avLst/>
              <a:gdLst>
                <a:gd name="connsiteX0" fmla="*/ 0 w 925029"/>
                <a:gd name="connsiteY0" fmla="*/ 454354 h 454353"/>
                <a:gd name="connsiteX1" fmla="*/ 925030 w 925029"/>
                <a:gd name="connsiteY1" fmla="*/ 129686 h 454353"/>
                <a:gd name="connsiteX2" fmla="*/ 925030 w 925029"/>
                <a:gd name="connsiteY2" fmla="*/ 0 h 454353"/>
                <a:gd name="connsiteX3" fmla="*/ 0 w 925029"/>
                <a:gd name="connsiteY3" fmla="*/ 324668 h 454353"/>
                <a:gd name="connsiteX4" fmla="*/ 0 w 925029"/>
                <a:gd name="connsiteY4" fmla="*/ 454354 h 454353"/>
                <a:gd name="connsiteX5" fmla="*/ 0 w 925029"/>
                <a:gd name="connsiteY5" fmla="*/ 454354 h 45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5029" h="454353">
                  <a:moveTo>
                    <a:pt x="0" y="454354"/>
                  </a:moveTo>
                  <a:lnTo>
                    <a:pt x="925030" y="129686"/>
                  </a:lnTo>
                  <a:lnTo>
                    <a:pt x="925030" y="0"/>
                  </a:lnTo>
                  <a:lnTo>
                    <a:pt x="0" y="324668"/>
                  </a:lnTo>
                  <a:lnTo>
                    <a:pt x="0" y="454354"/>
                  </a:lnTo>
                  <a:lnTo>
                    <a:pt x="0" y="454354"/>
                  </a:lnTo>
                  <a:close/>
                </a:path>
              </a:pathLst>
            </a:custGeom>
            <a:noFill/>
            <a:ln w="18119" cap="rnd">
              <a:solidFill>
                <a:srgbClr val="9696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56CBAA5-4E9E-000F-4141-37227972F865}"/>
                </a:ext>
              </a:extLst>
            </p:cNvPr>
            <p:cNvSpPr/>
            <p:nvPr/>
          </p:nvSpPr>
          <p:spPr>
            <a:xfrm>
              <a:off x="3130410" y="3722976"/>
              <a:ext cx="925029" cy="454354"/>
            </a:xfrm>
            <a:custGeom>
              <a:avLst/>
              <a:gdLst>
                <a:gd name="connsiteX0" fmla="*/ 0 w 925029"/>
                <a:gd name="connsiteY0" fmla="*/ 0 h 454354"/>
                <a:gd name="connsiteX1" fmla="*/ 0 w 925029"/>
                <a:gd name="connsiteY1" fmla="*/ 129686 h 454354"/>
                <a:gd name="connsiteX2" fmla="*/ 925030 w 925029"/>
                <a:gd name="connsiteY2" fmla="*/ 454354 h 454354"/>
                <a:gd name="connsiteX3" fmla="*/ 925030 w 925029"/>
                <a:gd name="connsiteY3" fmla="*/ 325575 h 454354"/>
                <a:gd name="connsiteX4" fmla="*/ 0 w 925029"/>
                <a:gd name="connsiteY4" fmla="*/ 0 h 4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5029" h="454354">
                  <a:moveTo>
                    <a:pt x="0" y="0"/>
                  </a:moveTo>
                  <a:lnTo>
                    <a:pt x="0" y="129686"/>
                  </a:lnTo>
                  <a:lnTo>
                    <a:pt x="925030" y="454354"/>
                  </a:lnTo>
                  <a:lnTo>
                    <a:pt x="925030" y="3255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8119" cap="rnd">
              <a:solidFill>
                <a:srgbClr val="9696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0CE17E-11AA-8962-F70D-59E8A06D9858}"/>
                </a:ext>
              </a:extLst>
            </p:cNvPr>
            <p:cNvSpPr/>
            <p:nvPr/>
          </p:nvSpPr>
          <p:spPr>
            <a:xfrm>
              <a:off x="3130410" y="3551573"/>
              <a:ext cx="1850059" cy="496978"/>
            </a:xfrm>
            <a:custGeom>
              <a:avLst/>
              <a:gdLst>
                <a:gd name="connsiteX0" fmla="*/ 1360338 w 1850059"/>
                <a:gd name="connsiteY0" fmla="*/ 146010 h 496978"/>
                <a:gd name="connsiteX1" fmla="*/ 925030 w 1850059"/>
                <a:gd name="connsiteY1" fmla="*/ 363665 h 496978"/>
                <a:gd name="connsiteX2" fmla="*/ 489722 w 1850059"/>
                <a:gd name="connsiteY2" fmla="*/ 146010 h 496978"/>
                <a:gd name="connsiteX3" fmla="*/ 489722 w 1850059"/>
                <a:gd name="connsiteY3" fmla="*/ 0 h 496978"/>
                <a:gd name="connsiteX4" fmla="*/ 0 w 1850059"/>
                <a:gd name="connsiteY4" fmla="*/ 172310 h 496978"/>
                <a:gd name="connsiteX5" fmla="*/ 925030 w 1850059"/>
                <a:gd name="connsiteY5" fmla="*/ 496978 h 496978"/>
                <a:gd name="connsiteX6" fmla="*/ 1850059 w 1850059"/>
                <a:gd name="connsiteY6" fmla="*/ 172310 h 496978"/>
                <a:gd name="connsiteX7" fmla="*/ 1360338 w 1850059"/>
                <a:gd name="connsiteY7" fmla="*/ 0 h 496978"/>
                <a:gd name="connsiteX8" fmla="*/ 1360338 w 1850059"/>
                <a:gd name="connsiteY8" fmla="*/ 146010 h 49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0059" h="496978">
                  <a:moveTo>
                    <a:pt x="1360338" y="146010"/>
                  </a:moveTo>
                  <a:cubicBezTo>
                    <a:pt x="1360338" y="265720"/>
                    <a:pt x="1165356" y="363665"/>
                    <a:pt x="925030" y="363665"/>
                  </a:cubicBezTo>
                  <a:cubicBezTo>
                    <a:pt x="684703" y="363665"/>
                    <a:pt x="489722" y="265720"/>
                    <a:pt x="489722" y="146010"/>
                  </a:cubicBezTo>
                  <a:lnTo>
                    <a:pt x="489722" y="0"/>
                  </a:lnTo>
                  <a:lnTo>
                    <a:pt x="0" y="172310"/>
                  </a:lnTo>
                  <a:lnTo>
                    <a:pt x="925030" y="496978"/>
                  </a:lnTo>
                  <a:lnTo>
                    <a:pt x="1850059" y="172310"/>
                  </a:lnTo>
                  <a:lnTo>
                    <a:pt x="1360338" y="0"/>
                  </a:lnTo>
                  <a:lnTo>
                    <a:pt x="1360338" y="146010"/>
                  </a:lnTo>
                  <a:close/>
                </a:path>
              </a:pathLst>
            </a:custGeom>
            <a:noFill/>
            <a:ln w="18119" cap="rnd">
              <a:solidFill>
                <a:srgbClr val="9696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81250EF-48BB-34E2-3B32-EE375FE9E989}"/>
              </a:ext>
            </a:extLst>
          </p:cNvPr>
          <p:cNvGrpSpPr/>
          <p:nvPr/>
        </p:nvGrpSpPr>
        <p:grpSpPr>
          <a:xfrm>
            <a:off x="3620132" y="1292378"/>
            <a:ext cx="892614" cy="2650299"/>
            <a:chOff x="3620132" y="1292378"/>
            <a:chExt cx="892614" cy="265029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15D838-EF9C-1C58-3155-00014D922EED}"/>
                </a:ext>
              </a:extLst>
            </p:cNvPr>
            <p:cNvSpPr/>
            <p:nvPr/>
          </p:nvSpPr>
          <p:spPr>
            <a:xfrm>
              <a:off x="3624422" y="1693579"/>
              <a:ext cx="870616" cy="2249098"/>
            </a:xfrm>
            <a:custGeom>
              <a:avLst/>
              <a:gdLst>
                <a:gd name="connsiteX0" fmla="*/ 0 w 870616"/>
                <a:gd name="connsiteY0" fmla="*/ 217655 h 2249098"/>
                <a:gd name="connsiteX1" fmla="*/ 435308 w 870616"/>
                <a:gd name="connsiteY1" fmla="*/ 0 h 2249098"/>
                <a:gd name="connsiteX2" fmla="*/ 870616 w 870616"/>
                <a:gd name="connsiteY2" fmla="*/ 217655 h 2249098"/>
                <a:gd name="connsiteX3" fmla="*/ 0 w 870616"/>
                <a:gd name="connsiteY3" fmla="*/ 217655 h 2249098"/>
                <a:gd name="connsiteX4" fmla="*/ 870616 w 870616"/>
                <a:gd name="connsiteY4" fmla="*/ 217655 h 2249098"/>
                <a:gd name="connsiteX5" fmla="*/ 0 w 870616"/>
                <a:gd name="connsiteY5" fmla="*/ 217655 h 2249098"/>
                <a:gd name="connsiteX6" fmla="*/ 0 w 870616"/>
                <a:gd name="connsiteY6" fmla="*/ 2031444 h 2249098"/>
                <a:gd name="connsiteX7" fmla="*/ 870616 w 870616"/>
                <a:gd name="connsiteY7" fmla="*/ 2031444 h 2249098"/>
                <a:gd name="connsiteX8" fmla="*/ 870616 w 870616"/>
                <a:gd name="connsiteY8" fmla="*/ 217655 h 2249098"/>
                <a:gd name="connsiteX9" fmla="*/ 435308 w 870616"/>
                <a:gd name="connsiteY9" fmla="*/ 2249099 h 2249098"/>
                <a:gd name="connsiteX10" fmla="*/ 870616 w 870616"/>
                <a:gd name="connsiteY10" fmla="*/ 2031444 h 2249098"/>
                <a:gd name="connsiteX11" fmla="*/ 0 w 870616"/>
                <a:gd name="connsiteY11" fmla="*/ 2031444 h 2249098"/>
                <a:gd name="connsiteX12" fmla="*/ 435308 w 870616"/>
                <a:gd name="connsiteY12" fmla="*/ 2249099 h 224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0616" h="2249098">
                  <a:moveTo>
                    <a:pt x="0" y="217655"/>
                  </a:moveTo>
                  <a:cubicBezTo>
                    <a:pt x="0" y="97945"/>
                    <a:pt x="194982" y="0"/>
                    <a:pt x="435308" y="0"/>
                  </a:cubicBezTo>
                  <a:cubicBezTo>
                    <a:pt x="675634" y="0"/>
                    <a:pt x="870616" y="97945"/>
                    <a:pt x="870616" y="217655"/>
                  </a:cubicBezTo>
                  <a:lnTo>
                    <a:pt x="0" y="217655"/>
                  </a:lnTo>
                  <a:close/>
                  <a:moveTo>
                    <a:pt x="870616" y="217655"/>
                  </a:moveTo>
                  <a:lnTo>
                    <a:pt x="0" y="217655"/>
                  </a:lnTo>
                  <a:lnTo>
                    <a:pt x="0" y="2031444"/>
                  </a:lnTo>
                  <a:lnTo>
                    <a:pt x="870616" y="2031444"/>
                  </a:lnTo>
                  <a:lnTo>
                    <a:pt x="870616" y="217655"/>
                  </a:lnTo>
                  <a:close/>
                  <a:moveTo>
                    <a:pt x="435308" y="2249099"/>
                  </a:moveTo>
                  <a:cubicBezTo>
                    <a:pt x="675634" y="2249099"/>
                    <a:pt x="870616" y="2151154"/>
                    <a:pt x="870616" y="2031444"/>
                  </a:cubicBezTo>
                  <a:lnTo>
                    <a:pt x="0" y="2031444"/>
                  </a:lnTo>
                  <a:cubicBezTo>
                    <a:pt x="0" y="2151154"/>
                    <a:pt x="194982" y="2249099"/>
                    <a:pt x="435308" y="2249099"/>
                  </a:cubicBezTo>
                  <a:close/>
                </a:path>
              </a:pathLst>
            </a:custGeom>
            <a:solidFill>
              <a:srgbClr val="31454A"/>
            </a:solidFill>
            <a:ln w="9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lbert Sans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D0E126-718C-6930-B00A-DDDA9A1056D2}"/>
                </a:ext>
              </a:extLst>
            </p:cNvPr>
            <p:cNvSpPr txBox="1"/>
            <p:nvPr/>
          </p:nvSpPr>
          <p:spPr>
            <a:xfrm>
              <a:off x="3638789" y="1292378"/>
              <a:ext cx="873957" cy="380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75" spc="0" baseline="0" dirty="0">
                  <a:ln/>
                  <a:solidFill>
                    <a:srgbClr val="31454A"/>
                  </a:solidFill>
                  <a:latin typeface="Albert Sans" pitchFamily="2" charset="0"/>
                  <a:sym typeface="Arial"/>
                  <a:rtl val="0"/>
                </a:rPr>
                <a:t>40154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7873C4C-127B-8DCB-08BB-E701717AD3AF}"/>
                </a:ext>
              </a:extLst>
            </p:cNvPr>
            <p:cNvSpPr/>
            <p:nvPr/>
          </p:nvSpPr>
          <p:spPr>
            <a:xfrm>
              <a:off x="3620132" y="1683369"/>
              <a:ext cx="870616" cy="2249098"/>
            </a:xfrm>
            <a:custGeom>
              <a:avLst/>
              <a:gdLst>
                <a:gd name="connsiteX0" fmla="*/ 870616 w 870616"/>
                <a:gd name="connsiteY0" fmla="*/ 217655 h 2249098"/>
                <a:gd name="connsiteX1" fmla="*/ 870616 w 870616"/>
                <a:gd name="connsiteY1" fmla="*/ 2031444 h 2249098"/>
                <a:gd name="connsiteX2" fmla="*/ 0 w 870616"/>
                <a:gd name="connsiteY2" fmla="*/ 2031444 h 2249098"/>
                <a:gd name="connsiteX3" fmla="*/ 0 w 870616"/>
                <a:gd name="connsiteY3" fmla="*/ 217655 h 2249098"/>
                <a:gd name="connsiteX4" fmla="*/ 870616 w 870616"/>
                <a:gd name="connsiteY4" fmla="*/ 2031444 h 2249098"/>
                <a:gd name="connsiteX5" fmla="*/ 435308 w 870616"/>
                <a:gd name="connsiteY5" fmla="*/ 2249099 h 2249098"/>
                <a:gd name="connsiteX6" fmla="*/ 0 w 870616"/>
                <a:gd name="connsiteY6" fmla="*/ 2031444 h 2249098"/>
                <a:gd name="connsiteX7" fmla="*/ 870616 w 870616"/>
                <a:gd name="connsiteY7" fmla="*/ 217655 h 2249098"/>
                <a:gd name="connsiteX8" fmla="*/ 435308 w 870616"/>
                <a:gd name="connsiteY8" fmla="*/ 435309 h 2249098"/>
                <a:gd name="connsiteX9" fmla="*/ 0 w 870616"/>
                <a:gd name="connsiteY9" fmla="*/ 217655 h 2249098"/>
                <a:gd name="connsiteX10" fmla="*/ 435308 w 870616"/>
                <a:gd name="connsiteY10" fmla="*/ 0 h 2249098"/>
                <a:gd name="connsiteX11" fmla="*/ 870616 w 870616"/>
                <a:gd name="connsiteY11" fmla="*/ 217655 h 224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0616" h="2249098">
                  <a:moveTo>
                    <a:pt x="870616" y="217655"/>
                  </a:moveTo>
                  <a:lnTo>
                    <a:pt x="870616" y="2031444"/>
                  </a:lnTo>
                  <a:moveTo>
                    <a:pt x="0" y="2031444"/>
                  </a:moveTo>
                  <a:lnTo>
                    <a:pt x="0" y="217655"/>
                  </a:lnTo>
                  <a:moveTo>
                    <a:pt x="870616" y="2031444"/>
                  </a:moveTo>
                  <a:cubicBezTo>
                    <a:pt x="870616" y="2151154"/>
                    <a:pt x="675634" y="2249099"/>
                    <a:pt x="435308" y="2249099"/>
                  </a:cubicBezTo>
                  <a:cubicBezTo>
                    <a:pt x="194982" y="2249099"/>
                    <a:pt x="0" y="2151154"/>
                    <a:pt x="0" y="2031444"/>
                  </a:cubicBezTo>
                  <a:moveTo>
                    <a:pt x="870616" y="217655"/>
                  </a:moveTo>
                  <a:cubicBezTo>
                    <a:pt x="870616" y="337365"/>
                    <a:pt x="675634" y="435309"/>
                    <a:pt x="435308" y="435309"/>
                  </a:cubicBezTo>
                  <a:cubicBezTo>
                    <a:pt x="194982" y="435309"/>
                    <a:pt x="0" y="337365"/>
                    <a:pt x="0" y="217655"/>
                  </a:cubicBezTo>
                  <a:cubicBezTo>
                    <a:pt x="0" y="97945"/>
                    <a:pt x="194982" y="0"/>
                    <a:pt x="435308" y="0"/>
                  </a:cubicBezTo>
                  <a:cubicBezTo>
                    <a:pt x="675634" y="0"/>
                    <a:pt x="870616" y="97038"/>
                    <a:pt x="870616" y="217655"/>
                  </a:cubicBezTo>
                  <a:close/>
                </a:path>
              </a:pathLst>
            </a:custGeom>
            <a:noFill/>
            <a:ln w="18119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  <p:grpSp>
        <p:nvGrpSpPr>
          <p:cNvPr id="51" name="Graphic 5">
            <a:extLst>
              <a:ext uri="{FF2B5EF4-FFF2-40B4-BE49-F238E27FC236}">
                <a16:creationId xmlns:a16="http://schemas.microsoft.com/office/drawing/2014/main" id="{C8B560DC-AAF5-D5BC-5B1B-40C07700E170}"/>
              </a:ext>
            </a:extLst>
          </p:cNvPr>
          <p:cNvGrpSpPr/>
          <p:nvPr/>
        </p:nvGrpSpPr>
        <p:grpSpPr>
          <a:xfrm>
            <a:off x="4980469" y="3007436"/>
            <a:ext cx="1850059" cy="659861"/>
            <a:chOff x="4980469" y="3007436"/>
            <a:chExt cx="1850059" cy="659861"/>
          </a:xfrm>
          <a:noFill/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7DB9A4E-C115-181B-86E4-302DA48D0EEC}"/>
                </a:ext>
              </a:extLst>
            </p:cNvPr>
            <p:cNvSpPr/>
            <p:nvPr/>
          </p:nvSpPr>
          <p:spPr>
            <a:xfrm>
              <a:off x="5905499" y="3179746"/>
              <a:ext cx="925029" cy="454354"/>
            </a:xfrm>
            <a:custGeom>
              <a:avLst/>
              <a:gdLst>
                <a:gd name="connsiteX0" fmla="*/ 0 w 925029"/>
                <a:gd name="connsiteY0" fmla="*/ 454354 h 454354"/>
                <a:gd name="connsiteX1" fmla="*/ 925030 w 925029"/>
                <a:gd name="connsiteY1" fmla="*/ 129686 h 454354"/>
                <a:gd name="connsiteX2" fmla="*/ 925030 w 925029"/>
                <a:gd name="connsiteY2" fmla="*/ 0 h 454354"/>
                <a:gd name="connsiteX3" fmla="*/ 0 w 925029"/>
                <a:gd name="connsiteY3" fmla="*/ 324668 h 454354"/>
                <a:gd name="connsiteX4" fmla="*/ 0 w 925029"/>
                <a:gd name="connsiteY4" fmla="*/ 454354 h 454354"/>
                <a:gd name="connsiteX5" fmla="*/ 0 w 925029"/>
                <a:gd name="connsiteY5" fmla="*/ 454354 h 4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5029" h="454354">
                  <a:moveTo>
                    <a:pt x="0" y="454354"/>
                  </a:moveTo>
                  <a:lnTo>
                    <a:pt x="925030" y="129686"/>
                  </a:lnTo>
                  <a:lnTo>
                    <a:pt x="925030" y="0"/>
                  </a:lnTo>
                  <a:lnTo>
                    <a:pt x="0" y="324668"/>
                  </a:lnTo>
                  <a:lnTo>
                    <a:pt x="0" y="454354"/>
                  </a:lnTo>
                  <a:lnTo>
                    <a:pt x="0" y="454354"/>
                  </a:lnTo>
                  <a:close/>
                </a:path>
              </a:pathLst>
            </a:custGeom>
            <a:noFill/>
            <a:ln w="18119" cap="rnd">
              <a:solidFill>
                <a:srgbClr val="9696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918D985-056A-FC8B-F77D-BAB6E0D44590}"/>
                </a:ext>
              </a:extLst>
            </p:cNvPr>
            <p:cNvSpPr/>
            <p:nvPr/>
          </p:nvSpPr>
          <p:spPr>
            <a:xfrm>
              <a:off x="4980469" y="3178839"/>
              <a:ext cx="925029" cy="454354"/>
            </a:xfrm>
            <a:custGeom>
              <a:avLst/>
              <a:gdLst>
                <a:gd name="connsiteX0" fmla="*/ 0 w 925029"/>
                <a:gd name="connsiteY0" fmla="*/ 0 h 454354"/>
                <a:gd name="connsiteX1" fmla="*/ 0 w 925029"/>
                <a:gd name="connsiteY1" fmla="*/ 129686 h 454354"/>
                <a:gd name="connsiteX2" fmla="*/ 925030 w 925029"/>
                <a:gd name="connsiteY2" fmla="*/ 454354 h 454354"/>
                <a:gd name="connsiteX3" fmla="*/ 925030 w 925029"/>
                <a:gd name="connsiteY3" fmla="*/ 325575 h 454354"/>
                <a:gd name="connsiteX4" fmla="*/ 0 w 925029"/>
                <a:gd name="connsiteY4" fmla="*/ 0 h 454354"/>
                <a:gd name="connsiteX5" fmla="*/ 0 w 925029"/>
                <a:gd name="connsiteY5" fmla="*/ 0 h 4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5029" h="454354">
                  <a:moveTo>
                    <a:pt x="0" y="0"/>
                  </a:moveTo>
                  <a:lnTo>
                    <a:pt x="0" y="129686"/>
                  </a:lnTo>
                  <a:lnTo>
                    <a:pt x="925030" y="454354"/>
                  </a:lnTo>
                  <a:lnTo>
                    <a:pt x="925030" y="32557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8119" cap="rnd">
              <a:solidFill>
                <a:srgbClr val="9696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A020DFF-A9CA-6732-8C42-55921C173391}"/>
                </a:ext>
              </a:extLst>
            </p:cNvPr>
            <p:cNvSpPr/>
            <p:nvPr/>
          </p:nvSpPr>
          <p:spPr>
            <a:xfrm>
              <a:off x="4980469" y="3007436"/>
              <a:ext cx="1850059" cy="496978"/>
            </a:xfrm>
            <a:custGeom>
              <a:avLst/>
              <a:gdLst>
                <a:gd name="connsiteX0" fmla="*/ 1360338 w 1850059"/>
                <a:gd name="connsiteY0" fmla="*/ 146010 h 496978"/>
                <a:gd name="connsiteX1" fmla="*/ 925030 w 1850059"/>
                <a:gd name="connsiteY1" fmla="*/ 363665 h 496978"/>
                <a:gd name="connsiteX2" fmla="*/ 489722 w 1850059"/>
                <a:gd name="connsiteY2" fmla="*/ 146010 h 496978"/>
                <a:gd name="connsiteX3" fmla="*/ 489722 w 1850059"/>
                <a:gd name="connsiteY3" fmla="*/ 0 h 496978"/>
                <a:gd name="connsiteX4" fmla="*/ 0 w 1850059"/>
                <a:gd name="connsiteY4" fmla="*/ 172310 h 496978"/>
                <a:gd name="connsiteX5" fmla="*/ 925030 w 1850059"/>
                <a:gd name="connsiteY5" fmla="*/ 496978 h 496978"/>
                <a:gd name="connsiteX6" fmla="*/ 1850059 w 1850059"/>
                <a:gd name="connsiteY6" fmla="*/ 172310 h 496978"/>
                <a:gd name="connsiteX7" fmla="*/ 1360338 w 1850059"/>
                <a:gd name="connsiteY7" fmla="*/ 0 h 496978"/>
                <a:gd name="connsiteX8" fmla="*/ 1360338 w 1850059"/>
                <a:gd name="connsiteY8" fmla="*/ 146010 h 496978"/>
                <a:gd name="connsiteX9" fmla="*/ 1360338 w 1850059"/>
                <a:gd name="connsiteY9" fmla="*/ 146010 h 49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0059" h="496978">
                  <a:moveTo>
                    <a:pt x="1360338" y="146010"/>
                  </a:moveTo>
                  <a:cubicBezTo>
                    <a:pt x="1360338" y="265720"/>
                    <a:pt x="1165356" y="363665"/>
                    <a:pt x="925030" y="363665"/>
                  </a:cubicBezTo>
                  <a:cubicBezTo>
                    <a:pt x="684703" y="363665"/>
                    <a:pt x="489722" y="265720"/>
                    <a:pt x="489722" y="146010"/>
                  </a:cubicBezTo>
                  <a:lnTo>
                    <a:pt x="489722" y="0"/>
                  </a:lnTo>
                  <a:lnTo>
                    <a:pt x="0" y="172310"/>
                  </a:lnTo>
                  <a:lnTo>
                    <a:pt x="925030" y="496978"/>
                  </a:lnTo>
                  <a:lnTo>
                    <a:pt x="1850059" y="172310"/>
                  </a:lnTo>
                  <a:lnTo>
                    <a:pt x="1360338" y="0"/>
                  </a:lnTo>
                  <a:lnTo>
                    <a:pt x="1360338" y="146010"/>
                  </a:lnTo>
                  <a:lnTo>
                    <a:pt x="1360338" y="146010"/>
                  </a:lnTo>
                  <a:close/>
                </a:path>
              </a:pathLst>
            </a:custGeom>
            <a:noFill/>
            <a:ln w="18119" cap="rnd">
              <a:solidFill>
                <a:srgbClr val="9696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EED07B1-3871-5AD7-2470-589C97229D38}"/>
              </a:ext>
            </a:extLst>
          </p:cNvPr>
          <p:cNvGrpSpPr/>
          <p:nvPr/>
        </p:nvGrpSpPr>
        <p:grpSpPr>
          <a:xfrm>
            <a:off x="5470190" y="2018694"/>
            <a:ext cx="872357" cy="1369638"/>
            <a:chOff x="5470190" y="2018694"/>
            <a:chExt cx="872357" cy="136963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4FD326-67F8-D3E3-1153-571F47F8B5BD}"/>
                </a:ext>
              </a:extLst>
            </p:cNvPr>
            <p:cNvGrpSpPr/>
            <p:nvPr/>
          </p:nvGrpSpPr>
          <p:grpSpPr>
            <a:xfrm>
              <a:off x="5470190" y="2018694"/>
              <a:ext cx="872357" cy="1368731"/>
              <a:chOff x="4926056" y="2470114"/>
              <a:chExt cx="872357" cy="136873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9FAAAB9-D1E4-4564-E180-51F8A3C9A512}"/>
                  </a:ext>
                </a:extLst>
              </p:cNvPr>
              <p:cNvSpPr/>
              <p:nvPr/>
            </p:nvSpPr>
            <p:spPr>
              <a:xfrm>
                <a:off x="4926056" y="2856678"/>
                <a:ext cx="870616" cy="982167"/>
              </a:xfrm>
              <a:custGeom>
                <a:avLst/>
                <a:gdLst>
                  <a:gd name="connsiteX0" fmla="*/ 0 w 870616"/>
                  <a:gd name="connsiteY0" fmla="*/ 217655 h 982167"/>
                  <a:gd name="connsiteX1" fmla="*/ 435308 w 870616"/>
                  <a:gd name="connsiteY1" fmla="*/ 0 h 982167"/>
                  <a:gd name="connsiteX2" fmla="*/ 870616 w 870616"/>
                  <a:gd name="connsiteY2" fmla="*/ 217655 h 982167"/>
                  <a:gd name="connsiteX3" fmla="*/ 0 w 870616"/>
                  <a:gd name="connsiteY3" fmla="*/ 217655 h 982167"/>
                  <a:gd name="connsiteX4" fmla="*/ 870616 w 870616"/>
                  <a:gd name="connsiteY4" fmla="*/ 217655 h 982167"/>
                  <a:gd name="connsiteX5" fmla="*/ 0 w 870616"/>
                  <a:gd name="connsiteY5" fmla="*/ 217655 h 982167"/>
                  <a:gd name="connsiteX6" fmla="*/ 0 w 870616"/>
                  <a:gd name="connsiteY6" fmla="*/ 763605 h 982167"/>
                  <a:gd name="connsiteX7" fmla="*/ 870616 w 870616"/>
                  <a:gd name="connsiteY7" fmla="*/ 763605 h 982167"/>
                  <a:gd name="connsiteX8" fmla="*/ 870616 w 870616"/>
                  <a:gd name="connsiteY8" fmla="*/ 217655 h 982167"/>
                  <a:gd name="connsiteX9" fmla="*/ 435308 w 870616"/>
                  <a:gd name="connsiteY9" fmla="*/ 982167 h 982167"/>
                  <a:gd name="connsiteX10" fmla="*/ 870616 w 870616"/>
                  <a:gd name="connsiteY10" fmla="*/ 764512 h 982167"/>
                  <a:gd name="connsiteX11" fmla="*/ 0 w 870616"/>
                  <a:gd name="connsiteY11" fmla="*/ 764512 h 982167"/>
                  <a:gd name="connsiteX12" fmla="*/ 435308 w 870616"/>
                  <a:gd name="connsiteY12" fmla="*/ 982167 h 982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616" h="982167">
                    <a:moveTo>
                      <a:pt x="0" y="217655"/>
                    </a:moveTo>
                    <a:cubicBezTo>
                      <a:pt x="0" y="97945"/>
                      <a:pt x="194982" y="0"/>
                      <a:pt x="435308" y="0"/>
                    </a:cubicBezTo>
                    <a:cubicBezTo>
                      <a:pt x="675634" y="0"/>
                      <a:pt x="870616" y="97945"/>
                      <a:pt x="870616" y="217655"/>
                    </a:cubicBezTo>
                    <a:lnTo>
                      <a:pt x="0" y="217655"/>
                    </a:lnTo>
                    <a:close/>
                    <a:moveTo>
                      <a:pt x="870616" y="217655"/>
                    </a:moveTo>
                    <a:lnTo>
                      <a:pt x="0" y="217655"/>
                    </a:lnTo>
                    <a:lnTo>
                      <a:pt x="0" y="763605"/>
                    </a:lnTo>
                    <a:lnTo>
                      <a:pt x="870616" y="763605"/>
                    </a:lnTo>
                    <a:lnTo>
                      <a:pt x="870616" y="217655"/>
                    </a:lnTo>
                    <a:close/>
                    <a:moveTo>
                      <a:pt x="435308" y="982167"/>
                    </a:moveTo>
                    <a:cubicBezTo>
                      <a:pt x="675634" y="982167"/>
                      <a:pt x="870616" y="884222"/>
                      <a:pt x="870616" y="764512"/>
                    </a:cubicBezTo>
                    <a:lnTo>
                      <a:pt x="0" y="764512"/>
                    </a:lnTo>
                    <a:cubicBezTo>
                      <a:pt x="0" y="884222"/>
                      <a:pt x="194982" y="982167"/>
                      <a:pt x="435308" y="982167"/>
                    </a:cubicBezTo>
                    <a:close/>
                  </a:path>
                </a:pathLst>
              </a:custGeom>
              <a:solidFill>
                <a:srgbClr val="52796F"/>
              </a:solidFill>
              <a:ln w="9060" cap="flat">
                <a:solidFill>
                  <a:srgbClr val="52796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Albert Sans" pitchFamily="2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E958B7-2561-A99D-2CDC-679D1AB93FD2}"/>
                  </a:ext>
                </a:extLst>
              </p:cNvPr>
              <p:cNvSpPr txBox="1"/>
              <p:nvPr/>
            </p:nvSpPr>
            <p:spPr>
              <a:xfrm>
                <a:off x="4937280" y="2470114"/>
                <a:ext cx="861133" cy="3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75" spc="0" baseline="0" dirty="0">
                    <a:ln/>
                    <a:solidFill>
                      <a:srgbClr val="52796F"/>
                    </a:solidFill>
                    <a:latin typeface="Albert Sans" pitchFamily="2" charset="0"/>
                    <a:sym typeface="Arial"/>
                    <a:rtl val="0"/>
                  </a:rPr>
                  <a:t>10304</a:t>
                </a:r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4A8389B-BC9F-FABD-BD29-0F29A3FA91D2}"/>
                </a:ext>
              </a:extLst>
            </p:cNvPr>
            <p:cNvSpPr/>
            <p:nvPr/>
          </p:nvSpPr>
          <p:spPr>
            <a:xfrm>
              <a:off x="5470191" y="2406165"/>
              <a:ext cx="870616" cy="982167"/>
            </a:xfrm>
            <a:custGeom>
              <a:avLst/>
              <a:gdLst>
                <a:gd name="connsiteX0" fmla="*/ 870616 w 870616"/>
                <a:gd name="connsiteY0" fmla="*/ 217655 h 982167"/>
                <a:gd name="connsiteX1" fmla="*/ 870616 w 870616"/>
                <a:gd name="connsiteY1" fmla="*/ 763605 h 982167"/>
                <a:gd name="connsiteX2" fmla="*/ 0 w 870616"/>
                <a:gd name="connsiteY2" fmla="*/ 764512 h 982167"/>
                <a:gd name="connsiteX3" fmla="*/ 0 w 870616"/>
                <a:gd name="connsiteY3" fmla="*/ 218562 h 982167"/>
                <a:gd name="connsiteX4" fmla="*/ 870616 w 870616"/>
                <a:gd name="connsiteY4" fmla="*/ 764512 h 982167"/>
                <a:gd name="connsiteX5" fmla="*/ 435308 w 870616"/>
                <a:gd name="connsiteY5" fmla="*/ 982167 h 982167"/>
                <a:gd name="connsiteX6" fmla="*/ 0 w 870616"/>
                <a:gd name="connsiteY6" fmla="*/ 764512 h 982167"/>
                <a:gd name="connsiteX7" fmla="*/ 870616 w 870616"/>
                <a:gd name="connsiteY7" fmla="*/ 217655 h 982167"/>
                <a:gd name="connsiteX8" fmla="*/ 435308 w 870616"/>
                <a:gd name="connsiteY8" fmla="*/ 435309 h 982167"/>
                <a:gd name="connsiteX9" fmla="*/ 0 w 870616"/>
                <a:gd name="connsiteY9" fmla="*/ 217655 h 982167"/>
                <a:gd name="connsiteX10" fmla="*/ 435308 w 870616"/>
                <a:gd name="connsiteY10" fmla="*/ 0 h 982167"/>
                <a:gd name="connsiteX11" fmla="*/ 870616 w 870616"/>
                <a:gd name="connsiteY11" fmla="*/ 217655 h 98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0616" h="982167">
                  <a:moveTo>
                    <a:pt x="870616" y="217655"/>
                  </a:moveTo>
                  <a:lnTo>
                    <a:pt x="870616" y="763605"/>
                  </a:lnTo>
                  <a:moveTo>
                    <a:pt x="0" y="764512"/>
                  </a:moveTo>
                  <a:lnTo>
                    <a:pt x="0" y="218562"/>
                  </a:lnTo>
                  <a:moveTo>
                    <a:pt x="870616" y="764512"/>
                  </a:moveTo>
                  <a:cubicBezTo>
                    <a:pt x="870616" y="884222"/>
                    <a:pt x="675634" y="982167"/>
                    <a:pt x="435308" y="982167"/>
                  </a:cubicBezTo>
                  <a:cubicBezTo>
                    <a:pt x="194982" y="982167"/>
                    <a:pt x="0" y="884222"/>
                    <a:pt x="0" y="764512"/>
                  </a:cubicBezTo>
                  <a:moveTo>
                    <a:pt x="870616" y="217655"/>
                  </a:moveTo>
                  <a:cubicBezTo>
                    <a:pt x="870616" y="337365"/>
                    <a:pt x="675634" y="435309"/>
                    <a:pt x="435308" y="435309"/>
                  </a:cubicBezTo>
                  <a:cubicBezTo>
                    <a:pt x="194982" y="435309"/>
                    <a:pt x="0" y="337365"/>
                    <a:pt x="0" y="217655"/>
                  </a:cubicBezTo>
                  <a:cubicBezTo>
                    <a:pt x="0" y="97945"/>
                    <a:pt x="194982" y="0"/>
                    <a:pt x="435308" y="0"/>
                  </a:cubicBezTo>
                  <a:cubicBezTo>
                    <a:pt x="675634" y="0"/>
                    <a:pt x="870616" y="97945"/>
                    <a:pt x="870616" y="217655"/>
                  </a:cubicBezTo>
                  <a:close/>
                </a:path>
              </a:pathLst>
            </a:custGeom>
            <a:noFill/>
            <a:ln w="18119" cap="rnd">
              <a:solidFill>
                <a:srgbClr val="2F3E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  <p:grpSp>
        <p:nvGrpSpPr>
          <p:cNvPr id="56" name="Graphic 5">
            <a:extLst>
              <a:ext uri="{FF2B5EF4-FFF2-40B4-BE49-F238E27FC236}">
                <a16:creationId xmlns:a16="http://schemas.microsoft.com/office/drawing/2014/main" id="{B6C7DFC8-6ADB-2D23-6F36-D0A4F11093C1}"/>
              </a:ext>
            </a:extLst>
          </p:cNvPr>
          <p:cNvGrpSpPr/>
          <p:nvPr/>
        </p:nvGrpSpPr>
        <p:grpSpPr>
          <a:xfrm>
            <a:off x="6830529" y="3551573"/>
            <a:ext cx="1850059" cy="659860"/>
            <a:chOff x="6830529" y="3551573"/>
            <a:chExt cx="1850059" cy="659860"/>
          </a:xfrm>
          <a:noFill/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294AFC8-9088-CD81-209A-A469B86F5E9F}"/>
                </a:ext>
              </a:extLst>
            </p:cNvPr>
            <p:cNvSpPr/>
            <p:nvPr/>
          </p:nvSpPr>
          <p:spPr>
            <a:xfrm>
              <a:off x="7755558" y="3723883"/>
              <a:ext cx="925029" cy="454353"/>
            </a:xfrm>
            <a:custGeom>
              <a:avLst/>
              <a:gdLst>
                <a:gd name="connsiteX0" fmla="*/ 0 w 925029"/>
                <a:gd name="connsiteY0" fmla="*/ 454354 h 454353"/>
                <a:gd name="connsiteX1" fmla="*/ 925030 w 925029"/>
                <a:gd name="connsiteY1" fmla="*/ 129686 h 454353"/>
                <a:gd name="connsiteX2" fmla="*/ 925030 w 925029"/>
                <a:gd name="connsiteY2" fmla="*/ 0 h 454353"/>
                <a:gd name="connsiteX3" fmla="*/ 0 w 925029"/>
                <a:gd name="connsiteY3" fmla="*/ 324668 h 454353"/>
                <a:gd name="connsiteX4" fmla="*/ 0 w 925029"/>
                <a:gd name="connsiteY4" fmla="*/ 454354 h 454353"/>
                <a:gd name="connsiteX5" fmla="*/ 0 w 925029"/>
                <a:gd name="connsiteY5" fmla="*/ 454354 h 45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5029" h="454353">
                  <a:moveTo>
                    <a:pt x="0" y="454354"/>
                  </a:moveTo>
                  <a:lnTo>
                    <a:pt x="925030" y="129686"/>
                  </a:lnTo>
                  <a:lnTo>
                    <a:pt x="925030" y="0"/>
                  </a:lnTo>
                  <a:lnTo>
                    <a:pt x="0" y="324668"/>
                  </a:lnTo>
                  <a:lnTo>
                    <a:pt x="0" y="454354"/>
                  </a:lnTo>
                  <a:lnTo>
                    <a:pt x="0" y="454354"/>
                  </a:lnTo>
                  <a:close/>
                </a:path>
              </a:pathLst>
            </a:custGeom>
            <a:noFill/>
            <a:ln w="18119" cap="rnd">
              <a:solidFill>
                <a:srgbClr val="9696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3443F6D-F985-FB02-3CD5-13FDBB4D435A}"/>
                </a:ext>
              </a:extLst>
            </p:cNvPr>
            <p:cNvSpPr/>
            <p:nvPr/>
          </p:nvSpPr>
          <p:spPr>
            <a:xfrm>
              <a:off x="6830529" y="3722976"/>
              <a:ext cx="925029" cy="454354"/>
            </a:xfrm>
            <a:custGeom>
              <a:avLst/>
              <a:gdLst>
                <a:gd name="connsiteX0" fmla="*/ 0 w 925029"/>
                <a:gd name="connsiteY0" fmla="*/ 0 h 454354"/>
                <a:gd name="connsiteX1" fmla="*/ 0 w 925029"/>
                <a:gd name="connsiteY1" fmla="*/ 129686 h 454354"/>
                <a:gd name="connsiteX2" fmla="*/ 925030 w 925029"/>
                <a:gd name="connsiteY2" fmla="*/ 454354 h 454354"/>
                <a:gd name="connsiteX3" fmla="*/ 925030 w 925029"/>
                <a:gd name="connsiteY3" fmla="*/ 325575 h 454354"/>
                <a:gd name="connsiteX4" fmla="*/ 0 w 925029"/>
                <a:gd name="connsiteY4" fmla="*/ 0 h 4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5029" h="454354">
                  <a:moveTo>
                    <a:pt x="0" y="0"/>
                  </a:moveTo>
                  <a:lnTo>
                    <a:pt x="0" y="129686"/>
                  </a:lnTo>
                  <a:lnTo>
                    <a:pt x="925030" y="454354"/>
                  </a:lnTo>
                  <a:lnTo>
                    <a:pt x="925030" y="3255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8119" cap="rnd">
              <a:solidFill>
                <a:srgbClr val="9696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9AD444-3F42-A568-9026-89B29729EB67}"/>
                </a:ext>
              </a:extLst>
            </p:cNvPr>
            <p:cNvSpPr/>
            <p:nvPr/>
          </p:nvSpPr>
          <p:spPr>
            <a:xfrm>
              <a:off x="6830529" y="3551573"/>
              <a:ext cx="1850059" cy="496978"/>
            </a:xfrm>
            <a:custGeom>
              <a:avLst/>
              <a:gdLst>
                <a:gd name="connsiteX0" fmla="*/ 1360338 w 1850059"/>
                <a:gd name="connsiteY0" fmla="*/ 146010 h 496978"/>
                <a:gd name="connsiteX1" fmla="*/ 925030 w 1850059"/>
                <a:gd name="connsiteY1" fmla="*/ 363665 h 496978"/>
                <a:gd name="connsiteX2" fmla="*/ 489722 w 1850059"/>
                <a:gd name="connsiteY2" fmla="*/ 146010 h 496978"/>
                <a:gd name="connsiteX3" fmla="*/ 489722 w 1850059"/>
                <a:gd name="connsiteY3" fmla="*/ 0 h 496978"/>
                <a:gd name="connsiteX4" fmla="*/ 0 w 1850059"/>
                <a:gd name="connsiteY4" fmla="*/ 172310 h 496978"/>
                <a:gd name="connsiteX5" fmla="*/ 925030 w 1850059"/>
                <a:gd name="connsiteY5" fmla="*/ 496978 h 496978"/>
                <a:gd name="connsiteX6" fmla="*/ 1850059 w 1850059"/>
                <a:gd name="connsiteY6" fmla="*/ 172310 h 496978"/>
                <a:gd name="connsiteX7" fmla="*/ 1360338 w 1850059"/>
                <a:gd name="connsiteY7" fmla="*/ 0 h 496978"/>
                <a:gd name="connsiteX8" fmla="*/ 1360338 w 1850059"/>
                <a:gd name="connsiteY8" fmla="*/ 146010 h 496978"/>
                <a:gd name="connsiteX9" fmla="*/ 1360338 w 1850059"/>
                <a:gd name="connsiteY9" fmla="*/ 146010 h 49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0059" h="496978">
                  <a:moveTo>
                    <a:pt x="1360338" y="146010"/>
                  </a:moveTo>
                  <a:cubicBezTo>
                    <a:pt x="1360338" y="265720"/>
                    <a:pt x="1165356" y="363665"/>
                    <a:pt x="925030" y="363665"/>
                  </a:cubicBezTo>
                  <a:cubicBezTo>
                    <a:pt x="684703" y="363665"/>
                    <a:pt x="489722" y="265720"/>
                    <a:pt x="489722" y="146010"/>
                  </a:cubicBezTo>
                  <a:lnTo>
                    <a:pt x="489722" y="0"/>
                  </a:lnTo>
                  <a:lnTo>
                    <a:pt x="0" y="172310"/>
                  </a:lnTo>
                  <a:lnTo>
                    <a:pt x="925030" y="496978"/>
                  </a:lnTo>
                  <a:lnTo>
                    <a:pt x="1850059" y="172310"/>
                  </a:lnTo>
                  <a:lnTo>
                    <a:pt x="1360338" y="0"/>
                  </a:lnTo>
                  <a:lnTo>
                    <a:pt x="1360338" y="146010"/>
                  </a:lnTo>
                  <a:lnTo>
                    <a:pt x="1360338" y="146010"/>
                  </a:lnTo>
                  <a:close/>
                </a:path>
              </a:pathLst>
            </a:custGeom>
            <a:noFill/>
            <a:ln w="18119" cap="rnd">
              <a:solidFill>
                <a:srgbClr val="9696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E12FA5-31F9-2DDC-43D6-8A091B1EB9CB}"/>
              </a:ext>
            </a:extLst>
          </p:cNvPr>
          <p:cNvGrpSpPr/>
          <p:nvPr/>
        </p:nvGrpSpPr>
        <p:grpSpPr>
          <a:xfrm>
            <a:off x="7320250" y="1598636"/>
            <a:ext cx="876863" cy="2333832"/>
            <a:chOff x="7320250" y="1598636"/>
            <a:chExt cx="876863" cy="233383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63299F5-B86E-C7C8-4B68-321863E246E8}"/>
                </a:ext>
              </a:extLst>
            </p:cNvPr>
            <p:cNvGrpSpPr/>
            <p:nvPr/>
          </p:nvGrpSpPr>
          <p:grpSpPr>
            <a:xfrm>
              <a:off x="7326497" y="1598636"/>
              <a:ext cx="870616" cy="2332925"/>
              <a:chOff x="7326497" y="1598636"/>
              <a:chExt cx="870616" cy="233292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69B0CEB-3C72-CCAB-0735-42E2041C2C7F}"/>
                  </a:ext>
                </a:extLst>
              </p:cNvPr>
              <p:cNvSpPr/>
              <p:nvPr/>
            </p:nvSpPr>
            <p:spPr>
              <a:xfrm>
                <a:off x="7326497" y="1988086"/>
                <a:ext cx="870616" cy="1943475"/>
              </a:xfrm>
              <a:custGeom>
                <a:avLst/>
                <a:gdLst>
                  <a:gd name="connsiteX0" fmla="*/ 0 w 870616"/>
                  <a:gd name="connsiteY0" fmla="*/ 217655 h 1943475"/>
                  <a:gd name="connsiteX1" fmla="*/ 435308 w 870616"/>
                  <a:gd name="connsiteY1" fmla="*/ 0 h 1943475"/>
                  <a:gd name="connsiteX2" fmla="*/ 870616 w 870616"/>
                  <a:gd name="connsiteY2" fmla="*/ 217655 h 1943475"/>
                  <a:gd name="connsiteX3" fmla="*/ 0 w 870616"/>
                  <a:gd name="connsiteY3" fmla="*/ 217655 h 1943475"/>
                  <a:gd name="connsiteX4" fmla="*/ 870616 w 870616"/>
                  <a:gd name="connsiteY4" fmla="*/ 217655 h 1943475"/>
                  <a:gd name="connsiteX5" fmla="*/ 0 w 870616"/>
                  <a:gd name="connsiteY5" fmla="*/ 217655 h 1943475"/>
                  <a:gd name="connsiteX6" fmla="*/ 0 w 870616"/>
                  <a:gd name="connsiteY6" fmla="*/ 1724914 h 1943475"/>
                  <a:gd name="connsiteX7" fmla="*/ 870616 w 870616"/>
                  <a:gd name="connsiteY7" fmla="*/ 1724914 h 1943475"/>
                  <a:gd name="connsiteX8" fmla="*/ 870616 w 870616"/>
                  <a:gd name="connsiteY8" fmla="*/ 217655 h 1943475"/>
                  <a:gd name="connsiteX9" fmla="*/ 870616 w 870616"/>
                  <a:gd name="connsiteY9" fmla="*/ 217655 h 1943475"/>
                  <a:gd name="connsiteX10" fmla="*/ 435308 w 870616"/>
                  <a:gd name="connsiteY10" fmla="*/ 1943475 h 1943475"/>
                  <a:gd name="connsiteX11" fmla="*/ 870616 w 870616"/>
                  <a:gd name="connsiteY11" fmla="*/ 1725821 h 1943475"/>
                  <a:gd name="connsiteX12" fmla="*/ 0 w 870616"/>
                  <a:gd name="connsiteY12" fmla="*/ 1725821 h 1943475"/>
                  <a:gd name="connsiteX13" fmla="*/ 435308 w 870616"/>
                  <a:gd name="connsiteY13" fmla="*/ 1943475 h 194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0616" h="1943475">
                    <a:moveTo>
                      <a:pt x="0" y="217655"/>
                    </a:moveTo>
                    <a:cubicBezTo>
                      <a:pt x="0" y="97945"/>
                      <a:pt x="194982" y="0"/>
                      <a:pt x="435308" y="0"/>
                    </a:cubicBezTo>
                    <a:cubicBezTo>
                      <a:pt x="675634" y="0"/>
                      <a:pt x="870616" y="97945"/>
                      <a:pt x="870616" y="217655"/>
                    </a:cubicBezTo>
                    <a:lnTo>
                      <a:pt x="0" y="217655"/>
                    </a:lnTo>
                    <a:close/>
                    <a:moveTo>
                      <a:pt x="870616" y="217655"/>
                    </a:moveTo>
                    <a:lnTo>
                      <a:pt x="0" y="217655"/>
                    </a:lnTo>
                    <a:lnTo>
                      <a:pt x="0" y="1724914"/>
                    </a:lnTo>
                    <a:lnTo>
                      <a:pt x="870616" y="1724914"/>
                    </a:lnTo>
                    <a:lnTo>
                      <a:pt x="870616" y="217655"/>
                    </a:lnTo>
                    <a:lnTo>
                      <a:pt x="870616" y="217655"/>
                    </a:lnTo>
                    <a:close/>
                    <a:moveTo>
                      <a:pt x="435308" y="1943475"/>
                    </a:moveTo>
                    <a:cubicBezTo>
                      <a:pt x="675634" y="1943475"/>
                      <a:pt x="870616" y="1845531"/>
                      <a:pt x="870616" y="1725821"/>
                    </a:cubicBezTo>
                    <a:lnTo>
                      <a:pt x="0" y="1725821"/>
                    </a:lnTo>
                    <a:cubicBezTo>
                      <a:pt x="0" y="1845531"/>
                      <a:pt x="194982" y="1943475"/>
                      <a:pt x="435308" y="1943475"/>
                    </a:cubicBezTo>
                    <a:close/>
                  </a:path>
                </a:pathLst>
              </a:custGeom>
              <a:solidFill>
                <a:srgbClr val="84A98C"/>
              </a:solidFill>
              <a:ln w="9060" cap="flat">
                <a:solidFill>
                  <a:srgbClr val="84A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Albert Sans" pitchFamily="2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0454FF-9443-E5F0-EA5A-3228EE745BD5}"/>
                  </a:ext>
                </a:extLst>
              </p:cNvPr>
              <p:cNvSpPr txBox="1"/>
              <p:nvPr/>
            </p:nvSpPr>
            <p:spPr>
              <a:xfrm>
                <a:off x="7338907" y="1598636"/>
                <a:ext cx="849913" cy="38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75" spc="0" baseline="0" dirty="0">
                    <a:ln/>
                    <a:solidFill>
                      <a:srgbClr val="84A98C"/>
                    </a:solidFill>
                    <a:latin typeface="Albert Sans" pitchFamily="2" charset="0"/>
                    <a:sym typeface="Arial"/>
                    <a:rtl val="0"/>
                  </a:rPr>
                  <a:t>32941</a:t>
                </a:r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FFC053E-B311-01D1-CA5E-629F97F09A19}"/>
                </a:ext>
              </a:extLst>
            </p:cNvPr>
            <p:cNvSpPr/>
            <p:nvPr/>
          </p:nvSpPr>
          <p:spPr>
            <a:xfrm>
              <a:off x="7320250" y="1988993"/>
              <a:ext cx="870616" cy="1943475"/>
            </a:xfrm>
            <a:custGeom>
              <a:avLst/>
              <a:gdLst>
                <a:gd name="connsiteX0" fmla="*/ 870616 w 870616"/>
                <a:gd name="connsiteY0" fmla="*/ 217655 h 1943475"/>
                <a:gd name="connsiteX1" fmla="*/ 870616 w 870616"/>
                <a:gd name="connsiteY1" fmla="*/ 1724914 h 1943475"/>
                <a:gd name="connsiteX2" fmla="*/ 0 w 870616"/>
                <a:gd name="connsiteY2" fmla="*/ 1725821 h 1943475"/>
                <a:gd name="connsiteX3" fmla="*/ 0 w 870616"/>
                <a:gd name="connsiteY3" fmla="*/ 217655 h 1943475"/>
                <a:gd name="connsiteX4" fmla="*/ 870616 w 870616"/>
                <a:gd name="connsiteY4" fmla="*/ 1725821 h 1943475"/>
                <a:gd name="connsiteX5" fmla="*/ 435308 w 870616"/>
                <a:gd name="connsiteY5" fmla="*/ 1943475 h 1943475"/>
                <a:gd name="connsiteX6" fmla="*/ 0 w 870616"/>
                <a:gd name="connsiteY6" fmla="*/ 1725821 h 1943475"/>
                <a:gd name="connsiteX7" fmla="*/ 870616 w 870616"/>
                <a:gd name="connsiteY7" fmla="*/ 217655 h 1943475"/>
                <a:gd name="connsiteX8" fmla="*/ 435308 w 870616"/>
                <a:gd name="connsiteY8" fmla="*/ 435309 h 1943475"/>
                <a:gd name="connsiteX9" fmla="*/ 0 w 870616"/>
                <a:gd name="connsiteY9" fmla="*/ 217655 h 1943475"/>
                <a:gd name="connsiteX10" fmla="*/ 435308 w 870616"/>
                <a:gd name="connsiteY10" fmla="*/ 0 h 1943475"/>
                <a:gd name="connsiteX11" fmla="*/ 870616 w 870616"/>
                <a:gd name="connsiteY11" fmla="*/ 217655 h 19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0616" h="1943475">
                  <a:moveTo>
                    <a:pt x="870616" y="217655"/>
                  </a:moveTo>
                  <a:lnTo>
                    <a:pt x="870616" y="1724914"/>
                  </a:lnTo>
                  <a:moveTo>
                    <a:pt x="0" y="1725821"/>
                  </a:moveTo>
                  <a:lnTo>
                    <a:pt x="0" y="217655"/>
                  </a:lnTo>
                  <a:moveTo>
                    <a:pt x="870616" y="1725821"/>
                  </a:moveTo>
                  <a:cubicBezTo>
                    <a:pt x="870616" y="1845531"/>
                    <a:pt x="675634" y="1943475"/>
                    <a:pt x="435308" y="1943475"/>
                  </a:cubicBezTo>
                  <a:cubicBezTo>
                    <a:pt x="194982" y="1943475"/>
                    <a:pt x="0" y="1845531"/>
                    <a:pt x="0" y="1725821"/>
                  </a:cubicBezTo>
                  <a:moveTo>
                    <a:pt x="870616" y="217655"/>
                  </a:moveTo>
                  <a:cubicBezTo>
                    <a:pt x="870616" y="337365"/>
                    <a:pt x="675634" y="435309"/>
                    <a:pt x="435308" y="435309"/>
                  </a:cubicBezTo>
                  <a:cubicBezTo>
                    <a:pt x="194982" y="435309"/>
                    <a:pt x="0" y="337365"/>
                    <a:pt x="0" y="217655"/>
                  </a:cubicBezTo>
                  <a:cubicBezTo>
                    <a:pt x="0" y="97945"/>
                    <a:pt x="194982" y="0"/>
                    <a:pt x="435308" y="0"/>
                  </a:cubicBezTo>
                  <a:cubicBezTo>
                    <a:pt x="675634" y="0"/>
                    <a:pt x="870616" y="97945"/>
                    <a:pt x="870616" y="217655"/>
                  </a:cubicBezTo>
                  <a:close/>
                </a:path>
              </a:pathLst>
            </a:custGeom>
            <a:noFill/>
            <a:ln w="18119" cap="rnd">
              <a:solidFill>
                <a:srgbClr val="354F5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3050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DE897779-D35C-B3D5-3F90-4C0D25FB4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EB1F39-E627-5B65-9B3E-A4B7521ABDCC}"/>
              </a:ext>
            </a:extLst>
          </p:cNvPr>
          <p:cNvSpPr txBox="1"/>
          <p:nvPr/>
        </p:nvSpPr>
        <p:spPr>
          <a:xfrm>
            <a:off x="1977390" y="1694587"/>
            <a:ext cx="51892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Jost SemiBold" panose="020B0604020202020204" charset="0"/>
                <a:ea typeface="Jost SemiBold" panose="020B0604020202020204" charset="0"/>
              </a:rPr>
              <a:t>Data preprocessing</a:t>
            </a:r>
            <a:br>
              <a:rPr lang="en-US" sz="3600" dirty="0">
                <a:latin typeface="Jost SemiBold" panose="020B0604020202020204" charset="0"/>
                <a:ea typeface="Jost SemiBold" panose="020B0604020202020204" charset="0"/>
              </a:rPr>
            </a:br>
            <a:r>
              <a:rPr lang="en-US" sz="3600" dirty="0">
                <a:latin typeface="Jost SemiBold" panose="020B0604020202020204" charset="0"/>
                <a:ea typeface="Jost SemiBold" panose="020B0604020202020204" charset="0"/>
              </a:rPr>
              <a:t>&amp;</a:t>
            </a:r>
            <a:br>
              <a:rPr lang="en-US" sz="3600" dirty="0">
                <a:latin typeface="Jost SemiBold" panose="020B0604020202020204" charset="0"/>
                <a:ea typeface="Jost SemiBold" panose="020B0604020202020204" charset="0"/>
              </a:rPr>
            </a:br>
            <a:r>
              <a:rPr lang="en-US" sz="3600" dirty="0">
                <a:latin typeface="Jost SemiBold" panose="020B0604020202020204" charset="0"/>
                <a:ea typeface="Jost SemiBold" panose="020B0604020202020204" charset="0"/>
              </a:rPr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470988143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34B37DE1-2166-9159-2E94-F4FE3706C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067D305-0217-B8D9-7E28-4AF3D4243D00}"/>
              </a:ext>
            </a:extLst>
          </p:cNvPr>
          <p:cNvSpPr txBox="1"/>
          <p:nvPr/>
        </p:nvSpPr>
        <p:spPr>
          <a:xfrm>
            <a:off x="289559" y="274256"/>
            <a:ext cx="3840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 SemiBold" panose="020B0604020202020204" charset="0"/>
                <a:ea typeface="Jost SemiBold" panose="020B0604020202020204" charset="0"/>
              </a:rPr>
              <a:t>Data 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49543-09F5-1113-474E-0DAE02D46FC2}"/>
              </a:ext>
            </a:extLst>
          </p:cNvPr>
          <p:cNvSpPr txBox="1"/>
          <p:nvPr/>
        </p:nvSpPr>
        <p:spPr>
          <a:xfrm>
            <a:off x="2842260" y="1028700"/>
            <a:ext cx="3340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Distribution Across Video Ranges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27022-0A4D-5D85-1D23-81DE8E46746E}"/>
              </a:ext>
            </a:extLst>
          </p:cNvPr>
          <p:cNvSpPr txBox="1"/>
          <p:nvPr/>
        </p:nvSpPr>
        <p:spPr>
          <a:xfrm>
            <a:off x="1109234" y="4236720"/>
            <a:ext cx="692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latin typeface="Albert Sans" pitchFamily="2" charset="0"/>
              </a:rPr>
              <a:t>We selected 12,574 videos from the dataset, focusing on the 223-label range due to its balanced distribution and strong model accuracy.</a:t>
            </a:r>
            <a:endParaRPr lang="ar-EG" dirty="0">
              <a:latin typeface="Albert Sans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D2E8AC-2E42-00FA-E41F-CC889DCB6CE4}"/>
              </a:ext>
            </a:extLst>
          </p:cNvPr>
          <p:cNvGrpSpPr/>
          <p:nvPr/>
        </p:nvGrpSpPr>
        <p:grpSpPr>
          <a:xfrm>
            <a:off x="725078" y="1305835"/>
            <a:ext cx="7720294" cy="2767928"/>
            <a:chOff x="701857" y="2025534"/>
            <a:chExt cx="7720294" cy="2767928"/>
          </a:xfrm>
        </p:grpSpPr>
        <p:sp>
          <p:nvSpPr>
            <p:cNvPr id="25" name="Rounded Rectangle 1">
              <a:extLst>
                <a:ext uri="{FF2B5EF4-FFF2-40B4-BE49-F238E27FC236}">
                  <a16:creationId xmlns:a16="http://schemas.microsoft.com/office/drawing/2014/main" id="{73934849-F568-503B-69CA-4D95568EDA69}"/>
                </a:ext>
              </a:extLst>
            </p:cNvPr>
            <p:cNvSpPr/>
            <p:nvPr/>
          </p:nvSpPr>
          <p:spPr>
            <a:xfrm>
              <a:off x="1210369" y="2281814"/>
              <a:ext cx="6281249" cy="1744791"/>
            </a:xfrm>
            <a:custGeom>
              <a:avLst/>
              <a:gdLst/>
              <a:ahLst/>
              <a:cxnLst/>
              <a:rect l="0" t="0" r="0" b="0"/>
              <a:pathLst>
                <a:path w="6281249" h="1744791">
                  <a:moveTo>
                    <a:pt x="0" y="0"/>
                  </a:moveTo>
                  <a:lnTo>
                    <a:pt x="697916" y="0"/>
                  </a:lnTo>
                  <a:lnTo>
                    <a:pt x="697916" y="1744791"/>
                  </a:lnTo>
                  <a:lnTo>
                    <a:pt x="0" y="1744791"/>
                  </a:lnTo>
                  <a:close/>
                  <a:moveTo>
                    <a:pt x="1395833" y="0"/>
                  </a:moveTo>
                  <a:lnTo>
                    <a:pt x="2093749" y="0"/>
                  </a:lnTo>
                  <a:lnTo>
                    <a:pt x="2093749" y="1744791"/>
                  </a:lnTo>
                  <a:lnTo>
                    <a:pt x="1395833" y="1744791"/>
                  </a:lnTo>
                  <a:close/>
                  <a:moveTo>
                    <a:pt x="2791666" y="0"/>
                  </a:moveTo>
                  <a:lnTo>
                    <a:pt x="3489583" y="0"/>
                  </a:lnTo>
                  <a:lnTo>
                    <a:pt x="3489583" y="1744791"/>
                  </a:lnTo>
                  <a:lnTo>
                    <a:pt x="2791666" y="1744791"/>
                  </a:lnTo>
                  <a:close/>
                  <a:moveTo>
                    <a:pt x="4187499" y="0"/>
                  </a:moveTo>
                  <a:lnTo>
                    <a:pt x="4885416" y="0"/>
                  </a:lnTo>
                  <a:lnTo>
                    <a:pt x="4885416" y="1744791"/>
                  </a:lnTo>
                  <a:lnTo>
                    <a:pt x="4187499" y="1744791"/>
                  </a:lnTo>
                  <a:close/>
                  <a:moveTo>
                    <a:pt x="5583332" y="0"/>
                  </a:moveTo>
                  <a:lnTo>
                    <a:pt x="6281249" y="0"/>
                  </a:lnTo>
                  <a:lnTo>
                    <a:pt x="6281249" y="1744791"/>
                  </a:lnTo>
                  <a:lnTo>
                    <a:pt x="5583332" y="1744791"/>
                  </a:lnTo>
                  <a:close/>
                </a:path>
              </a:pathLst>
            </a:custGeom>
            <a:solidFill>
              <a:srgbClr val="84A98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>
                <a:latin typeface="Albert Sans" pitchFamily="2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B0CD4E-3FBD-AC9C-BA74-3FD79EDF212B}"/>
                </a:ext>
              </a:extLst>
            </p:cNvPr>
            <p:cNvGrpSpPr/>
            <p:nvPr/>
          </p:nvGrpSpPr>
          <p:grpSpPr>
            <a:xfrm>
              <a:off x="1163114" y="2239998"/>
              <a:ext cx="94509" cy="1777506"/>
              <a:chOff x="766981" y="577962"/>
              <a:chExt cx="94509" cy="1777506"/>
            </a:xfrm>
          </p:grpSpPr>
          <p:sp>
            <p:nvSpPr>
              <p:cNvPr id="79" name="Rounded Rectangle 2">
                <a:extLst>
                  <a:ext uri="{FF2B5EF4-FFF2-40B4-BE49-F238E27FC236}">
                    <a16:creationId xmlns:a16="http://schemas.microsoft.com/office/drawing/2014/main" id="{F735492B-2EC8-A049-EC39-54A30865E21F}"/>
                  </a:ext>
                </a:extLst>
              </p:cNvPr>
              <p:cNvSpPr/>
              <p:nvPr/>
            </p:nvSpPr>
            <p:spPr>
              <a:xfrm>
                <a:off x="814236" y="581597"/>
                <a:ext cx="7269" cy="1773871"/>
              </a:xfrm>
              <a:custGeom>
                <a:avLst/>
                <a:gdLst/>
                <a:ahLst/>
                <a:cxnLst/>
                <a:rect l="0" t="0" r="0" b="0"/>
                <a:pathLst>
                  <a:path w="7269" h="1773871">
                    <a:moveTo>
                      <a:pt x="0" y="1773871"/>
                    </a:moveTo>
                    <a:lnTo>
                      <a:pt x="0" y="0"/>
                    </a:lnTo>
                  </a:path>
                </a:pathLst>
              </a:custGeom>
              <a:no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80" name="Rounded Rectangle 3">
                <a:extLst>
                  <a:ext uri="{FF2B5EF4-FFF2-40B4-BE49-F238E27FC236}">
                    <a16:creationId xmlns:a16="http://schemas.microsoft.com/office/drawing/2014/main" id="{5A8240F2-B351-B8A8-C072-3354B3B9DE8D}"/>
                  </a:ext>
                </a:extLst>
              </p:cNvPr>
              <p:cNvSpPr/>
              <p:nvPr/>
            </p:nvSpPr>
            <p:spPr>
              <a:xfrm>
                <a:off x="766981" y="577962"/>
                <a:ext cx="94509" cy="47254"/>
              </a:xfrm>
              <a:custGeom>
                <a:avLst/>
                <a:gdLst/>
                <a:ahLst/>
                <a:cxnLst/>
                <a:rect l="0" t="0" r="0" b="0"/>
                <a:pathLst>
                  <a:path w="94509" h="47254">
                    <a:moveTo>
                      <a:pt x="0" y="47254"/>
                    </a:moveTo>
                    <a:lnTo>
                      <a:pt x="47254" y="0"/>
                    </a:lnTo>
                    <a:lnTo>
                      <a:pt x="94509" y="47254"/>
                    </a:lnTo>
                  </a:path>
                </a:pathLst>
              </a:custGeom>
              <a:no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AE6471F-716B-ACB9-5599-9975BB64B45D}"/>
                </a:ext>
              </a:extLst>
            </p:cNvPr>
            <p:cNvGrpSpPr/>
            <p:nvPr/>
          </p:nvGrpSpPr>
          <p:grpSpPr>
            <a:xfrm>
              <a:off x="1210369" y="3970249"/>
              <a:ext cx="6313963" cy="94509"/>
              <a:chOff x="814236" y="2308213"/>
              <a:chExt cx="6313963" cy="94509"/>
            </a:xfrm>
          </p:grpSpPr>
          <p:sp>
            <p:nvSpPr>
              <p:cNvPr id="77" name="Rounded Rectangle 5">
                <a:extLst>
                  <a:ext uri="{FF2B5EF4-FFF2-40B4-BE49-F238E27FC236}">
                    <a16:creationId xmlns:a16="http://schemas.microsoft.com/office/drawing/2014/main" id="{B2ED88FF-B9D9-5B69-E888-8A0F1A1CC9A6}"/>
                  </a:ext>
                </a:extLst>
              </p:cNvPr>
              <p:cNvSpPr/>
              <p:nvPr/>
            </p:nvSpPr>
            <p:spPr>
              <a:xfrm>
                <a:off x="814236" y="2355468"/>
                <a:ext cx="6310329" cy="7269"/>
              </a:xfrm>
              <a:custGeom>
                <a:avLst/>
                <a:gdLst/>
                <a:ahLst/>
                <a:cxnLst/>
                <a:rect l="0" t="0" r="0" b="0"/>
                <a:pathLst>
                  <a:path w="6310329" h="7269">
                    <a:moveTo>
                      <a:pt x="0" y="0"/>
                    </a:moveTo>
                    <a:lnTo>
                      <a:pt x="6310329" y="0"/>
                    </a:lnTo>
                  </a:path>
                </a:pathLst>
              </a:custGeom>
              <a:no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8" name="Rounded Rectangle 6">
                <a:extLst>
                  <a:ext uri="{FF2B5EF4-FFF2-40B4-BE49-F238E27FC236}">
                    <a16:creationId xmlns:a16="http://schemas.microsoft.com/office/drawing/2014/main" id="{A653FAFC-EA54-3D85-5F28-10F928C55C39}"/>
                  </a:ext>
                </a:extLst>
              </p:cNvPr>
              <p:cNvSpPr/>
              <p:nvPr/>
            </p:nvSpPr>
            <p:spPr>
              <a:xfrm>
                <a:off x="7080945" y="2308213"/>
                <a:ext cx="47254" cy="94509"/>
              </a:xfrm>
              <a:custGeom>
                <a:avLst/>
                <a:gdLst/>
                <a:ahLst/>
                <a:cxnLst/>
                <a:rect l="0" t="0" r="0" b="0"/>
                <a:pathLst>
                  <a:path w="47254" h="94509">
                    <a:moveTo>
                      <a:pt x="0" y="0"/>
                    </a:moveTo>
                    <a:lnTo>
                      <a:pt x="47254" y="47254"/>
                    </a:lnTo>
                    <a:lnTo>
                      <a:pt x="0" y="94509"/>
                    </a:lnTo>
                  </a:path>
                </a:pathLst>
              </a:custGeom>
              <a:no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28" name="Rounded Rectangle 8">
              <a:extLst>
                <a:ext uri="{FF2B5EF4-FFF2-40B4-BE49-F238E27FC236}">
                  <a16:creationId xmlns:a16="http://schemas.microsoft.com/office/drawing/2014/main" id="{70863C80-7B34-4072-FA3C-7430C4B9336D}"/>
                </a:ext>
              </a:extLst>
            </p:cNvPr>
            <p:cNvSpPr/>
            <p:nvPr/>
          </p:nvSpPr>
          <p:spPr>
            <a:xfrm>
              <a:off x="1559327" y="2621671"/>
              <a:ext cx="5583332" cy="1221354"/>
            </a:xfrm>
            <a:custGeom>
              <a:avLst/>
              <a:gdLst/>
              <a:ahLst/>
              <a:cxnLst/>
              <a:rect l="0" t="0" r="0" b="0"/>
              <a:pathLst>
                <a:path w="5583332" h="1221354">
                  <a:moveTo>
                    <a:pt x="0" y="1221354"/>
                  </a:moveTo>
                  <a:lnTo>
                    <a:pt x="697916" y="0"/>
                  </a:lnTo>
                  <a:lnTo>
                    <a:pt x="1395833" y="1220118"/>
                  </a:lnTo>
                  <a:lnTo>
                    <a:pt x="2093749" y="1084555"/>
                  </a:lnTo>
                  <a:lnTo>
                    <a:pt x="2791666" y="1190543"/>
                  </a:lnTo>
                  <a:lnTo>
                    <a:pt x="3489583" y="1220118"/>
                  </a:lnTo>
                  <a:lnTo>
                    <a:pt x="4187499" y="1207177"/>
                  </a:lnTo>
                  <a:lnTo>
                    <a:pt x="4885416" y="1219507"/>
                  </a:lnTo>
                  <a:lnTo>
                    <a:pt x="5583332" y="1221354"/>
                  </a:lnTo>
                </a:path>
              </a:pathLst>
            </a:custGeom>
            <a:noFill/>
            <a:ln w="21809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8AB6269-AC3E-689B-64C0-3205B897E414}"/>
                </a:ext>
              </a:extLst>
            </p:cNvPr>
            <p:cNvGrpSpPr/>
            <p:nvPr/>
          </p:nvGrpSpPr>
          <p:grpSpPr>
            <a:xfrm>
              <a:off x="1537517" y="3821215"/>
              <a:ext cx="43619" cy="43619"/>
              <a:chOff x="1141384" y="2159179"/>
              <a:chExt cx="43619" cy="43619"/>
            </a:xfrm>
            <a:solidFill>
              <a:srgbClr val="CAD2C5"/>
            </a:solidFill>
          </p:grpSpPr>
          <p:sp>
            <p:nvSpPr>
              <p:cNvPr id="75" name="Rounded Rectangle 9">
                <a:extLst>
                  <a:ext uri="{FF2B5EF4-FFF2-40B4-BE49-F238E27FC236}">
                    <a16:creationId xmlns:a16="http://schemas.microsoft.com/office/drawing/2014/main" id="{449550F1-6031-483F-5293-130F77F2AAD7}"/>
                  </a:ext>
                </a:extLst>
              </p:cNvPr>
              <p:cNvSpPr/>
              <p:nvPr/>
            </p:nvSpPr>
            <p:spPr>
              <a:xfrm>
                <a:off x="1141384" y="2159179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09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09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6" name="Rounded Rectangle 10">
                <a:extLst>
                  <a:ext uri="{FF2B5EF4-FFF2-40B4-BE49-F238E27FC236}">
                    <a16:creationId xmlns:a16="http://schemas.microsoft.com/office/drawing/2014/main" id="{1B14C5B0-7760-3F10-0AEF-54F1EE5B6DBE}"/>
                  </a:ext>
                </a:extLst>
              </p:cNvPr>
              <p:cNvSpPr/>
              <p:nvPr/>
            </p:nvSpPr>
            <p:spPr>
              <a:xfrm>
                <a:off x="1141384" y="2159179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09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09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4F3697-B664-8314-13FA-FF3EB64FB8EC}"/>
                </a:ext>
              </a:extLst>
            </p:cNvPr>
            <p:cNvGrpSpPr/>
            <p:nvPr/>
          </p:nvGrpSpPr>
          <p:grpSpPr>
            <a:xfrm>
              <a:off x="2235434" y="2599861"/>
              <a:ext cx="43619" cy="43619"/>
              <a:chOff x="1839301" y="937825"/>
              <a:chExt cx="43619" cy="43619"/>
            </a:xfrm>
            <a:solidFill>
              <a:srgbClr val="CAD2C5"/>
            </a:solidFill>
          </p:grpSpPr>
          <p:sp>
            <p:nvSpPr>
              <p:cNvPr id="73" name="Rounded Rectangle 12">
                <a:extLst>
                  <a:ext uri="{FF2B5EF4-FFF2-40B4-BE49-F238E27FC236}">
                    <a16:creationId xmlns:a16="http://schemas.microsoft.com/office/drawing/2014/main" id="{7F8FD0DB-89F5-8755-7655-47900737E852}"/>
                  </a:ext>
                </a:extLst>
              </p:cNvPr>
              <p:cNvSpPr/>
              <p:nvPr/>
            </p:nvSpPr>
            <p:spPr>
              <a:xfrm>
                <a:off x="1839301" y="937825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09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09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4" name="Rounded Rectangle 13">
                <a:extLst>
                  <a:ext uri="{FF2B5EF4-FFF2-40B4-BE49-F238E27FC236}">
                    <a16:creationId xmlns:a16="http://schemas.microsoft.com/office/drawing/2014/main" id="{456B4908-D3B1-7285-09F9-C614652B52BD}"/>
                  </a:ext>
                </a:extLst>
              </p:cNvPr>
              <p:cNvSpPr/>
              <p:nvPr/>
            </p:nvSpPr>
            <p:spPr>
              <a:xfrm>
                <a:off x="1839301" y="937825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09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09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BDF2D6F-4745-CA61-3A5C-AB6D6B9B77A7}"/>
                </a:ext>
              </a:extLst>
            </p:cNvPr>
            <p:cNvGrpSpPr/>
            <p:nvPr/>
          </p:nvGrpSpPr>
          <p:grpSpPr>
            <a:xfrm>
              <a:off x="2933350" y="3819979"/>
              <a:ext cx="43619" cy="43619"/>
              <a:chOff x="2537217" y="2157943"/>
              <a:chExt cx="43619" cy="43619"/>
            </a:xfrm>
            <a:solidFill>
              <a:srgbClr val="CAD2C5"/>
            </a:solidFill>
          </p:grpSpPr>
          <p:sp>
            <p:nvSpPr>
              <p:cNvPr id="71" name="Rounded Rectangle 15">
                <a:extLst>
                  <a:ext uri="{FF2B5EF4-FFF2-40B4-BE49-F238E27FC236}">
                    <a16:creationId xmlns:a16="http://schemas.microsoft.com/office/drawing/2014/main" id="{047DC876-B5F3-4B9A-8AD7-916413CAC10C}"/>
                  </a:ext>
                </a:extLst>
              </p:cNvPr>
              <p:cNvSpPr/>
              <p:nvPr/>
            </p:nvSpPr>
            <p:spPr>
              <a:xfrm>
                <a:off x="2537217" y="2157943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09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09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2" name="Rounded Rectangle 16">
                <a:extLst>
                  <a:ext uri="{FF2B5EF4-FFF2-40B4-BE49-F238E27FC236}">
                    <a16:creationId xmlns:a16="http://schemas.microsoft.com/office/drawing/2014/main" id="{710D617A-0075-CF77-9109-4FCBFEB71C82}"/>
                  </a:ext>
                </a:extLst>
              </p:cNvPr>
              <p:cNvSpPr/>
              <p:nvPr/>
            </p:nvSpPr>
            <p:spPr>
              <a:xfrm>
                <a:off x="2537217" y="2157943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09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09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F737E74-805F-B1F3-1CF1-8F1DA2F352F2}"/>
                </a:ext>
              </a:extLst>
            </p:cNvPr>
            <p:cNvGrpSpPr/>
            <p:nvPr/>
          </p:nvGrpSpPr>
          <p:grpSpPr>
            <a:xfrm>
              <a:off x="3631267" y="3684416"/>
              <a:ext cx="43619" cy="43619"/>
              <a:chOff x="3235134" y="2022380"/>
              <a:chExt cx="43619" cy="43619"/>
            </a:xfrm>
            <a:solidFill>
              <a:srgbClr val="CAD2C5"/>
            </a:solidFill>
          </p:grpSpPr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7BD127ED-B872-42D5-4BCA-C1869F05E7F6}"/>
                  </a:ext>
                </a:extLst>
              </p:cNvPr>
              <p:cNvSpPr/>
              <p:nvPr/>
            </p:nvSpPr>
            <p:spPr>
              <a:xfrm>
                <a:off x="3235134" y="2022380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09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09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0" name="Rounded Rectangle 19">
                <a:extLst>
                  <a:ext uri="{FF2B5EF4-FFF2-40B4-BE49-F238E27FC236}">
                    <a16:creationId xmlns:a16="http://schemas.microsoft.com/office/drawing/2014/main" id="{E3490C40-9D67-FF23-F50E-47C504747CC6}"/>
                  </a:ext>
                </a:extLst>
              </p:cNvPr>
              <p:cNvSpPr/>
              <p:nvPr/>
            </p:nvSpPr>
            <p:spPr>
              <a:xfrm>
                <a:off x="3235134" y="2022380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09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09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CCCB2EE-4638-A487-EEA7-9D9769576EED}"/>
                </a:ext>
              </a:extLst>
            </p:cNvPr>
            <p:cNvGrpSpPr/>
            <p:nvPr/>
          </p:nvGrpSpPr>
          <p:grpSpPr>
            <a:xfrm>
              <a:off x="4329183" y="3790405"/>
              <a:ext cx="43619" cy="43619"/>
              <a:chOff x="3933050" y="2128369"/>
              <a:chExt cx="43619" cy="43619"/>
            </a:xfrm>
            <a:solidFill>
              <a:srgbClr val="CAD2C5"/>
            </a:solidFill>
          </p:grpSpPr>
          <p:sp>
            <p:nvSpPr>
              <p:cNvPr id="67" name="Rounded Rectangle 21">
                <a:extLst>
                  <a:ext uri="{FF2B5EF4-FFF2-40B4-BE49-F238E27FC236}">
                    <a16:creationId xmlns:a16="http://schemas.microsoft.com/office/drawing/2014/main" id="{0FAEC9A5-F3E4-4352-A9CB-6A40BB6B177E}"/>
                  </a:ext>
                </a:extLst>
              </p:cNvPr>
              <p:cNvSpPr/>
              <p:nvPr/>
            </p:nvSpPr>
            <p:spPr>
              <a:xfrm>
                <a:off x="3933050" y="2128369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09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09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8" name="Rounded Rectangle 22">
                <a:extLst>
                  <a:ext uri="{FF2B5EF4-FFF2-40B4-BE49-F238E27FC236}">
                    <a16:creationId xmlns:a16="http://schemas.microsoft.com/office/drawing/2014/main" id="{6BAC38BA-DBCB-D674-BD98-3B666DF4FD27}"/>
                  </a:ext>
                </a:extLst>
              </p:cNvPr>
              <p:cNvSpPr/>
              <p:nvPr/>
            </p:nvSpPr>
            <p:spPr>
              <a:xfrm>
                <a:off x="3933050" y="2128369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09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09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07A85B-F091-03CF-077D-2B39417D92B4}"/>
                </a:ext>
              </a:extLst>
            </p:cNvPr>
            <p:cNvGrpSpPr/>
            <p:nvPr/>
          </p:nvGrpSpPr>
          <p:grpSpPr>
            <a:xfrm>
              <a:off x="5027100" y="3819979"/>
              <a:ext cx="43619" cy="43619"/>
              <a:chOff x="4630967" y="2157943"/>
              <a:chExt cx="43619" cy="43619"/>
            </a:xfrm>
            <a:solidFill>
              <a:srgbClr val="CAD2C5"/>
            </a:solidFill>
          </p:grpSpPr>
          <p:sp>
            <p:nvSpPr>
              <p:cNvPr id="65" name="Rounded Rectangle 24">
                <a:extLst>
                  <a:ext uri="{FF2B5EF4-FFF2-40B4-BE49-F238E27FC236}">
                    <a16:creationId xmlns:a16="http://schemas.microsoft.com/office/drawing/2014/main" id="{94B8F7A6-82C7-77EB-7889-05FA6FC29668}"/>
                  </a:ext>
                </a:extLst>
              </p:cNvPr>
              <p:cNvSpPr/>
              <p:nvPr/>
            </p:nvSpPr>
            <p:spPr>
              <a:xfrm>
                <a:off x="4630967" y="2157943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10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10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6" name="Rounded Rectangle 25">
                <a:extLst>
                  <a:ext uri="{FF2B5EF4-FFF2-40B4-BE49-F238E27FC236}">
                    <a16:creationId xmlns:a16="http://schemas.microsoft.com/office/drawing/2014/main" id="{AB0BE2A2-AA6C-89B1-7949-A39359ED7650}"/>
                  </a:ext>
                </a:extLst>
              </p:cNvPr>
              <p:cNvSpPr/>
              <p:nvPr/>
            </p:nvSpPr>
            <p:spPr>
              <a:xfrm>
                <a:off x="4630967" y="2157943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10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10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3D454A4-4EF6-8C2F-321A-36C66A3ADCDB}"/>
                </a:ext>
              </a:extLst>
            </p:cNvPr>
            <p:cNvGrpSpPr/>
            <p:nvPr/>
          </p:nvGrpSpPr>
          <p:grpSpPr>
            <a:xfrm>
              <a:off x="5725017" y="3807039"/>
              <a:ext cx="43619" cy="43619"/>
              <a:chOff x="5328884" y="2145003"/>
              <a:chExt cx="43619" cy="43619"/>
            </a:xfrm>
            <a:solidFill>
              <a:srgbClr val="CAD2C5"/>
            </a:solidFill>
          </p:grpSpPr>
          <p:sp>
            <p:nvSpPr>
              <p:cNvPr id="63" name="Rounded Rectangle 27">
                <a:extLst>
                  <a:ext uri="{FF2B5EF4-FFF2-40B4-BE49-F238E27FC236}">
                    <a16:creationId xmlns:a16="http://schemas.microsoft.com/office/drawing/2014/main" id="{EC865E31-0C2F-FAD7-AE70-254313AB7C50}"/>
                  </a:ext>
                </a:extLst>
              </p:cNvPr>
              <p:cNvSpPr/>
              <p:nvPr/>
            </p:nvSpPr>
            <p:spPr>
              <a:xfrm>
                <a:off x="5328884" y="2145003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10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10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4" name="Rounded Rectangle 28">
                <a:extLst>
                  <a:ext uri="{FF2B5EF4-FFF2-40B4-BE49-F238E27FC236}">
                    <a16:creationId xmlns:a16="http://schemas.microsoft.com/office/drawing/2014/main" id="{B2F03716-B37F-30FE-CA46-CB095F386F3D}"/>
                  </a:ext>
                </a:extLst>
              </p:cNvPr>
              <p:cNvSpPr/>
              <p:nvPr/>
            </p:nvSpPr>
            <p:spPr>
              <a:xfrm>
                <a:off x="5328884" y="2145003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10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10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00809BD-A393-8071-5BCC-849C9362961B}"/>
                </a:ext>
              </a:extLst>
            </p:cNvPr>
            <p:cNvGrpSpPr/>
            <p:nvPr/>
          </p:nvGrpSpPr>
          <p:grpSpPr>
            <a:xfrm>
              <a:off x="6422933" y="3819368"/>
              <a:ext cx="43619" cy="43619"/>
              <a:chOff x="6026800" y="2157332"/>
              <a:chExt cx="43619" cy="43619"/>
            </a:xfrm>
            <a:solidFill>
              <a:srgbClr val="CAD2C5"/>
            </a:solidFill>
          </p:grpSpPr>
          <p:sp>
            <p:nvSpPr>
              <p:cNvPr id="61" name="Rounded Rectangle 30">
                <a:extLst>
                  <a:ext uri="{FF2B5EF4-FFF2-40B4-BE49-F238E27FC236}">
                    <a16:creationId xmlns:a16="http://schemas.microsoft.com/office/drawing/2014/main" id="{7AA3576D-5B1D-F932-DCE8-C64BC091E7BF}"/>
                  </a:ext>
                </a:extLst>
              </p:cNvPr>
              <p:cNvSpPr/>
              <p:nvPr/>
            </p:nvSpPr>
            <p:spPr>
              <a:xfrm>
                <a:off x="6026800" y="2157332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10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10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2" name="Rounded Rectangle 31">
                <a:extLst>
                  <a:ext uri="{FF2B5EF4-FFF2-40B4-BE49-F238E27FC236}">
                    <a16:creationId xmlns:a16="http://schemas.microsoft.com/office/drawing/2014/main" id="{87598833-DC78-11BD-910F-F7F1B49C728A}"/>
                  </a:ext>
                </a:extLst>
              </p:cNvPr>
              <p:cNvSpPr/>
              <p:nvPr/>
            </p:nvSpPr>
            <p:spPr>
              <a:xfrm>
                <a:off x="6026800" y="2157332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10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10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872DD42-BCBC-C52B-D0E6-E077B2540AC1}"/>
                </a:ext>
              </a:extLst>
            </p:cNvPr>
            <p:cNvGrpSpPr/>
            <p:nvPr/>
          </p:nvGrpSpPr>
          <p:grpSpPr>
            <a:xfrm>
              <a:off x="7120850" y="3821215"/>
              <a:ext cx="43619" cy="43619"/>
              <a:chOff x="6724717" y="2159179"/>
              <a:chExt cx="43619" cy="43619"/>
            </a:xfrm>
            <a:solidFill>
              <a:srgbClr val="CAD2C5"/>
            </a:solidFill>
          </p:grpSpPr>
          <p:sp>
            <p:nvSpPr>
              <p:cNvPr id="59" name="Rounded Rectangle 33">
                <a:extLst>
                  <a:ext uri="{FF2B5EF4-FFF2-40B4-BE49-F238E27FC236}">
                    <a16:creationId xmlns:a16="http://schemas.microsoft.com/office/drawing/2014/main" id="{0A323B13-F73E-BB16-ABF0-E475F5DFC4F1}"/>
                  </a:ext>
                </a:extLst>
              </p:cNvPr>
              <p:cNvSpPr/>
              <p:nvPr/>
            </p:nvSpPr>
            <p:spPr>
              <a:xfrm>
                <a:off x="6724717" y="2159179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10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10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0" name="Rounded Rectangle 34">
                <a:extLst>
                  <a:ext uri="{FF2B5EF4-FFF2-40B4-BE49-F238E27FC236}">
                    <a16:creationId xmlns:a16="http://schemas.microsoft.com/office/drawing/2014/main" id="{8C57C17F-E971-C680-A8F2-1003F3A6A879}"/>
                  </a:ext>
                </a:extLst>
              </p:cNvPr>
              <p:cNvSpPr/>
              <p:nvPr/>
            </p:nvSpPr>
            <p:spPr>
              <a:xfrm>
                <a:off x="6724717" y="2159179"/>
                <a:ext cx="43619" cy="43619"/>
              </a:xfrm>
              <a:custGeom>
                <a:avLst/>
                <a:gdLst/>
                <a:ahLst/>
                <a:cxnLst/>
                <a:rect l="0" t="0" r="0" b="0"/>
                <a:pathLst>
                  <a:path w="43619" h="43619">
                    <a:moveTo>
                      <a:pt x="0" y="21809"/>
                    </a:moveTo>
                    <a:cubicBezTo>
                      <a:pt x="0" y="9764"/>
                      <a:pt x="9764" y="0"/>
                      <a:pt x="21810" y="0"/>
                    </a:cubicBezTo>
                    <a:cubicBezTo>
                      <a:pt x="33855" y="0"/>
                      <a:pt x="43619" y="9764"/>
                      <a:pt x="43619" y="21809"/>
                    </a:cubicBezTo>
                    <a:cubicBezTo>
                      <a:pt x="43619" y="33855"/>
                      <a:pt x="33855" y="43619"/>
                      <a:pt x="21810" y="43619"/>
                    </a:cubicBezTo>
                    <a:cubicBezTo>
                      <a:pt x="9764" y="43619"/>
                      <a:pt x="0" y="33855"/>
                      <a:pt x="0" y="21809"/>
                    </a:cubicBezTo>
                  </a:path>
                </a:pathLst>
              </a:custGeom>
              <a:grpFill/>
              <a:ln w="1090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25B453-0335-0989-65D7-204D8C5BFBAA}"/>
                </a:ext>
              </a:extLst>
            </p:cNvPr>
            <p:cNvSpPr txBox="1"/>
            <p:nvPr/>
          </p:nvSpPr>
          <p:spPr>
            <a:xfrm>
              <a:off x="7129234" y="3595846"/>
              <a:ext cx="43281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>
                  <a:solidFill>
                    <a:srgbClr val="484848"/>
                  </a:solidFill>
                  <a:latin typeface="Albert Sans" pitchFamily="2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78101F-EDF7-054D-6DA4-5469F407C19D}"/>
                </a:ext>
              </a:extLst>
            </p:cNvPr>
            <p:cNvSpPr txBox="1"/>
            <p:nvPr/>
          </p:nvSpPr>
          <p:spPr>
            <a:xfrm>
              <a:off x="6406471" y="3594000"/>
              <a:ext cx="9297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>
                  <a:solidFill>
                    <a:srgbClr val="484848"/>
                  </a:solidFill>
                  <a:latin typeface="Albert Sans" pitchFamily="2" charset="0"/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047769-9086-4893-D14F-74E7E6030366}"/>
                </a:ext>
              </a:extLst>
            </p:cNvPr>
            <p:cNvSpPr txBox="1"/>
            <p:nvPr/>
          </p:nvSpPr>
          <p:spPr>
            <a:xfrm>
              <a:off x="5674289" y="3581670"/>
              <a:ext cx="17793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>
                  <a:solidFill>
                    <a:srgbClr val="484848"/>
                  </a:solidFill>
                  <a:latin typeface="Albert Sans" pitchFamily="2" charset="0"/>
                </a:rPr>
                <a:t>24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296757-180E-6397-47AB-99FBD292C39F}"/>
                </a:ext>
              </a:extLst>
            </p:cNvPr>
            <p:cNvSpPr txBox="1"/>
            <p:nvPr/>
          </p:nvSpPr>
          <p:spPr>
            <a:xfrm>
              <a:off x="5014645" y="3594611"/>
              <a:ext cx="84960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>
                  <a:solidFill>
                    <a:srgbClr val="484848"/>
                  </a:solidFill>
                  <a:latin typeface="Albert Sans" pitchFamily="2" charset="0"/>
                </a:rPr>
                <a:t>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FCD60F-420A-BFF7-E399-11C165C32609}"/>
                </a:ext>
              </a:extLst>
            </p:cNvPr>
            <p:cNvSpPr txBox="1"/>
            <p:nvPr/>
          </p:nvSpPr>
          <p:spPr>
            <a:xfrm>
              <a:off x="4301700" y="3565036"/>
              <a:ext cx="131446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>
                  <a:solidFill>
                    <a:srgbClr val="484848"/>
                  </a:solidFill>
                  <a:latin typeface="Albert Sans" pitchFamily="2" charset="0"/>
                </a:rPr>
                <a:t>51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853092-6F05-69F8-D104-0D875798D04E}"/>
                </a:ext>
              </a:extLst>
            </p:cNvPr>
            <p:cNvSpPr txBox="1"/>
            <p:nvPr/>
          </p:nvSpPr>
          <p:spPr>
            <a:xfrm>
              <a:off x="2920895" y="3594611"/>
              <a:ext cx="84960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>
                  <a:solidFill>
                    <a:srgbClr val="484848"/>
                  </a:solidFill>
                  <a:latin typeface="Albert Sans" pitchFamily="2" charset="0"/>
                </a:rPr>
                <a:t>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207EF1C-F9F6-EB06-7D5C-E6DD5D616C37}"/>
                </a:ext>
              </a:extLst>
            </p:cNvPr>
            <p:cNvSpPr txBox="1"/>
            <p:nvPr/>
          </p:nvSpPr>
          <p:spPr>
            <a:xfrm>
              <a:off x="1545901" y="3595846"/>
              <a:ext cx="43281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>
                  <a:solidFill>
                    <a:srgbClr val="484848"/>
                  </a:solidFill>
                  <a:latin typeface="Albert Sans" pitchFamily="2" charset="0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F4058E-235E-1A68-83A6-71621ED7CC38}"/>
                </a:ext>
              </a:extLst>
            </p:cNvPr>
            <p:cNvSpPr txBox="1"/>
            <p:nvPr/>
          </p:nvSpPr>
          <p:spPr>
            <a:xfrm>
              <a:off x="3550283" y="3459048"/>
              <a:ext cx="254877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>
                  <a:solidFill>
                    <a:srgbClr val="484848"/>
                  </a:solidFill>
                  <a:latin typeface="Albert Sans" pitchFamily="2" charset="0"/>
                </a:rPr>
                <a:t>223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73A4FA-CFC6-4F6D-CB83-F546ADA6F92B}"/>
                </a:ext>
              </a:extLst>
            </p:cNvPr>
            <p:cNvSpPr txBox="1"/>
            <p:nvPr/>
          </p:nvSpPr>
          <p:spPr>
            <a:xfrm>
              <a:off x="701857" y="2025534"/>
              <a:ext cx="114133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 dirty="0">
                  <a:latin typeface="Albert Sans" pitchFamily="2" charset="0"/>
                </a:rPr>
                <a:t>Number of Labels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B7BB0C-996C-1C92-B12A-9179FDB2B3A2}"/>
                </a:ext>
              </a:extLst>
            </p:cNvPr>
            <p:cNvSpPr txBox="1"/>
            <p:nvPr/>
          </p:nvSpPr>
          <p:spPr>
            <a:xfrm>
              <a:off x="7593398" y="3944804"/>
              <a:ext cx="828753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100" b="0" dirty="0">
                  <a:latin typeface="Albert Sans" pitchFamily="2" charset="0"/>
                </a:rPr>
                <a:t>Video Range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B92EB7C-BCC9-A854-DCCE-25419A24867C}"/>
                </a:ext>
              </a:extLst>
            </p:cNvPr>
            <p:cNvSpPr txBox="1"/>
            <p:nvPr/>
          </p:nvSpPr>
          <p:spPr>
            <a:xfrm>
              <a:off x="1476245" y="4178170"/>
              <a:ext cx="181139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>
                  <a:solidFill>
                    <a:srgbClr val="484848"/>
                  </a:solidFill>
                  <a:latin typeface="Albert Sans" pitchFamily="2" charset="0"/>
                </a:rPr>
                <a:t>1-10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AF6819-C825-65C9-0241-B401C16399F9}"/>
                </a:ext>
              </a:extLst>
            </p:cNvPr>
            <p:cNvSpPr txBox="1"/>
            <p:nvPr/>
          </p:nvSpPr>
          <p:spPr>
            <a:xfrm>
              <a:off x="2131312" y="4178170"/>
              <a:ext cx="27090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>
                  <a:solidFill>
                    <a:srgbClr val="484848"/>
                  </a:solidFill>
                  <a:latin typeface="Albert Sans" pitchFamily="2" charset="0"/>
                </a:rPr>
                <a:t>21-30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5B81F5-47AB-4A7D-75A4-B0B510A2D76D}"/>
                </a:ext>
              </a:extLst>
            </p:cNvPr>
            <p:cNvSpPr txBox="1"/>
            <p:nvPr/>
          </p:nvSpPr>
          <p:spPr>
            <a:xfrm>
              <a:off x="2826023" y="4178170"/>
              <a:ext cx="277320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>
                  <a:solidFill>
                    <a:srgbClr val="484848"/>
                  </a:solidFill>
                  <a:latin typeface="Albert Sans" pitchFamily="2" charset="0"/>
                </a:rPr>
                <a:t>31-40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E97DF6-A7C8-41F1-5E04-7ED2CA95B915}"/>
                </a:ext>
              </a:extLst>
            </p:cNvPr>
            <p:cNvSpPr txBox="1"/>
            <p:nvPr/>
          </p:nvSpPr>
          <p:spPr>
            <a:xfrm>
              <a:off x="3525544" y="4178170"/>
              <a:ext cx="274113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>
                  <a:solidFill>
                    <a:srgbClr val="484848"/>
                  </a:solidFill>
                  <a:latin typeface="Albert Sans" pitchFamily="2" charset="0"/>
                </a:rPr>
                <a:t>51-60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47C091-B8E4-8F19-B945-8BC26531F160}"/>
                </a:ext>
              </a:extLst>
            </p:cNvPr>
            <p:cNvSpPr txBox="1"/>
            <p:nvPr/>
          </p:nvSpPr>
          <p:spPr>
            <a:xfrm>
              <a:off x="4223460" y="4178170"/>
              <a:ext cx="274113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>
                  <a:solidFill>
                    <a:srgbClr val="484848"/>
                  </a:solidFill>
                  <a:latin typeface="Albert Sans" pitchFamily="2" charset="0"/>
                </a:rPr>
                <a:t>81-90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49EEBC-58D6-348D-C804-D7DDC92FD1BB}"/>
                </a:ext>
              </a:extLst>
            </p:cNvPr>
            <p:cNvSpPr txBox="1"/>
            <p:nvPr/>
          </p:nvSpPr>
          <p:spPr>
            <a:xfrm>
              <a:off x="4907887" y="4178170"/>
              <a:ext cx="309379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 dirty="0">
                  <a:solidFill>
                    <a:srgbClr val="484848"/>
                  </a:solidFill>
                  <a:latin typeface="Albert Sans" pitchFamily="2" charset="0"/>
                </a:rPr>
                <a:t>101-110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D4C5064-2C90-069D-76D5-1D0C5F3E9B63}"/>
                </a:ext>
              </a:extLst>
            </p:cNvPr>
            <p:cNvSpPr txBox="1"/>
            <p:nvPr/>
          </p:nvSpPr>
          <p:spPr>
            <a:xfrm>
              <a:off x="5607407" y="4178170"/>
              <a:ext cx="306174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>
                  <a:solidFill>
                    <a:srgbClr val="484848"/>
                  </a:solidFill>
                  <a:latin typeface="Albert Sans" pitchFamily="2" charset="0"/>
                </a:rPr>
                <a:t>111-120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6BE9AA-1839-7D92-AE10-47393754B5F2}"/>
                </a:ext>
              </a:extLst>
            </p:cNvPr>
            <p:cNvSpPr txBox="1"/>
            <p:nvPr/>
          </p:nvSpPr>
          <p:spPr>
            <a:xfrm>
              <a:off x="6287690" y="4178170"/>
              <a:ext cx="341439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>
                  <a:solidFill>
                    <a:srgbClr val="484848"/>
                  </a:solidFill>
                  <a:latin typeface="Albert Sans" pitchFamily="2" charset="0"/>
                </a:rPr>
                <a:t>131-140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1FBFC5-AAA1-79AC-7205-F03118E14613}"/>
                </a:ext>
              </a:extLst>
            </p:cNvPr>
            <p:cNvSpPr txBox="1"/>
            <p:nvPr/>
          </p:nvSpPr>
          <p:spPr>
            <a:xfrm>
              <a:off x="6984004" y="4178170"/>
              <a:ext cx="34464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>
                  <a:solidFill>
                    <a:srgbClr val="484848"/>
                  </a:solidFill>
                  <a:latin typeface="Albert Sans" pitchFamily="2" charset="0"/>
                </a:rPr>
                <a:t>141-150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0BB946E-9AEA-82EC-7A90-29F447C5AE4E}"/>
                </a:ext>
              </a:extLst>
            </p:cNvPr>
            <p:cNvSpPr txBox="1"/>
            <p:nvPr/>
          </p:nvSpPr>
          <p:spPr>
            <a:xfrm>
              <a:off x="2138620" y="2374492"/>
              <a:ext cx="302967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 dirty="0">
                  <a:solidFill>
                    <a:srgbClr val="484848"/>
                  </a:solidFill>
                  <a:latin typeface="Albert Sans" pitchFamily="2" charset="0"/>
                </a:rPr>
                <a:t>1983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F4C521-1B65-1950-2405-347CFA6EF700}"/>
                </a:ext>
              </a:extLst>
            </p:cNvPr>
            <p:cNvSpPr txBox="1"/>
            <p:nvPr/>
          </p:nvSpPr>
          <p:spPr>
            <a:xfrm>
              <a:off x="3030483" y="4578018"/>
              <a:ext cx="289822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400" b="1" dirty="0">
                  <a:solidFill>
                    <a:srgbClr val="484848"/>
                  </a:solidFill>
                  <a:latin typeface="Albert Sans" pitchFamily="2" charset="0"/>
                </a:rPr>
                <a:t>Number of Labels per Video Range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3382203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DCA3F250-3DBA-D709-0132-E560BA75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A4F27E7-B6F3-1FD3-1509-1121EA5FB041}"/>
              </a:ext>
            </a:extLst>
          </p:cNvPr>
          <p:cNvSpPr txBox="1"/>
          <p:nvPr/>
        </p:nvSpPr>
        <p:spPr>
          <a:xfrm>
            <a:off x="289558" y="274256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 SemiBold" panose="020B0604020202020204" charset="0"/>
                <a:ea typeface="Jost SemiBold" panose="020B0604020202020204" charset="0"/>
              </a:rPr>
              <a:t>Data preprocessing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1646F1-E2F6-56F9-C3FA-85E7EF5A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02" y="1073436"/>
            <a:ext cx="7278593" cy="29966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976BFD-F807-7A10-38C2-A7C8E4AC9E3A}"/>
              </a:ext>
            </a:extLst>
          </p:cNvPr>
          <p:cNvSpPr txBox="1"/>
          <p:nvPr/>
        </p:nvSpPr>
        <p:spPr>
          <a:xfrm>
            <a:off x="1221098" y="4267889"/>
            <a:ext cx="6701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bert Sans" pitchFamily="2" charset="0"/>
              </a:rPr>
              <a:t>We selected videos with frame counts between 30 and 110 to ensure consistency in sequence length and focus on the most frequent range in the dataset.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2C38B7-EC6B-8B8D-2038-CD64006D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903" y="1105253"/>
            <a:ext cx="7270512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38574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4AC40077-6B44-3CDE-89D0-830E2A7AE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10C16E5-D0C2-14F4-9567-20F245D3E7EA}"/>
              </a:ext>
            </a:extLst>
          </p:cNvPr>
          <p:cNvSpPr txBox="1"/>
          <p:nvPr/>
        </p:nvSpPr>
        <p:spPr>
          <a:xfrm>
            <a:off x="289558" y="274256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 SemiBold" panose="020B0604020202020204" charset="0"/>
                <a:ea typeface="Jost SemiBold" panose="020B0604020202020204" charset="0"/>
              </a:rPr>
              <a:t>Data preprocessing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11A4F3-1E48-8B9D-7091-92C83033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80818" y="1073436"/>
            <a:ext cx="7278593" cy="29966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449F22-9A45-E203-A1B4-CAA75E811950}"/>
              </a:ext>
            </a:extLst>
          </p:cNvPr>
          <p:cNvSpPr txBox="1"/>
          <p:nvPr/>
        </p:nvSpPr>
        <p:spPr>
          <a:xfrm>
            <a:off x="1221098" y="4267889"/>
            <a:ext cx="6701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bert Sans" pitchFamily="2" charset="0"/>
              </a:rPr>
              <a:t>We selected videos with frame counts between 30 and 110 to ensure consistency in sequence length and focus on the most frequent range in the dataset.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8D21C-3778-6FDC-8586-31212F9DB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43" y="1073436"/>
            <a:ext cx="7278509" cy="2999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96809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55C00412-0C7B-F10B-3236-A08B2F88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3BC8F0-867D-5DD3-52FD-20167D37A7B0}"/>
              </a:ext>
            </a:extLst>
          </p:cNvPr>
          <p:cNvSpPr txBox="1"/>
          <p:nvPr/>
        </p:nvSpPr>
        <p:spPr>
          <a:xfrm>
            <a:off x="289558" y="274256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 SemiBold" panose="020B0604020202020204" charset="0"/>
                <a:ea typeface="Jost SemiBold" panose="020B0604020202020204" charset="0"/>
              </a:rPr>
              <a:t>Data preprocessing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C17085-0617-7D25-2ADA-417EA3E3C192}"/>
              </a:ext>
            </a:extLst>
          </p:cNvPr>
          <p:cNvSpPr txBox="1"/>
          <p:nvPr/>
        </p:nvSpPr>
        <p:spPr>
          <a:xfrm>
            <a:off x="1336217" y="3945914"/>
            <a:ext cx="7091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lbert Sans" pitchFamily="2" charset="0"/>
                <a:cs typeface="Arial" panose="020B0604020202020204" pitchFamily="34" charset="0"/>
              </a:rPr>
              <a:t>After applying frame cropping (selecting videos with 30 - 110 frames),  the video count dropped from 12,574 to 10,733 to maintain consistent sequence lengths.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C51FA7-8EE7-85D5-5C7A-EF614FBC87D2}"/>
              </a:ext>
            </a:extLst>
          </p:cNvPr>
          <p:cNvGrpSpPr/>
          <p:nvPr/>
        </p:nvGrpSpPr>
        <p:grpSpPr>
          <a:xfrm>
            <a:off x="5595406" y="3173630"/>
            <a:ext cx="1143000" cy="571527"/>
            <a:chOff x="2514600" y="3400387"/>
            <a:chExt cx="1143000" cy="571527"/>
          </a:xfrm>
        </p:grpSpPr>
        <p:sp>
          <p:nvSpPr>
            <p:cNvPr id="52" name="Rounded Rectangle 1">
              <a:extLst>
                <a:ext uri="{FF2B5EF4-FFF2-40B4-BE49-F238E27FC236}">
                  <a16:creationId xmlns:a16="http://schemas.microsoft.com/office/drawing/2014/main" id="{3DE6A738-B8EA-4862-343C-084C39ACC3AC}"/>
                </a:ext>
              </a:extLst>
            </p:cNvPr>
            <p:cNvSpPr/>
            <p:nvPr/>
          </p:nvSpPr>
          <p:spPr>
            <a:xfrm>
              <a:off x="2514600" y="3400387"/>
              <a:ext cx="1143000" cy="571527"/>
            </a:xfrm>
            <a:custGeom>
              <a:avLst/>
              <a:gdLst/>
              <a:ahLst/>
              <a:cxnLst/>
              <a:rect l="0" t="0" r="0" b="0"/>
              <a:pathLst>
                <a:path w="1143000" h="571527">
                  <a:moveTo>
                    <a:pt x="0" y="285777"/>
                  </a:moveTo>
                  <a:lnTo>
                    <a:pt x="0" y="171477"/>
                  </a:lnTo>
                  <a:cubicBezTo>
                    <a:pt x="0" y="107137"/>
                    <a:pt x="42530" y="47763"/>
                    <a:pt x="114300" y="0"/>
                  </a:cubicBezTo>
                  <a:lnTo>
                    <a:pt x="114300" y="142902"/>
                  </a:lnTo>
                  <a:cubicBezTo>
                    <a:pt x="114300" y="269155"/>
                    <a:pt x="318995" y="371502"/>
                    <a:pt x="571500" y="371502"/>
                  </a:cubicBezTo>
                  <a:cubicBezTo>
                    <a:pt x="824004" y="371502"/>
                    <a:pt x="1028700" y="269155"/>
                    <a:pt x="1028700" y="142902"/>
                  </a:cubicBezTo>
                  <a:lnTo>
                    <a:pt x="1028700" y="0"/>
                  </a:lnTo>
                  <a:cubicBezTo>
                    <a:pt x="1100470" y="47763"/>
                    <a:pt x="1143000" y="107137"/>
                    <a:pt x="1143000" y="171477"/>
                  </a:cubicBezTo>
                  <a:lnTo>
                    <a:pt x="1143000" y="285777"/>
                  </a:lnTo>
                  <a:cubicBezTo>
                    <a:pt x="1143000" y="443593"/>
                    <a:pt x="887130" y="571527"/>
                    <a:pt x="571500" y="571527"/>
                  </a:cubicBezTo>
                  <a:cubicBezTo>
                    <a:pt x="255869" y="571527"/>
                    <a:pt x="0" y="443593"/>
                    <a:pt x="0" y="28577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3" name="Rounded Rectangle 2">
              <a:extLst>
                <a:ext uri="{FF2B5EF4-FFF2-40B4-BE49-F238E27FC236}">
                  <a16:creationId xmlns:a16="http://schemas.microsoft.com/office/drawing/2014/main" id="{52AD79F7-AF00-F96F-6102-6D2885E228D0}"/>
                </a:ext>
              </a:extLst>
            </p:cNvPr>
            <p:cNvSpPr/>
            <p:nvPr/>
          </p:nvSpPr>
          <p:spPr>
            <a:xfrm>
              <a:off x="2514600" y="3400387"/>
              <a:ext cx="1143000" cy="571527"/>
            </a:xfrm>
            <a:custGeom>
              <a:avLst/>
              <a:gdLst/>
              <a:ahLst/>
              <a:cxnLst/>
              <a:rect l="0" t="0" r="0" b="0"/>
              <a:pathLst>
                <a:path w="1143000" h="571527">
                  <a:moveTo>
                    <a:pt x="1143000" y="285777"/>
                  </a:moveTo>
                  <a:cubicBezTo>
                    <a:pt x="1143000" y="443593"/>
                    <a:pt x="887130" y="571527"/>
                    <a:pt x="571500" y="571527"/>
                  </a:cubicBezTo>
                  <a:cubicBezTo>
                    <a:pt x="255869" y="571527"/>
                    <a:pt x="0" y="443593"/>
                    <a:pt x="0" y="285777"/>
                  </a:cubicBezTo>
                  <a:lnTo>
                    <a:pt x="0" y="171477"/>
                  </a:lnTo>
                  <a:cubicBezTo>
                    <a:pt x="0" y="329293"/>
                    <a:pt x="255869" y="457227"/>
                    <a:pt x="571500" y="457227"/>
                  </a:cubicBezTo>
                  <a:cubicBezTo>
                    <a:pt x="887130" y="457227"/>
                    <a:pt x="1143000" y="329293"/>
                    <a:pt x="1143000" y="171477"/>
                  </a:cubicBezTo>
                  <a:close/>
                  <a:moveTo>
                    <a:pt x="1028700" y="0"/>
                  </a:moveTo>
                  <a:cubicBezTo>
                    <a:pt x="1100469" y="47763"/>
                    <a:pt x="1143000" y="107137"/>
                    <a:pt x="1143000" y="171477"/>
                  </a:cubicBezTo>
                  <a:moveTo>
                    <a:pt x="0" y="171477"/>
                  </a:moveTo>
                  <a:cubicBezTo>
                    <a:pt x="0" y="107137"/>
                    <a:pt x="42530" y="47763"/>
                    <a:pt x="114300" y="0"/>
                  </a:cubicBez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5B5E55-2487-B88F-EBBA-F4F65D5439FE}"/>
              </a:ext>
            </a:extLst>
          </p:cNvPr>
          <p:cNvGrpSpPr/>
          <p:nvPr/>
        </p:nvGrpSpPr>
        <p:grpSpPr>
          <a:xfrm>
            <a:off x="6967006" y="3173630"/>
            <a:ext cx="1143000" cy="571527"/>
            <a:chOff x="3886200" y="3400387"/>
            <a:chExt cx="1143000" cy="571527"/>
          </a:xfrm>
        </p:grpSpPr>
        <p:sp>
          <p:nvSpPr>
            <p:cNvPr id="48" name="Rounded Rectangle 7">
              <a:extLst>
                <a:ext uri="{FF2B5EF4-FFF2-40B4-BE49-F238E27FC236}">
                  <a16:creationId xmlns:a16="http://schemas.microsoft.com/office/drawing/2014/main" id="{ECF3CDED-2E29-16A3-997A-C7EF58F0A26E}"/>
                </a:ext>
              </a:extLst>
            </p:cNvPr>
            <p:cNvSpPr/>
            <p:nvPr/>
          </p:nvSpPr>
          <p:spPr>
            <a:xfrm>
              <a:off x="3886200" y="3400387"/>
              <a:ext cx="1143000" cy="571527"/>
            </a:xfrm>
            <a:custGeom>
              <a:avLst/>
              <a:gdLst/>
              <a:ahLst/>
              <a:cxnLst/>
              <a:rect l="0" t="0" r="0" b="0"/>
              <a:pathLst>
                <a:path w="1143000" h="571527">
                  <a:moveTo>
                    <a:pt x="0" y="285777"/>
                  </a:moveTo>
                  <a:lnTo>
                    <a:pt x="0" y="171477"/>
                  </a:lnTo>
                  <a:cubicBezTo>
                    <a:pt x="0" y="107137"/>
                    <a:pt x="42530" y="47763"/>
                    <a:pt x="114300" y="0"/>
                  </a:cubicBezTo>
                  <a:lnTo>
                    <a:pt x="114300" y="142902"/>
                  </a:lnTo>
                  <a:cubicBezTo>
                    <a:pt x="114300" y="269155"/>
                    <a:pt x="318995" y="371502"/>
                    <a:pt x="571500" y="371502"/>
                  </a:cubicBezTo>
                  <a:cubicBezTo>
                    <a:pt x="824004" y="371502"/>
                    <a:pt x="1028700" y="269155"/>
                    <a:pt x="1028700" y="142902"/>
                  </a:cubicBezTo>
                  <a:lnTo>
                    <a:pt x="1028700" y="0"/>
                  </a:lnTo>
                  <a:cubicBezTo>
                    <a:pt x="1100470" y="47763"/>
                    <a:pt x="1143000" y="107137"/>
                    <a:pt x="1143000" y="171477"/>
                  </a:cubicBezTo>
                  <a:lnTo>
                    <a:pt x="1143000" y="285777"/>
                  </a:lnTo>
                  <a:cubicBezTo>
                    <a:pt x="1143000" y="443593"/>
                    <a:pt x="887130" y="571527"/>
                    <a:pt x="571500" y="571527"/>
                  </a:cubicBezTo>
                  <a:cubicBezTo>
                    <a:pt x="255869" y="571527"/>
                    <a:pt x="0" y="443593"/>
                    <a:pt x="0" y="28577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9" name="Rounded Rectangle 8">
              <a:extLst>
                <a:ext uri="{FF2B5EF4-FFF2-40B4-BE49-F238E27FC236}">
                  <a16:creationId xmlns:a16="http://schemas.microsoft.com/office/drawing/2014/main" id="{ACED916F-8C24-867D-0797-4C24466E587A}"/>
                </a:ext>
              </a:extLst>
            </p:cNvPr>
            <p:cNvSpPr/>
            <p:nvPr/>
          </p:nvSpPr>
          <p:spPr>
            <a:xfrm>
              <a:off x="3886200" y="3400387"/>
              <a:ext cx="1143000" cy="571527"/>
            </a:xfrm>
            <a:custGeom>
              <a:avLst/>
              <a:gdLst/>
              <a:ahLst/>
              <a:cxnLst/>
              <a:rect l="0" t="0" r="0" b="0"/>
              <a:pathLst>
                <a:path w="1143000" h="571527">
                  <a:moveTo>
                    <a:pt x="1143000" y="285777"/>
                  </a:moveTo>
                  <a:cubicBezTo>
                    <a:pt x="1143000" y="443593"/>
                    <a:pt x="887130" y="571527"/>
                    <a:pt x="571500" y="571527"/>
                  </a:cubicBezTo>
                  <a:cubicBezTo>
                    <a:pt x="255869" y="571527"/>
                    <a:pt x="0" y="443593"/>
                    <a:pt x="0" y="285777"/>
                  </a:cubicBezTo>
                  <a:lnTo>
                    <a:pt x="0" y="171477"/>
                  </a:lnTo>
                  <a:cubicBezTo>
                    <a:pt x="0" y="329293"/>
                    <a:pt x="255869" y="457227"/>
                    <a:pt x="571500" y="457227"/>
                  </a:cubicBezTo>
                  <a:cubicBezTo>
                    <a:pt x="887130" y="457227"/>
                    <a:pt x="1143000" y="329293"/>
                    <a:pt x="1143000" y="171477"/>
                  </a:cubicBezTo>
                  <a:close/>
                  <a:moveTo>
                    <a:pt x="1028700" y="0"/>
                  </a:moveTo>
                  <a:cubicBezTo>
                    <a:pt x="1100469" y="47763"/>
                    <a:pt x="1143000" y="107137"/>
                    <a:pt x="1143000" y="171477"/>
                  </a:cubicBezTo>
                  <a:moveTo>
                    <a:pt x="0" y="171477"/>
                  </a:moveTo>
                  <a:cubicBezTo>
                    <a:pt x="0" y="107137"/>
                    <a:pt x="42530" y="47763"/>
                    <a:pt x="114300" y="0"/>
                  </a:cubicBez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7C42287-D50D-EA04-7875-65B191A97C40}"/>
              </a:ext>
            </a:extLst>
          </p:cNvPr>
          <p:cNvSpPr txBox="1"/>
          <p:nvPr/>
        </p:nvSpPr>
        <p:spPr>
          <a:xfrm>
            <a:off x="4534394" y="294260"/>
            <a:ext cx="2683427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800" b="1" dirty="0">
                <a:solidFill>
                  <a:srgbClr val="484848"/>
                </a:solidFill>
                <a:latin typeface="Albert Sans" pitchFamily="2" charset="0"/>
              </a:rPr>
              <a:t>Decrease in Video Count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40C27B-E2BB-4818-7A7B-7473E97BF47D}"/>
              </a:ext>
            </a:extLst>
          </p:cNvPr>
          <p:cNvGrpSpPr/>
          <p:nvPr/>
        </p:nvGrpSpPr>
        <p:grpSpPr>
          <a:xfrm>
            <a:off x="5709706" y="996065"/>
            <a:ext cx="914400" cy="2549078"/>
            <a:chOff x="5709706" y="996065"/>
            <a:chExt cx="914400" cy="254907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2A5EDAA-172E-5EE0-D282-85298C8AB1BD}"/>
                </a:ext>
              </a:extLst>
            </p:cNvPr>
            <p:cNvGrpSpPr/>
            <p:nvPr/>
          </p:nvGrpSpPr>
          <p:grpSpPr>
            <a:xfrm>
              <a:off x="5709706" y="1373443"/>
              <a:ext cx="914400" cy="2171700"/>
              <a:chOff x="2628900" y="1600200"/>
              <a:chExt cx="914400" cy="2171700"/>
            </a:xfrm>
          </p:grpSpPr>
          <p:sp>
            <p:nvSpPr>
              <p:cNvPr id="50" name="Rounded Rectangle 4">
                <a:extLst>
                  <a:ext uri="{FF2B5EF4-FFF2-40B4-BE49-F238E27FC236}">
                    <a16:creationId xmlns:a16="http://schemas.microsoft.com/office/drawing/2014/main" id="{7A6EFA8A-C167-E956-D3B5-CA5B472D72B8}"/>
                  </a:ext>
                </a:extLst>
              </p:cNvPr>
              <p:cNvSpPr/>
              <p:nvPr/>
            </p:nvSpPr>
            <p:spPr>
              <a:xfrm>
                <a:off x="2628900" y="1600200"/>
                <a:ext cx="914400" cy="2171700"/>
              </a:xfrm>
              <a:custGeom>
                <a:avLst/>
                <a:gdLst/>
                <a:ahLst/>
                <a:cxnLst/>
                <a:rect l="0" t="0" r="0" b="0"/>
                <a:pathLst>
                  <a:path w="914400" h="2171700">
                    <a:moveTo>
                      <a:pt x="0" y="228600"/>
                    </a:moveTo>
                    <a:cubicBezTo>
                      <a:pt x="0" y="102348"/>
                      <a:pt x="204695" y="0"/>
                      <a:pt x="457200" y="0"/>
                    </a:cubicBezTo>
                    <a:cubicBezTo>
                      <a:pt x="709704" y="0"/>
                      <a:pt x="914400" y="102348"/>
                      <a:pt x="914400" y="228600"/>
                    </a:cubicBezTo>
                    <a:close/>
                    <a:moveTo>
                      <a:pt x="914400" y="1943100"/>
                    </a:moveTo>
                    <a:lnTo>
                      <a:pt x="0" y="1943100"/>
                    </a:lnTo>
                    <a:lnTo>
                      <a:pt x="0" y="228600"/>
                    </a:lnTo>
                    <a:lnTo>
                      <a:pt x="914400" y="228600"/>
                    </a:lnTo>
                    <a:close/>
                    <a:moveTo>
                      <a:pt x="0" y="1943100"/>
                    </a:moveTo>
                    <a:lnTo>
                      <a:pt x="914400" y="1943100"/>
                    </a:lnTo>
                    <a:cubicBezTo>
                      <a:pt x="914400" y="2069351"/>
                      <a:pt x="709704" y="2171700"/>
                      <a:pt x="457200" y="2171700"/>
                    </a:cubicBezTo>
                    <a:cubicBezTo>
                      <a:pt x="204695" y="2171700"/>
                      <a:pt x="0" y="2069351"/>
                      <a:pt x="0" y="1943100"/>
                    </a:cubicBezTo>
                    <a:close/>
                  </a:path>
                </a:pathLst>
              </a:custGeom>
              <a:solidFill>
                <a:srgbClr val="354F52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dirty="0">
                  <a:latin typeface="Albert Sans" pitchFamily="2" charset="0"/>
                </a:endParaRPr>
              </a:p>
            </p:txBody>
          </p:sp>
          <p:sp>
            <p:nvSpPr>
              <p:cNvPr id="51" name="Rounded Rectangle 5">
                <a:extLst>
                  <a:ext uri="{FF2B5EF4-FFF2-40B4-BE49-F238E27FC236}">
                    <a16:creationId xmlns:a16="http://schemas.microsoft.com/office/drawing/2014/main" id="{395D0B65-A69E-E3F7-F7D3-DFF02D8F7C54}"/>
                  </a:ext>
                </a:extLst>
              </p:cNvPr>
              <p:cNvSpPr/>
              <p:nvPr/>
            </p:nvSpPr>
            <p:spPr>
              <a:xfrm>
                <a:off x="2628900" y="1600200"/>
                <a:ext cx="914400" cy="2171700"/>
              </a:xfrm>
              <a:custGeom>
                <a:avLst/>
                <a:gdLst/>
                <a:ahLst/>
                <a:cxnLst/>
                <a:rect l="0" t="0" r="0" b="0"/>
                <a:pathLst>
                  <a:path w="914400" h="2171700">
                    <a:moveTo>
                      <a:pt x="914400" y="228600"/>
                    </a:moveTo>
                    <a:lnTo>
                      <a:pt x="914400" y="1943100"/>
                    </a:lnTo>
                    <a:moveTo>
                      <a:pt x="0" y="1943100"/>
                    </a:moveTo>
                    <a:lnTo>
                      <a:pt x="0" y="228600"/>
                    </a:lnTo>
                    <a:moveTo>
                      <a:pt x="914400" y="1943100"/>
                    </a:moveTo>
                    <a:cubicBezTo>
                      <a:pt x="914400" y="2069351"/>
                      <a:pt x="709704" y="2171700"/>
                      <a:pt x="457200" y="2171700"/>
                    </a:cubicBezTo>
                    <a:cubicBezTo>
                      <a:pt x="204695" y="2171700"/>
                      <a:pt x="0" y="2069351"/>
                      <a:pt x="0" y="1943100"/>
                    </a:cubicBezTo>
                    <a:moveTo>
                      <a:pt x="914400" y="228600"/>
                    </a:moveTo>
                    <a:cubicBezTo>
                      <a:pt x="914400" y="354851"/>
                      <a:pt x="709704" y="457200"/>
                      <a:pt x="457200" y="457200"/>
                    </a:cubicBezTo>
                    <a:cubicBezTo>
                      <a:pt x="204695" y="457200"/>
                      <a:pt x="0" y="354851"/>
                      <a:pt x="0" y="228600"/>
                    </a:cubicBezTo>
                    <a:cubicBezTo>
                      <a:pt x="0" y="102348"/>
                      <a:pt x="204695" y="0"/>
                      <a:pt x="457200" y="0"/>
                    </a:cubicBezTo>
                    <a:cubicBezTo>
                      <a:pt x="709704" y="0"/>
                      <a:pt x="914400" y="102348"/>
                      <a:pt x="914400" y="228600"/>
                    </a:cubicBezTo>
                    <a:close/>
                  </a:path>
                </a:pathLst>
              </a:custGeom>
              <a:noFill/>
              <a:ln w="1428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D29F67-C732-4D6A-7CAA-5C27BDE893A0}"/>
                </a:ext>
              </a:extLst>
            </p:cNvPr>
            <p:cNvSpPr txBox="1"/>
            <p:nvPr/>
          </p:nvSpPr>
          <p:spPr>
            <a:xfrm>
              <a:off x="5852062" y="996065"/>
              <a:ext cx="63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 dirty="0">
                  <a:solidFill>
                    <a:srgbClr val="354F52"/>
                  </a:solidFill>
                  <a:latin typeface="Albert Sans" pitchFamily="2" charset="0"/>
                </a:rPr>
                <a:t>12574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865B0-4FC2-0415-D84C-8751C2EB4392}"/>
              </a:ext>
            </a:extLst>
          </p:cNvPr>
          <p:cNvGrpSpPr/>
          <p:nvPr/>
        </p:nvGrpSpPr>
        <p:grpSpPr>
          <a:xfrm>
            <a:off x="7081306" y="1249322"/>
            <a:ext cx="914400" cy="2295820"/>
            <a:chOff x="7081306" y="1249322"/>
            <a:chExt cx="914400" cy="22958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744CDAA-92D8-235F-9AEE-82E18BF00DF9}"/>
                </a:ext>
              </a:extLst>
            </p:cNvPr>
            <p:cNvGrpSpPr/>
            <p:nvPr/>
          </p:nvGrpSpPr>
          <p:grpSpPr>
            <a:xfrm>
              <a:off x="7081306" y="1607733"/>
              <a:ext cx="914400" cy="1937409"/>
              <a:chOff x="4000500" y="1834490"/>
              <a:chExt cx="914400" cy="1937409"/>
            </a:xfrm>
          </p:grpSpPr>
          <p:sp>
            <p:nvSpPr>
              <p:cNvPr id="46" name="Rounded Rectangle 10">
                <a:extLst>
                  <a:ext uri="{FF2B5EF4-FFF2-40B4-BE49-F238E27FC236}">
                    <a16:creationId xmlns:a16="http://schemas.microsoft.com/office/drawing/2014/main" id="{99EA2D30-7AEE-BBBE-FD01-7B1558DFAAE3}"/>
                  </a:ext>
                </a:extLst>
              </p:cNvPr>
              <p:cNvSpPr/>
              <p:nvPr/>
            </p:nvSpPr>
            <p:spPr>
              <a:xfrm>
                <a:off x="4000500" y="1834490"/>
                <a:ext cx="914400" cy="1937409"/>
              </a:xfrm>
              <a:custGeom>
                <a:avLst/>
                <a:gdLst/>
                <a:ahLst/>
                <a:cxnLst/>
                <a:rect l="0" t="0" r="0" b="0"/>
                <a:pathLst>
                  <a:path w="914400" h="1937409">
                    <a:moveTo>
                      <a:pt x="0" y="228600"/>
                    </a:moveTo>
                    <a:cubicBezTo>
                      <a:pt x="0" y="102348"/>
                      <a:pt x="204695" y="0"/>
                      <a:pt x="457200" y="0"/>
                    </a:cubicBezTo>
                    <a:cubicBezTo>
                      <a:pt x="709704" y="0"/>
                      <a:pt x="914400" y="102348"/>
                      <a:pt x="914400" y="228600"/>
                    </a:cubicBezTo>
                    <a:close/>
                    <a:moveTo>
                      <a:pt x="914400" y="1708809"/>
                    </a:moveTo>
                    <a:lnTo>
                      <a:pt x="0" y="1708809"/>
                    </a:lnTo>
                    <a:lnTo>
                      <a:pt x="0" y="228600"/>
                    </a:lnTo>
                    <a:lnTo>
                      <a:pt x="914400" y="228600"/>
                    </a:lnTo>
                    <a:close/>
                    <a:moveTo>
                      <a:pt x="0" y="1708809"/>
                    </a:moveTo>
                    <a:lnTo>
                      <a:pt x="914400" y="1708809"/>
                    </a:lnTo>
                    <a:cubicBezTo>
                      <a:pt x="914400" y="1835061"/>
                      <a:pt x="709704" y="1937409"/>
                      <a:pt x="457200" y="1937409"/>
                    </a:cubicBezTo>
                    <a:cubicBezTo>
                      <a:pt x="204695" y="1937409"/>
                      <a:pt x="0" y="1835061"/>
                      <a:pt x="0" y="1708809"/>
                    </a:cubicBezTo>
                    <a:close/>
                  </a:path>
                </a:pathLst>
              </a:custGeom>
              <a:solidFill>
                <a:srgbClr val="84A98C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47" name="Rounded Rectangle 11">
                <a:extLst>
                  <a:ext uri="{FF2B5EF4-FFF2-40B4-BE49-F238E27FC236}">
                    <a16:creationId xmlns:a16="http://schemas.microsoft.com/office/drawing/2014/main" id="{605FA70B-F1E3-C9D3-248E-F7561565A750}"/>
                  </a:ext>
                </a:extLst>
              </p:cNvPr>
              <p:cNvSpPr/>
              <p:nvPr/>
            </p:nvSpPr>
            <p:spPr>
              <a:xfrm>
                <a:off x="4000500" y="1834490"/>
                <a:ext cx="914400" cy="1937409"/>
              </a:xfrm>
              <a:custGeom>
                <a:avLst/>
                <a:gdLst/>
                <a:ahLst/>
                <a:cxnLst/>
                <a:rect l="0" t="0" r="0" b="0"/>
                <a:pathLst>
                  <a:path w="914400" h="1937409">
                    <a:moveTo>
                      <a:pt x="914399" y="228600"/>
                    </a:moveTo>
                    <a:lnTo>
                      <a:pt x="914399" y="1708809"/>
                    </a:lnTo>
                    <a:moveTo>
                      <a:pt x="0" y="1708809"/>
                    </a:moveTo>
                    <a:lnTo>
                      <a:pt x="0" y="228600"/>
                    </a:lnTo>
                    <a:moveTo>
                      <a:pt x="914400" y="1708809"/>
                    </a:moveTo>
                    <a:cubicBezTo>
                      <a:pt x="914400" y="1835061"/>
                      <a:pt x="709704" y="1937409"/>
                      <a:pt x="457200" y="1937409"/>
                    </a:cubicBezTo>
                    <a:cubicBezTo>
                      <a:pt x="204695" y="1937409"/>
                      <a:pt x="0" y="1835061"/>
                      <a:pt x="0" y="1708809"/>
                    </a:cubicBezTo>
                    <a:moveTo>
                      <a:pt x="914400" y="228600"/>
                    </a:moveTo>
                    <a:cubicBezTo>
                      <a:pt x="914400" y="354851"/>
                      <a:pt x="709704" y="457200"/>
                      <a:pt x="457200" y="457200"/>
                    </a:cubicBezTo>
                    <a:cubicBezTo>
                      <a:pt x="204695" y="457200"/>
                      <a:pt x="0" y="354851"/>
                      <a:pt x="0" y="228600"/>
                    </a:cubicBezTo>
                    <a:cubicBezTo>
                      <a:pt x="0" y="102348"/>
                      <a:pt x="204695" y="0"/>
                      <a:pt x="457200" y="0"/>
                    </a:cubicBezTo>
                    <a:cubicBezTo>
                      <a:pt x="709704" y="0"/>
                      <a:pt x="914400" y="102348"/>
                      <a:pt x="914400" y="228600"/>
                    </a:cubicBezTo>
                    <a:close/>
                  </a:path>
                </a:pathLst>
              </a:custGeom>
              <a:noFill/>
              <a:ln w="1428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D61087-9271-E91F-5B26-9BC0EBC13A03}"/>
                </a:ext>
              </a:extLst>
            </p:cNvPr>
            <p:cNvSpPr txBox="1"/>
            <p:nvPr/>
          </p:nvSpPr>
          <p:spPr>
            <a:xfrm>
              <a:off x="7221972" y="1249322"/>
              <a:ext cx="62837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 dirty="0">
                  <a:solidFill>
                    <a:srgbClr val="84A98C"/>
                  </a:solidFill>
                  <a:latin typeface="Albert Sans" pitchFamily="2" charset="0"/>
                </a:rPr>
                <a:t>10733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03A1613-8C0D-B6AF-2A26-0F13EB7C883F}"/>
              </a:ext>
            </a:extLst>
          </p:cNvPr>
          <p:cNvSpPr txBox="1"/>
          <p:nvPr/>
        </p:nvSpPr>
        <p:spPr>
          <a:xfrm>
            <a:off x="3875124" y="1407733"/>
            <a:ext cx="1215076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500" b="1" dirty="0">
                <a:solidFill>
                  <a:srgbClr val="354F52"/>
                </a:solidFill>
                <a:latin typeface="Albert Sans" pitchFamily="2" charset="0"/>
              </a:rPr>
              <a:t>Before Frame
Cropping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FC1F3-B2C2-4E88-A150-23250A894FD4}"/>
              </a:ext>
            </a:extLst>
          </p:cNvPr>
          <p:cNvSpPr txBox="1"/>
          <p:nvPr/>
        </p:nvSpPr>
        <p:spPr>
          <a:xfrm>
            <a:off x="3637410" y="1963040"/>
            <a:ext cx="1622239" cy="33855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100" b="0" dirty="0">
                <a:solidFill>
                  <a:srgbClr val="484848"/>
                </a:solidFill>
                <a:latin typeface="Albert Sans" pitchFamily="2" charset="0"/>
              </a:rPr>
              <a:t>Number of videos before
decrease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B956AB-0D8F-2AE8-5A03-6BA72D3309C2}"/>
              </a:ext>
            </a:extLst>
          </p:cNvPr>
          <p:cNvSpPr txBox="1"/>
          <p:nvPr/>
        </p:nvSpPr>
        <p:spPr>
          <a:xfrm>
            <a:off x="3942227" y="2550733"/>
            <a:ext cx="1078821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500" b="1" dirty="0">
                <a:solidFill>
                  <a:srgbClr val="84A98C"/>
                </a:solidFill>
                <a:latin typeface="Albert Sans" pitchFamily="2" charset="0"/>
              </a:rPr>
              <a:t>After Frame
Cropping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84A678-6D6F-22D1-9810-615A1E14B863}"/>
              </a:ext>
            </a:extLst>
          </p:cNvPr>
          <p:cNvSpPr txBox="1"/>
          <p:nvPr/>
        </p:nvSpPr>
        <p:spPr>
          <a:xfrm>
            <a:off x="3698341" y="3106040"/>
            <a:ext cx="1497205" cy="33855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100" b="0">
                <a:solidFill>
                  <a:srgbClr val="484848"/>
                </a:solidFill>
                <a:latin typeface="Albert Sans" pitchFamily="2" charset="0"/>
              </a:rPr>
              <a:t>Number of videos after
decrease</a:t>
            </a:r>
          </a:p>
        </p:txBody>
      </p:sp>
    </p:spTree>
    <p:extLst>
      <p:ext uri="{BB962C8B-B14F-4D97-AF65-F5344CB8AC3E}">
        <p14:creationId xmlns:p14="http://schemas.microsoft.com/office/powerpoint/2010/main" val="34399823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8364E2B8-F78D-A374-584A-772B63221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93BE35-8623-72DD-614C-890266DCC353}"/>
              </a:ext>
            </a:extLst>
          </p:cNvPr>
          <p:cNvSpPr txBox="1"/>
          <p:nvPr/>
        </p:nvSpPr>
        <p:spPr>
          <a:xfrm>
            <a:off x="243841" y="296643"/>
            <a:ext cx="4046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Jost SemiBold" panose="020B0604020202020204" charset="0"/>
                <a:ea typeface="Jost SemiBold" panose="020B0604020202020204" charset="0"/>
              </a:rPr>
              <a:t>Extract Landmarks </a:t>
            </a:r>
          </a:p>
        </p:txBody>
      </p:sp>
      <p:grpSp>
        <p:nvGrpSpPr>
          <p:cNvPr id="9" name="Graphic 3">
            <a:extLst>
              <a:ext uri="{FF2B5EF4-FFF2-40B4-BE49-F238E27FC236}">
                <a16:creationId xmlns:a16="http://schemas.microsoft.com/office/drawing/2014/main" id="{1BFBEC3C-2B8A-FA3C-24CA-286283F954EA}"/>
              </a:ext>
            </a:extLst>
          </p:cNvPr>
          <p:cNvGrpSpPr/>
          <p:nvPr/>
        </p:nvGrpSpPr>
        <p:grpSpPr>
          <a:xfrm>
            <a:off x="1653539" y="2092113"/>
            <a:ext cx="1500732" cy="1008965"/>
            <a:chOff x="1653539" y="2092113"/>
            <a:chExt cx="1500732" cy="1008965"/>
          </a:xfrm>
          <a:solidFill>
            <a:srgbClr val="484848"/>
          </a:solidFill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C0878C-16F8-691A-64E6-96D29CE760BC}"/>
                </a:ext>
              </a:extLst>
            </p:cNvPr>
            <p:cNvSpPr txBox="1"/>
            <p:nvPr/>
          </p:nvSpPr>
          <p:spPr>
            <a:xfrm>
              <a:off x="1838419" y="2092113"/>
              <a:ext cx="112242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b="1" spc="0" baseline="0" dirty="0">
                  <a:ln/>
                  <a:solidFill>
                    <a:srgbClr val="484848"/>
                  </a:solidFill>
                  <a:latin typeface="Jost SemiBold" panose="020B0604020202020204" charset="0"/>
                  <a:ea typeface="Jost SemiBold" panose="020B0604020202020204" charset="0"/>
                  <a:sym typeface="Arial"/>
                  <a:rtl val="0"/>
                </a:rPr>
                <a:t>How many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CFBEFB-BCB1-39DD-4E34-5423CA05417B}"/>
                </a:ext>
              </a:extLst>
            </p:cNvPr>
            <p:cNvSpPr txBox="1"/>
            <p:nvPr/>
          </p:nvSpPr>
          <p:spPr>
            <a:xfrm>
              <a:off x="1763553" y="2320713"/>
              <a:ext cx="136928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b="1" spc="0" baseline="0" dirty="0">
                  <a:ln/>
                  <a:solidFill>
                    <a:srgbClr val="484848"/>
                  </a:solidFill>
                  <a:latin typeface="Jost SemiBold" panose="020B0604020202020204" charset="0"/>
                  <a:ea typeface="Jost SemiBold" panose="020B0604020202020204" charset="0"/>
                  <a:sym typeface="Arial"/>
                  <a:rtl val="0"/>
                </a:rPr>
                <a:t>key points to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A64C24-C9F5-9741-76CB-512707C0778E}"/>
                </a:ext>
              </a:extLst>
            </p:cNvPr>
            <p:cNvSpPr txBox="1"/>
            <p:nvPr/>
          </p:nvSpPr>
          <p:spPr>
            <a:xfrm>
              <a:off x="1653539" y="2549313"/>
              <a:ext cx="150073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b="1" spc="0" baseline="0" dirty="0">
                  <a:ln/>
                  <a:solidFill>
                    <a:srgbClr val="484848"/>
                  </a:solidFill>
                  <a:latin typeface="Jost SemiBold" panose="020B0604020202020204" charset="0"/>
                  <a:ea typeface="Jost SemiBold" panose="020B0604020202020204" charset="0"/>
                  <a:sym typeface="Arial"/>
                  <a:rtl val="0"/>
                </a:rPr>
                <a:t>select for each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356928-589C-7088-F677-8D64B7289A53}"/>
                </a:ext>
              </a:extLst>
            </p:cNvPr>
            <p:cNvSpPr txBox="1"/>
            <p:nvPr/>
          </p:nvSpPr>
          <p:spPr>
            <a:xfrm>
              <a:off x="1864232" y="2777913"/>
              <a:ext cx="108395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b="1" spc="0" baseline="0" dirty="0">
                  <a:ln/>
                  <a:solidFill>
                    <a:srgbClr val="484848"/>
                  </a:solidFill>
                  <a:latin typeface="Jost SemiBold" panose="020B0604020202020204" charset="0"/>
                  <a:ea typeface="Jost SemiBold" panose="020B0604020202020204" charset="0"/>
                  <a:sym typeface="Arial"/>
                  <a:rtl val="0"/>
                </a:rPr>
                <a:t>category?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9F65571-62FD-7D01-A155-9AEA8B3142A8}"/>
              </a:ext>
            </a:extLst>
          </p:cNvPr>
          <p:cNvSpPr/>
          <p:nvPr/>
        </p:nvSpPr>
        <p:spPr>
          <a:xfrm>
            <a:off x="1195374" y="1548288"/>
            <a:ext cx="2224861" cy="2777013"/>
          </a:xfrm>
          <a:custGeom>
            <a:avLst/>
            <a:gdLst>
              <a:gd name="connsiteX0" fmla="*/ 802493 w 2224861"/>
              <a:gd name="connsiteY0" fmla="*/ 2600325 h 2777013"/>
              <a:gd name="connsiteX1" fmla="*/ 767537 w 2224861"/>
              <a:gd name="connsiteY1" fmla="*/ 2390775 h 2777013"/>
              <a:gd name="connsiteX2" fmla="*/ 581037 w 2224861"/>
              <a:gd name="connsiteY2" fmla="*/ 2374678 h 2777013"/>
              <a:gd name="connsiteX3" fmla="*/ 424637 w 2224861"/>
              <a:gd name="connsiteY3" fmla="*/ 2390775 h 2777013"/>
              <a:gd name="connsiteX4" fmla="*/ 253187 w 2224861"/>
              <a:gd name="connsiteY4" fmla="*/ 2214563 h 2777013"/>
              <a:gd name="connsiteX5" fmla="*/ 229660 w 2224861"/>
              <a:gd name="connsiteY5" fmla="*/ 2097310 h 2777013"/>
              <a:gd name="connsiteX6" fmla="*/ 215087 w 2224861"/>
              <a:gd name="connsiteY6" fmla="*/ 2085975 h 2777013"/>
              <a:gd name="connsiteX7" fmla="*/ 196037 w 2224861"/>
              <a:gd name="connsiteY7" fmla="*/ 1966913 h 2777013"/>
              <a:gd name="connsiteX8" fmla="*/ 162699 w 2224861"/>
              <a:gd name="connsiteY8" fmla="*/ 1838325 h 2777013"/>
              <a:gd name="connsiteX9" fmla="*/ 124599 w 2224861"/>
              <a:gd name="connsiteY9" fmla="*/ 1719263 h 2777013"/>
              <a:gd name="connsiteX10" fmla="*/ 109645 w 2224861"/>
              <a:gd name="connsiteY10" fmla="*/ 1714500 h 2777013"/>
              <a:gd name="connsiteX11" fmla="*/ 64877 w 2224861"/>
              <a:gd name="connsiteY11" fmla="*/ 1700879 h 2777013"/>
              <a:gd name="connsiteX12" fmla="*/ 29349 w 2224861"/>
              <a:gd name="connsiteY12" fmla="*/ 1519238 h 2777013"/>
              <a:gd name="connsiteX13" fmla="*/ 106216 w 2224861"/>
              <a:gd name="connsiteY13" fmla="*/ 1420939 h 2777013"/>
              <a:gd name="connsiteX14" fmla="*/ 215087 w 2224861"/>
              <a:gd name="connsiteY14" fmla="*/ 1218343 h 2777013"/>
              <a:gd name="connsiteX15" fmla="*/ 200323 w 2224861"/>
              <a:gd name="connsiteY15" fmla="*/ 1152525 h 2777013"/>
              <a:gd name="connsiteX16" fmla="*/ 176987 w 2224861"/>
              <a:gd name="connsiteY16" fmla="*/ 1023938 h 2777013"/>
              <a:gd name="connsiteX17" fmla="*/ 1200924 w 2224861"/>
              <a:gd name="connsiteY17" fmla="*/ 0 h 2777013"/>
              <a:gd name="connsiteX18" fmla="*/ 2224862 w 2224861"/>
              <a:gd name="connsiteY18" fmla="*/ 1023938 h 2777013"/>
              <a:gd name="connsiteX19" fmla="*/ 1969020 w 2224861"/>
              <a:gd name="connsiteY19" fmla="*/ 1705261 h 2777013"/>
              <a:gd name="connsiteX20" fmla="*/ 1968353 w 2224861"/>
              <a:gd name="connsiteY20" fmla="*/ 1706118 h 2777013"/>
              <a:gd name="connsiteX21" fmla="*/ 1815953 w 2224861"/>
              <a:gd name="connsiteY21" fmla="*/ 2052638 h 2777013"/>
              <a:gd name="connsiteX22" fmla="*/ 1815953 w 2224861"/>
              <a:gd name="connsiteY22" fmla="*/ 2600325 h 2777013"/>
              <a:gd name="connsiteX23" fmla="*/ 1292269 w 2224861"/>
              <a:gd name="connsiteY23" fmla="*/ 2777014 h 2777013"/>
              <a:gd name="connsiteX24" fmla="*/ 802493 w 2224861"/>
              <a:gd name="connsiteY24" fmla="*/ 2600325 h 2777013"/>
              <a:gd name="connsiteX25" fmla="*/ 1200162 w 2224861"/>
              <a:gd name="connsiteY25" fmla="*/ 1885950 h 2777013"/>
              <a:gd name="connsiteX26" fmla="*/ 2057412 w 2224861"/>
              <a:gd name="connsiteY26" fmla="*/ 1028700 h 2777013"/>
              <a:gd name="connsiteX27" fmla="*/ 1200162 w 2224861"/>
              <a:gd name="connsiteY27" fmla="*/ 171450 h 2777013"/>
              <a:gd name="connsiteX28" fmla="*/ 342912 w 2224861"/>
              <a:gd name="connsiteY28" fmla="*/ 1028700 h 2777013"/>
              <a:gd name="connsiteX29" fmla="*/ 1200162 w 2224861"/>
              <a:gd name="connsiteY29" fmla="*/ 1885950 h 277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224861" h="2777013">
                <a:moveTo>
                  <a:pt x="802493" y="2600325"/>
                </a:moveTo>
                <a:cubicBezTo>
                  <a:pt x="802493" y="2568797"/>
                  <a:pt x="802493" y="2419922"/>
                  <a:pt x="767537" y="2390775"/>
                </a:cubicBezTo>
                <a:cubicBezTo>
                  <a:pt x="720769" y="2351818"/>
                  <a:pt x="659333" y="2361914"/>
                  <a:pt x="581037" y="2374678"/>
                </a:cubicBezTo>
                <a:cubicBezTo>
                  <a:pt x="534936" y="2382203"/>
                  <a:pt x="482930" y="2390775"/>
                  <a:pt x="424637" y="2390775"/>
                </a:cubicBezTo>
                <a:cubicBezTo>
                  <a:pt x="287381" y="2390775"/>
                  <a:pt x="237375" y="2313337"/>
                  <a:pt x="253187" y="2214563"/>
                </a:cubicBezTo>
                <a:cubicBezTo>
                  <a:pt x="267569" y="2125313"/>
                  <a:pt x="254234" y="2115503"/>
                  <a:pt x="229660" y="2097310"/>
                </a:cubicBezTo>
                <a:cubicBezTo>
                  <a:pt x="225183" y="2093976"/>
                  <a:pt x="220230" y="2090357"/>
                  <a:pt x="215087" y="2085975"/>
                </a:cubicBezTo>
                <a:cubicBezTo>
                  <a:pt x="181749" y="2057400"/>
                  <a:pt x="167462" y="2000250"/>
                  <a:pt x="196037" y="1966913"/>
                </a:cubicBezTo>
                <a:cubicBezTo>
                  <a:pt x="157937" y="1924050"/>
                  <a:pt x="137553" y="1877854"/>
                  <a:pt x="162699" y="1838325"/>
                </a:cubicBezTo>
                <a:cubicBezTo>
                  <a:pt x="196037" y="1785938"/>
                  <a:pt x="186512" y="1733550"/>
                  <a:pt x="124599" y="1719263"/>
                </a:cubicBezTo>
                <a:cubicBezTo>
                  <a:pt x="120313" y="1718310"/>
                  <a:pt x="115646" y="1716596"/>
                  <a:pt x="109645" y="1714500"/>
                </a:cubicBezTo>
                <a:cubicBezTo>
                  <a:pt x="100025" y="1711071"/>
                  <a:pt x="86690" y="1706404"/>
                  <a:pt x="64877" y="1700879"/>
                </a:cubicBezTo>
                <a:cubicBezTo>
                  <a:pt x="29349" y="1691735"/>
                  <a:pt x="-39326" y="1613916"/>
                  <a:pt x="29349" y="1519238"/>
                </a:cubicBezTo>
                <a:cubicBezTo>
                  <a:pt x="56019" y="1482566"/>
                  <a:pt x="82213" y="1450372"/>
                  <a:pt x="106216" y="1420939"/>
                </a:cubicBezTo>
                <a:cubicBezTo>
                  <a:pt x="168128" y="1345121"/>
                  <a:pt x="215087" y="1287494"/>
                  <a:pt x="215087" y="1218343"/>
                </a:cubicBezTo>
                <a:cubicBezTo>
                  <a:pt x="215087" y="1192054"/>
                  <a:pt x="208229" y="1173671"/>
                  <a:pt x="200323" y="1152525"/>
                </a:cubicBezTo>
                <a:cubicBezTo>
                  <a:pt x="189560" y="1123760"/>
                  <a:pt x="176987" y="1089755"/>
                  <a:pt x="176987" y="1023938"/>
                </a:cubicBezTo>
                <a:cubicBezTo>
                  <a:pt x="176987" y="458438"/>
                  <a:pt x="635425" y="0"/>
                  <a:pt x="1200924" y="0"/>
                </a:cubicBezTo>
                <a:cubicBezTo>
                  <a:pt x="1766423" y="0"/>
                  <a:pt x="2224862" y="458438"/>
                  <a:pt x="2224862" y="1023938"/>
                </a:cubicBezTo>
                <a:cubicBezTo>
                  <a:pt x="2224862" y="1389221"/>
                  <a:pt x="2036743" y="1621631"/>
                  <a:pt x="1969020" y="1705261"/>
                </a:cubicBezTo>
                <a:lnTo>
                  <a:pt x="1968353" y="1706118"/>
                </a:lnTo>
                <a:cubicBezTo>
                  <a:pt x="1905965" y="1783175"/>
                  <a:pt x="1815953" y="1894808"/>
                  <a:pt x="1815953" y="2052638"/>
                </a:cubicBezTo>
                <a:lnTo>
                  <a:pt x="1815953" y="2600325"/>
                </a:lnTo>
                <a:cubicBezTo>
                  <a:pt x="1815953" y="2640616"/>
                  <a:pt x="1762614" y="2777014"/>
                  <a:pt x="1292269" y="2777014"/>
                </a:cubicBezTo>
                <a:cubicBezTo>
                  <a:pt x="821924" y="2777014"/>
                  <a:pt x="802493" y="2631758"/>
                  <a:pt x="802493" y="2600325"/>
                </a:cubicBezTo>
                <a:close/>
                <a:moveTo>
                  <a:pt x="1200162" y="1885950"/>
                </a:moveTo>
                <a:cubicBezTo>
                  <a:pt x="1673650" y="1885950"/>
                  <a:pt x="2057412" y="1502188"/>
                  <a:pt x="2057412" y="1028700"/>
                </a:cubicBezTo>
                <a:cubicBezTo>
                  <a:pt x="2057412" y="555212"/>
                  <a:pt x="1673650" y="171450"/>
                  <a:pt x="1200162" y="171450"/>
                </a:cubicBezTo>
                <a:cubicBezTo>
                  <a:pt x="726674" y="171450"/>
                  <a:pt x="342912" y="555212"/>
                  <a:pt x="342912" y="1028700"/>
                </a:cubicBezTo>
                <a:cubicBezTo>
                  <a:pt x="342912" y="1502188"/>
                  <a:pt x="726674" y="1885950"/>
                  <a:pt x="1200162" y="1885950"/>
                </a:cubicBezTo>
                <a:close/>
              </a:path>
            </a:pathLst>
          </a:custGeom>
          <a:noFill/>
          <a:ln w="19050" cap="rnd">
            <a:solidFill>
              <a:srgbClr val="8080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1F1AC-0CDE-679C-6882-049CB74DB892}"/>
              </a:ext>
            </a:extLst>
          </p:cNvPr>
          <p:cNvGrpSpPr/>
          <p:nvPr/>
        </p:nvGrpSpPr>
        <p:grpSpPr>
          <a:xfrm>
            <a:off x="3456812" y="1288732"/>
            <a:ext cx="4683157" cy="955096"/>
            <a:chOff x="3456812" y="1288732"/>
            <a:chExt cx="4683157" cy="9550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65B745-719D-80E0-08AF-3D55F5936873}"/>
                </a:ext>
              </a:extLst>
            </p:cNvPr>
            <p:cNvSpPr txBox="1"/>
            <p:nvPr/>
          </p:nvSpPr>
          <p:spPr>
            <a:xfrm>
              <a:off x="5523547" y="1349163"/>
              <a:ext cx="1659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b="1" spc="0" baseline="0" dirty="0">
                  <a:ln/>
                  <a:solidFill>
                    <a:srgbClr val="2F3E46"/>
                  </a:solidFill>
                  <a:latin typeface="Jost SemiBold" panose="020B0604020202020204" charset="0"/>
                  <a:ea typeface="Jost SemiBold" panose="020B0604020202020204" charset="0"/>
                  <a:sym typeface="Arial"/>
                  <a:rtl val="0"/>
                </a:rPr>
                <a:t>Face Key points</a:t>
              </a:r>
            </a:p>
          </p:txBody>
        </p:sp>
        <p:grpSp>
          <p:nvGrpSpPr>
            <p:cNvPr id="6" name="Graphic 3">
              <a:extLst>
                <a:ext uri="{FF2B5EF4-FFF2-40B4-BE49-F238E27FC236}">
                  <a16:creationId xmlns:a16="http://schemas.microsoft.com/office/drawing/2014/main" id="{AA1E2E12-7B57-9DE9-B29D-70DFBE9DF892}"/>
                </a:ext>
              </a:extLst>
            </p:cNvPr>
            <p:cNvGrpSpPr/>
            <p:nvPr/>
          </p:nvGrpSpPr>
          <p:grpSpPr>
            <a:xfrm>
              <a:off x="5523547" y="1692063"/>
              <a:ext cx="2616422" cy="551765"/>
              <a:chOff x="5523547" y="1692063"/>
              <a:chExt cx="2616422" cy="551765"/>
            </a:xfrm>
            <a:solidFill>
              <a:srgbClr val="484848"/>
            </a:solidFill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5DD94-449D-8F06-907E-7FD5D464BB84}"/>
                  </a:ext>
                </a:extLst>
              </p:cNvPr>
              <p:cNvSpPr txBox="1"/>
              <p:nvPr/>
            </p:nvSpPr>
            <p:spPr>
              <a:xfrm>
                <a:off x="5523547" y="1692063"/>
                <a:ext cx="261642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500" spc="0" baseline="0" dirty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Selecting 132 key points for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925E81-FAFF-FAE7-59FC-E38040C67E1A}"/>
                  </a:ext>
                </a:extLst>
              </p:cNvPr>
              <p:cNvSpPr txBox="1"/>
              <p:nvPr/>
            </p:nvSpPr>
            <p:spPr>
              <a:xfrm>
                <a:off x="5523547" y="1920663"/>
                <a:ext cx="215796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500" spc="0" baseline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detailed facial analysis</a:t>
                </a:r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4F952F-3E84-7401-FE20-49D0F88BE53B}"/>
                </a:ext>
              </a:extLst>
            </p:cNvPr>
            <p:cNvSpPr/>
            <p:nvPr/>
          </p:nvSpPr>
          <p:spPr>
            <a:xfrm>
              <a:off x="3456812" y="1327403"/>
              <a:ext cx="1567624" cy="615410"/>
            </a:xfrm>
            <a:custGeom>
              <a:avLst/>
              <a:gdLst>
                <a:gd name="connsiteX0" fmla="*/ 1349597 w 1567624"/>
                <a:gd name="connsiteY0" fmla="*/ 252984 h 615410"/>
                <a:gd name="connsiteX1" fmla="*/ 1567625 w 1567624"/>
                <a:gd name="connsiteY1" fmla="*/ 124682 h 615410"/>
                <a:gd name="connsiteX2" fmla="*/ 1347502 w 1567624"/>
                <a:gd name="connsiteY2" fmla="*/ 0 h 615410"/>
                <a:gd name="connsiteX3" fmla="*/ 1348073 w 1567624"/>
                <a:gd name="connsiteY3" fmla="*/ 65818 h 615410"/>
                <a:gd name="connsiteX4" fmla="*/ 47911 w 1567624"/>
                <a:gd name="connsiteY4" fmla="*/ 480441 h 615410"/>
                <a:gd name="connsiteX5" fmla="*/ 0 w 1567624"/>
                <a:gd name="connsiteY5" fmla="*/ 511683 h 615410"/>
                <a:gd name="connsiteX6" fmla="*/ 67628 w 1567624"/>
                <a:gd name="connsiteY6" fmla="*/ 615410 h 615410"/>
                <a:gd name="connsiteX7" fmla="*/ 115538 w 1567624"/>
                <a:gd name="connsiteY7" fmla="*/ 584168 h 615410"/>
                <a:gd name="connsiteX8" fmla="*/ 1349121 w 1567624"/>
                <a:gd name="connsiteY8" fmla="*/ 189738 h 615410"/>
                <a:gd name="connsiteX9" fmla="*/ 1349693 w 1567624"/>
                <a:gd name="connsiteY9" fmla="*/ 252984 h 61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7624" h="615410">
                  <a:moveTo>
                    <a:pt x="1349597" y="252984"/>
                  </a:moveTo>
                  <a:lnTo>
                    <a:pt x="1567625" y="124682"/>
                  </a:lnTo>
                  <a:lnTo>
                    <a:pt x="1347502" y="0"/>
                  </a:lnTo>
                  <a:lnTo>
                    <a:pt x="1348073" y="65818"/>
                  </a:lnTo>
                  <a:cubicBezTo>
                    <a:pt x="869633" y="85058"/>
                    <a:pt x="424625" y="234791"/>
                    <a:pt x="47911" y="480441"/>
                  </a:cubicBezTo>
                  <a:lnTo>
                    <a:pt x="0" y="511683"/>
                  </a:lnTo>
                  <a:lnTo>
                    <a:pt x="67628" y="615410"/>
                  </a:lnTo>
                  <a:lnTo>
                    <a:pt x="115538" y="584168"/>
                  </a:lnTo>
                  <a:cubicBezTo>
                    <a:pt x="473011" y="351091"/>
                    <a:pt x="895064" y="208693"/>
                    <a:pt x="1349121" y="189738"/>
                  </a:cubicBezTo>
                  <a:lnTo>
                    <a:pt x="1349693" y="252984"/>
                  </a:lnTo>
                  <a:close/>
                </a:path>
              </a:pathLst>
            </a:custGeom>
            <a:noFill/>
            <a:ln w="19050" cap="rnd">
              <a:solidFill>
                <a:srgbClr val="2F3E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B34A624-C0DF-FA99-A947-630680EEE7A5}"/>
                </a:ext>
              </a:extLst>
            </p:cNvPr>
            <p:cNvSpPr/>
            <p:nvPr/>
          </p:nvSpPr>
          <p:spPr>
            <a:xfrm>
              <a:off x="5158132" y="1288732"/>
              <a:ext cx="304364" cy="328612"/>
            </a:xfrm>
            <a:custGeom>
              <a:avLst/>
              <a:gdLst>
                <a:gd name="connsiteX0" fmla="*/ 100620 w 304364"/>
                <a:gd name="connsiteY0" fmla="*/ 221552 h 328612"/>
                <a:gd name="connsiteX1" fmla="*/ 104239 w 304364"/>
                <a:gd name="connsiteY1" fmla="*/ 225076 h 328612"/>
                <a:gd name="connsiteX2" fmla="*/ 97190 w 304364"/>
                <a:gd name="connsiteY2" fmla="*/ 225076 h 328612"/>
                <a:gd name="connsiteX3" fmla="*/ 100810 w 304364"/>
                <a:gd name="connsiteY3" fmla="*/ 221552 h 328612"/>
                <a:gd name="connsiteX4" fmla="*/ 100810 w 304364"/>
                <a:gd name="connsiteY4" fmla="*/ 228600 h 328612"/>
                <a:gd name="connsiteX5" fmla="*/ 97190 w 304364"/>
                <a:gd name="connsiteY5" fmla="*/ 225076 h 328612"/>
                <a:gd name="connsiteX6" fmla="*/ 104430 w 304364"/>
                <a:gd name="connsiteY6" fmla="*/ 225076 h 328612"/>
                <a:gd name="connsiteX7" fmla="*/ 100810 w 304364"/>
                <a:gd name="connsiteY7" fmla="*/ 228600 h 328612"/>
                <a:gd name="connsiteX8" fmla="*/ 143673 w 304364"/>
                <a:gd name="connsiteY8" fmla="*/ 168974 h 328612"/>
                <a:gd name="connsiteX9" fmla="*/ 147292 w 304364"/>
                <a:gd name="connsiteY9" fmla="*/ 172498 h 328612"/>
                <a:gd name="connsiteX10" fmla="*/ 140148 w 304364"/>
                <a:gd name="connsiteY10" fmla="*/ 172498 h 328612"/>
                <a:gd name="connsiteX11" fmla="*/ 143768 w 304364"/>
                <a:gd name="connsiteY11" fmla="*/ 168974 h 328612"/>
                <a:gd name="connsiteX12" fmla="*/ 143768 w 304364"/>
                <a:gd name="connsiteY12" fmla="*/ 176117 h 328612"/>
                <a:gd name="connsiteX13" fmla="*/ 140148 w 304364"/>
                <a:gd name="connsiteY13" fmla="*/ 172593 h 328612"/>
                <a:gd name="connsiteX14" fmla="*/ 147292 w 304364"/>
                <a:gd name="connsiteY14" fmla="*/ 172593 h 328612"/>
                <a:gd name="connsiteX15" fmla="*/ 143673 w 304364"/>
                <a:gd name="connsiteY15" fmla="*/ 176117 h 328612"/>
                <a:gd name="connsiteX16" fmla="*/ 165104 w 304364"/>
                <a:gd name="connsiteY16" fmla="*/ 242983 h 328612"/>
                <a:gd name="connsiteX17" fmla="*/ 168723 w 304364"/>
                <a:gd name="connsiteY17" fmla="*/ 246507 h 328612"/>
                <a:gd name="connsiteX18" fmla="*/ 161580 w 304364"/>
                <a:gd name="connsiteY18" fmla="*/ 246507 h 328612"/>
                <a:gd name="connsiteX19" fmla="*/ 165199 w 304364"/>
                <a:gd name="connsiteY19" fmla="*/ 242983 h 328612"/>
                <a:gd name="connsiteX20" fmla="*/ 165199 w 304364"/>
                <a:gd name="connsiteY20" fmla="*/ 250031 h 328612"/>
                <a:gd name="connsiteX21" fmla="*/ 161580 w 304364"/>
                <a:gd name="connsiteY21" fmla="*/ 246507 h 328612"/>
                <a:gd name="connsiteX22" fmla="*/ 168723 w 304364"/>
                <a:gd name="connsiteY22" fmla="*/ 246507 h 328612"/>
                <a:gd name="connsiteX23" fmla="*/ 165104 w 304364"/>
                <a:gd name="connsiteY23" fmla="*/ 250031 h 328612"/>
                <a:gd name="connsiteX24" fmla="*/ 57948 w 304364"/>
                <a:gd name="connsiteY24" fmla="*/ 161163 h 328612"/>
                <a:gd name="connsiteX25" fmla="*/ 61567 w 304364"/>
                <a:gd name="connsiteY25" fmla="*/ 164687 h 328612"/>
                <a:gd name="connsiteX26" fmla="*/ 54423 w 304364"/>
                <a:gd name="connsiteY26" fmla="*/ 164687 h 328612"/>
                <a:gd name="connsiteX27" fmla="*/ 58043 w 304364"/>
                <a:gd name="connsiteY27" fmla="*/ 161163 h 328612"/>
                <a:gd name="connsiteX28" fmla="*/ 58043 w 304364"/>
                <a:gd name="connsiteY28" fmla="*/ 168307 h 328612"/>
                <a:gd name="connsiteX29" fmla="*/ 55471 w 304364"/>
                <a:gd name="connsiteY29" fmla="*/ 167259 h 328612"/>
                <a:gd name="connsiteX30" fmla="*/ 54423 w 304364"/>
                <a:gd name="connsiteY30" fmla="*/ 164783 h 328612"/>
                <a:gd name="connsiteX31" fmla="*/ 61567 w 304364"/>
                <a:gd name="connsiteY31" fmla="*/ 164783 h 328612"/>
                <a:gd name="connsiteX32" fmla="*/ 60519 w 304364"/>
                <a:gd name="connsiteY32" fmla="*/ 167259 h 328612"/>
                <a:gd name="connsiteX33" fmla="*/ 57948 w 304364"/>
                <a:gd name="connsiteY33" fmla="*/ 168307 h 328612"/>
                <a:gd name="connsiteX34" fmla="*/ 100715 w 304364"/>
                <a:gd name="connsiteY34" fmla="*/ 105061 h 328612"/>
                <a:gd name="connsiteX35" fmla="*/ 103287 w 304364"/>
                <a:gd name="connsiteY35" fmla="*/ 106109 h 328612"/>
                <a:gd name="connsiteX36" fmla="*/ 104334 w 304364"/>
                <a:gd name="connsiteY36" fmla="*/ 108585 h 328612"/>
                <a:gd name="connsiteX37" fmla="*/ 97286 w 304364"/>
                <a:gd name="connsiteY37" fmla="*/ 108585 h 328612"/>
                <a:gd name="connsiteX38" fmla="*/ 98333 w 304364"/>
                <a:gd name="connsiteY38" fmla="*/ 106109 h 328612"/>
                <a:gd name="connsiteX39" fmla="*/ 100905 w 304364"/>
                <a:gd name="connsiteY39" fmla="*/ 105061 h 328612"/>
                <a:gd name="connsiteX40" fmla="*/ 100905 w 304364"/>
                <a:gd name="connsiteY40" fmla="*/ 112205 h 328612"/>
                <a:gd name="connsiteX41" fmla="*/ 97286 w 304364"/>
                <a:gd name="connsiteY41" fmla="*/ 108680 h 328612"/>
                <a:gd name="connsiteX42" fmla="*/ 104525 w 304364"/>
                <a:gd name="connsiteY42" fmla="*/ 108680 h 328612"/>
                <a:gd name="connsiteX43" fmla="*/ 100905 w 304364"/>
                <a:gd name="connsiteY43" fmla="*/ 112205 h 328612"/>
                <a:gd name="connsiteX44" fmla="*/ 104525 w 304364"/>
                <a:gd name="connsiteY44" fmla="*/ 328613 h 328612"/>
                <a:gd name="connsiteX45" fmla="*/ 104525 w 304364"/>
                <a:gd name="connsiteY45" fmla="*/ 285750 h 328612"/>
                <a:gd name="connsiteX46" fmla="*/ 90237 w 304364"/>
                <a:gd name="connsiteY46" fmla="*/ 285750 h 328612"/>
                <a:gd name="connsiteX47" fmla="*/ 47375 w 304364"/>
                <a:gd name="connsiteY47" fmla="*/ 242888 h 328612"/>
                <a:gd name="connsiteX48" fmla="*/ 47375 w 304364"/>
                <a:gd name="connsiteY48" fmla="*/ 200025 h 328612"/>
                <a:gd name="connsiteX49" fmla="*/ 7179 w 304364"/>
                <a:gd name="connsiteY49" fmla="*/ 200025 h 328612"/>
                <a:gd name="connsiteX50" fmla="*/ 1369 w 304364"/>
                <a:gd name="connsiteY50" fmla="*/ 197072 h 328612"/>
                <a:gd name="connsiteX51" fmla="*/ 321 w 304364"/>
                <a:gd name="connsiteY51" fmla="*/ 190691 h 328612"/>
                <a:gd name="connsiteX52" fmla="*/ 165104 w 304364"/>
                <a:gd name="connsiteY52" fmla="*/ 0 h 328612"/>
                <a:gd name="connsiteX53" fmla="*/ 297501 w 304364"/>
                <a:gd name="connsiteY53" fmla="*/ 96012 h 328612"/>
                <a:gd name="connsiteX54" fmla="*/ 247209 w 304364"/>
                <a:gd name="connsiteY54" fmla="*/ 251651 h 328612"/>
                <a:gd name="connsiteX55" fmla="*/ 247209 w 304364"/>
                <a:gd name="connsiteY55" fmla="*/ 328613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04364" h="328612">
                  <a:moveTo>
                    <a:pt x="100620" y="221552"/>
                  </a:moveTo>
                  <a:cubicBezTo>
                    <a:pt x="102620" y="221552"/>
                    <a:pt x="104144" y="223171"/>
                    <a:pt x="104239" y="225076"/>
                  </a:cubicBezTo>
                  <a:moveTo>
                    <a:pt x="97190" y="225076"/>
                  </a:moveTo>
                  <a:cubicBezTo>
                    <a:pt x="97190" y="223076"/>
                    <a:pt x="98810" y="221552"/>
                    <a:pt x="100810" y="221552"/>
                  </a:cubicBezTo>
                  <a:moveTo>
                    <a:pt x="100810" y="228600"/>
                  </a:moveTo>
                  <a:cubicBezTo>
                    <a:pt x="98810" y="228600"/>
                    <a:pt x="97286" y="226981"/>
                    <a:pt x="97190" y="225076"/>
                  </a:cubicBezTo>
                  <a:moveTo>
                    <a:pt x="104430" y="225076"/>
                  </a:moveTo>
                  <a:cubicBezTo>
                    <a:pt x="104430" y="227076"/>
                    <a:pt x="102810" y="228600"/>
                    <a:pt x="100810" y="228600"/>
                  </a:cubicBezTo>
                  <a:moveTo>
                    <a:pt x="143673" y="168974"/>
                  </a:moveTo>
                  <a:cubicBezTo>
                    <a:pt x="145673" y="168974"/>
                    <a:pt x="147197" y="170593"/>
                    <a:pt x="147292" y="172498"/>
                  </a:cubicBezTo>
                  <a:moveTo>
                    <a:pt x="140148" y="172498"/>
                  </a:moveTo>
                  <a:cubicBezTo>
                    <a:pt x="140148" y="170498"/>
                    <a:pt x="141768" y="168974"/>
                    <a:pt x="143768" y="168974"/>
                  </a:cubicBezTo>
                  <a:moveTo>
                    <a:pt x="143768" y="176117"/>
                  </a:moveTo>
                  <a:cubicBezTo>
                    <a:pt x="141768" y="176117"/>
                    <a:pt x="140244" y="174498"/>
                    <a:pt x="140148" y="172593"/>
                  </a:cubicBezTo>
                  <a:moveTo>
                    <a:pt x="147292" y="172593"/>
                  </a:moveTo>
                  <a:cubicBezTo>
                    <a:pt x="147292" y="174593"/>
                    <a:pt x="145673" y="176117"/>
                    <a:pt x="143673" y="176117"/>
                  </a:cubicBezTo>
                  <a:moveTo>
                    <a:pt x="165104" y="242983"/>
                  </a:moveTo>
                  <a:cubicBezTo>
                    <a:pt x="167104" y="242983"/>
                    <a:pt x="168628" y="244602"/>
                    <a:pt x="168723" y="246507"/>
                  </a:cubicBezTo>
                  <a:moveTo>
                    <a:pt x="161580" y="246507"/>
                  </a:moveTo>
                  <a:cubicBezTo>
                    <a:pt x="161580" y="244507"/>
                    <a:pt x="163199" y="242983"/>
                    <a:pt x="165199" y="242983"/>
                  </a:cubicBezTo>
                  <a:moveTo>
                    <a:pt x="165199" y="250031"/>
                  </a:moveTo>
                  <a:cubicBezTo>
                    <a:pt x="163199" y="250031"/>
                    <a:pt x="161675" y="248412"/>
                    <a:pt x="161580" y="246507"/>
                  </a:cubicBezTo>
                  <a:moveTo>
                    <a:pt x="168723" y="246507"/>
                  </a:moveTo>
                  <a:cubicBezTo>
                    <a:pt x="168723" y="248507"/>
                    <a:pt x="167104" y="250031"/>
                    <a:pt x="165104" y="250031"/>
                  </a:cubicBezTo>
                  <a:moveTo>
                    <a:pt x="57948" y="161163"/>
                  </a:moveTo>
                  <a:cubicBezTo>
                    <a:pt x="59948" y="161163"/>
                    <a:pt x="61472" y="162782"/>
                    <a:pt x="61567" y="164687"/>
                  </a:cubicBezTo>
                  <a:moveTo>
                    <a:pt x="54423" y="164687"/>
                  </a:moveTo>
                  <a:cubicBezTo>
                    <a:pt x="54423" y="162687"/>
                    <a:pt x="56043" y="161163"/>
                    <a:pt x="58043" y="161163"/>
                  </a:cubicBezTo>
                  <a:moveTo>
                    <a:pt x="58043" y="168307"/>
                  </a:moveTo>
                  <a:cubicBezTo>
                    <a:pt x="57090" y="168307"/>
                    <a:pt x="56233" y="167926"/>
                    <a:pt x="55471" y="167259"/>
                  </a:cubicBezTo>
                  <a:cubicBezTo>
                    <a:pt x="54709" y="166592"/>
                    <a:pt x="54423" y="165640"/>
                    <a:pt x="54423" y="164783"/>
                  </a:cubicBezTo>
                  <a:moveTo>
                    <a:pt x="61567" y="164783"/>
                  </a:moveTo>
                  <a:cubicBezTo>
                    <a:pt x="61567" y="165735"/>
                    <a:pt x="61186" y="166592"/>
                    <a:pt x="60519" y="167259"/>
                  </a:cubicBezTo>
                  <a:cubicBezTo>
                    <a:pt x="59853" y="167926"/>
                    <a:pt x="58900" y="168307"/>
                    <a:pt x="57948" y="168307"/>
                  </a:cubicBezTo>
                  <a:moveTo>
                    <a:pt x="100715" y="105061"/>
                  </a:moveTo>
                  <a:cubicBezTo>
                    <a:pt x="101667" y="105061"/>
                    <a:pt x="102524" y="105442"/>
                    <a:pt x="103287" y="106109"/>
                  </a:cubicBezTo>
                  <a:cubicBezTo>
                    <a:pt x="103953" y="106775"/>
                    <a:pt x="104334" y="107728"/>
                    <a:pt x="104334" y="108585"/>
                  </a:cubicBezTo>
                  <a:moveTo>
                    <a:pt x="97286" y="108585"/>
                  </a:moveTo>
                  <a:cubicBezTo>
                    <a:pt x="97286" y="107633"/>
                    <a:pt x="97667" y="106775"/>
                    <a:pt x="98333" y="106109"/>
                  </a:cubicBezTo>
                  <a:cubicBezTo>
                    <a:pt x="99000" y="105442"/>
                    <a:pt x="99953" y="105061"/>
                    <a:pt x="100905" y="105061"/>
                  </a:cubicBezTo>
                  <a:moveTo>
                    <a:pt x="100905" y="112205"/>
                  </a:moveTo>
                  <a:cubicBezTo>
                    <a:pt x="98905" y="112205"/>
                    <a:pt x="97381" y="110585"/>
                    <a:pt x="97286" y="108680"/>
                  </a:cubicBezTo>
                  <a:moveTo>
                    <a:pt x="104525" y="108680"/>
                  </a:moveTo>
                  <a:cubicBezTo>
                    <a:pt x="104525" y="110681"/>
                    <a:pt x="102906" y="112205"/>
                    <a:pt x="100905" y="112205"/>
                  </a:cubicBezTo>
                  <a:moveTo>
                    <a:pt x="104525" y="328613"/>
                  </a:moveTo>
                  <a:lnTo>
                    <a:pt x="104525" y="285750"/>
                  </a:lnTo>
                  <a:lnTo>
                    <a:pt x="90237" y="285750"/>
                  </a:lnTo>
                  <a:cubicBezTo>
                    <a:pt x="66520" y="285750"/>
                    <a:pt x="47375" y="266605"/>
                    <a:pt x="47375" y="242888"/>
                  </a:cubicBezTo>
                  <a:lnTo>
                    <a:pt x="47375" y="200025"/>
                  </a:lnTo>
                  <a:lnTo>
                    <a:pt x="7179" y="200025"/>
                  </a:lnTo>
                  <a:cubicBezTo>
                    <a:pt x="4893" y="200025"/>
                    <a:pt x="2703" y="198977"/>
                    <a:pt x="1369" y="197072"/>
                  </a:cubicBezTo>
                  <a:cubicBezTo>
                    <a:pt x="36" y="195263"/>
                    <a:pt x="-345" y="192881"/>
                    <a:pt x="321" y="190691"/>
                  </a:cubicBezTo>
                  <a:cubicBezTo>
                    <a:pt x="29944" y="99060"/>
                    <a:pt x="50518" y="0"/>
                    <a:pt x="165104" y="0"/>
                  </a:cubicBezTo>
                  <a:cubicBezTo>
                    <a:pt x="225397" y="0"/>
                    <a:pt x="278832" y="38672"/>
                    <a:pt x="297501" y="96012"/>
                  </a:cubicBezTo>
                  <a:cubicBezTo>
                    <a:pt x="316170" y="153353"/>
                    <a:pt x="295882" y="216122"/>
                    <a:pt x="247209" y="251651"/>
                  </a:cubicBezTo>
                  <a:lnTo>
                    <a:pt x="247209" y="328613"/>
                  </a:lnTo>
                </a:path>
              </a:pathLst>
            </a:custGeom>
            <a:noFill/>
            <a:ln w="19050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477156-6283-8B19-3528-6C5293FB0E9E}"/>
              </a:ext>
            </a:extLst>
          </p:cNvPr>
          <p:cNvGrpSpPr/>
          <p:nvPr/>
        </p:nvGrpSpPr>
        <p:grpSpPr>
          <a:xfrm>
            <a:off x="3595687" y="2374582"/>
            <a:ext cx="4369554" cy="897946"/>
            <a:chOff x="3595687" y="2374582"/>
            <a:chExt cx="4369554" cy="8979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0E3C2B-09BD-8F99-8945-14873639F936}"/>
                </a:ext>
              </a:extLst>
            </p:cNvPr>
            <p:cNvSpPr txBox="1"/>
            <p:nvPr/>
          </p:nvSpPr>
          <p:spPr>
            <a:xfrm>
              <a:off x="5523547" y="2377863"/>
              <a:ext cx="15760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b="1" spc="0" baseline="0" dirty="0">
                  <a:ln/>
                  <a:solidFill>
                    <a:srgbClr val="52796F"/>
                  </a:solidFill>
                  <a:latin typeface="Jost SemiBold" panose="020B0604020202020204" charset="0"/>
                  <a:ea typeface="Jost SemiBold" panose="020B0604020202020204" charset="0"/>
                  <a:sym typeface="Arial"/>
                  <a:rtl val="0"/>
                </a:rPr>
                <a:t>Pose </a:t>
              </a:r>
              <a:r>
                <a:rPr lang="en-US" sz="1500" b="1" spc="0" baseline="0" dirty="0" err="1">
                  <a:ln/>
                  <a:solidFill>
                    <a:srgbClr val="52796F"/>
                  </a:solidFill>
                  <a:latin typeface="Jost SemiBold" panose="020B0604020202020204" charset="0"/>
                  <a:ea typeface="Jost SemiBold" panose="020B0604020202020204" charset="0"/>
                  <a:sym typeface="Arial"/>
                  <a:rtl val="0"/>
                </a:rPr>
                <a:t>Keypoints</a:t>
              </a:r>
              <a:endParaRPr lang="en-US" sz="1500" b="1" spc="0" baseline="0" dirty="0">
                <a:ln/>
                <a:solidFill>
                  <a:srgbClr val="52796F"/>
                </a:solidFill>
                <a:latin typeface="Jost SemiBold" panose="020B0604020202020204" charset="0"/>
                <a:ea typeface="Jost SemiBold" panose="020B0604020202020204" charset="0"/>
                <a:sym typeface="Arial"/>
                <a:rtl val="0"/>
              </a:endParaRPr>
            </a:p>
          </p:txBody>
        </p:sp>
        <p:grpSp>
          <p:nvGrpSpPr>
            <p:cNvPr id="15" name="Graphic 3">
              <a:extLst>
                <a:ext uri="{FF2B5EF4-FFF2-40B4-BE49-F238E27FC236}">
                  <a16:creationId xmlns:a16="http://schemas.microsoft.com/office/drawing/2014/main" id="{32BA9F6C-8E08-190B-AA05-B369A4857830}"/>
                </a:ext>
              </a:extLst>
            </p:cNvPr>
            <p:cNvGrpSpPr/>
            <p:nvPr/>
          </p:nvGrpSpPr>
          <p:grpSpPr>
            <a:xfrm>
              <a:off x="5523547" y="2720763"/>
              <a:ext cx="2441694" cy="551765"/>
              <a:chOff x="5523547" y="2720763"/>
              <a:chExt cx="2441694" cy="551765"/>
            </a:xfrm>
            <a:solidFill>
              <a:srgbClr val="484848"/>
            </a:solidFill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6CA5E7-0D73-6C65-C93F-E1E95895D711}"/>
                  </a:ext>
                </a:extLst>
              </p:cNvPr>
              <p:cNvSpPr txBox="1"/>
              <p:nvPr/>
            </p:nvSpPr>
            <p:spPr>
              <a:xfrm>
                <a:off x="5523547" y="2720763"/>
                <a:ext cx="244169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500" spc="0" baseline="0" dirty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Selecting 6 key points for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1E2357-E4FB-ABD0-3201-CD7C8D8671E1}"/>
                  </a:ext>
                </a:extLst>
              </p:cNvPr>
              <p:cNvSpPr txBox="1"/>
              <p:nvPr/>
            </p:nvSpPr>
            <p:spPr>
              <a:xfrm>
                <a:off x="5523547" y="2949363"/>
                <a:ext cx="212269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500" spc="0" baseline="0" dirty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basic pose estimation</a:t>
                </a: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A22D129-5CF8-8660-78D4-E422881BA5CC}"/>
                </a:ext>
              </a:extLst>
            </p:cNvPr>
            <p:cNvSpPr/>
            <p:nvPr/>
          </p:nvSpPr>
          <p:spPr>
            <a:xfrm>
              <a:off x="3595687" y="2407633"/>
              <a:ext cx="1428750" cy="252983"/>
            </a:xfrm>
            <a:custGeom>
              <a:avLst/>
              <a:gdLst>
                <a:gd name="connsiteX0" fmla="*/ 1209675 w 1428750"/>
                <a:gd name="connsiteY0" fmla="*/ 252984 h 252983"/>
                <a:gd name="connsiteX1" fmla="*/ 1428750 w 1428750"/>
                <a:gd name="connsiteY1" fmla="*/ 126492 h 252983"/>
                <a:gd name="connsiteX2" fmla="*/ 1209675 w 1428750"/>
                <a:gd name="connsiteY2" fmla="*/ 0 h 252983"/>
                <a:gd name="connsiteX3" fmla="*/ 1209675 w 1428750"/>
                <a:gd name="connsiteY3" fmla="*/ 64579 h 252983"/>
                <a:gd name="connsiteX4" fmla="*/ 0 w 1428750"/>
                <a:gd name="connsiteY4" fmla="*/ 64579 h 252983"/>
                <a:gd name="connsiteX5" fmla="*/ 0 w 1428750"/>
                <a:gd name="connsiteY5" fmla="*/ 188404 h 252983"/>
                <a:gd name="connsiteX6" fmla="*/ 1209675 w 1428750"/>
                <a:gd name="connsiteY6" fmla="*/ 188404 h 252983"/>
                <a:gd name="connsiteX7" fmla="*/ 1209675 w 1428750"/>
                <a:gd name="connsiteY7" fmla="*/ 252984 h 25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0" h="252983">
                  <a:moveTo>
                    <a:pt x="1209675" y="252984"/>
                  </a:moveTo>
                  <a:lnTo>
                    <a:pt x="1428750" y="126492"/>
                  </a:lnTo>
                  <a:lnTo>
                    <a:pt x="1209675" y="0"/>
                  </a:lnTo>
                  <a:lnTo>
                    <a:pt x="1209675" y="64579"/>
                  </a:lnTo>
                  <a:lnTo>
                    <a:pt x="0" y="64579"/>
                  </a:lnTo>
                  <a:lnTo>
                    <a:pt x="0" y="188404"/>
                  </a:lnTo>
                  <a:lnTo>
                    <a:pt x="1209675" y="188404"/>
                  </a:lnTo>
                  <a:lnTo>
                    <a:pt x="1209675" y="252984"/>
                  </a:lnTo>
                  <a:close/>
                </a:path>
              </a:pathLst>
            </a:custGeom>
            <a:noFill/>
            <a:ln w="19050" cap="rnd">
              <a:solidFill>
                <a:srgbClr val="52796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AC67272-8531-310D-5C57-34BFE0EB1B95}"/>
                </a:ext>
              </a:extLst>
            </p:cNvPr>
            <p:cNvSpPr/>
            <p:nvPr/>
          </p:nvSpPr>
          <p:spPr>
            <a:xfrm>
              <a:off x="5171598" y="2374582"/>
              <a:ext cx="277233" cy="328826"/>
            </a:xfrm>
            <a:custGeom>
              <a:avLst/>
              <a:gdLst>
                <a:gd name="connsiteX0" fmla="*/ 50006 w 277233"/>
                <a:gd name="connsiteY0" fmla="*/ 35719 h 328826"/>
                <a:gd name="connsiteX1" fmla="*/ 85725 w 277233"/>
                <a:gd name="connsiteY1" fmla="*/ 71438 h 328826"/>
                <a:gd name="connsiteX2" fmla="*/ 121444 w 277233"/>
                <a:gd name="connsiteY2" fmla="*/ 35719 h 328826"/>
                <a:gd name="connsiteX3" fmla="*/ 85725 w 277233"/>
                <a:gd name="connsiteY3" fmla="*/ 0 h 328826"/>
                <a:gd name="connsiteX4" fmla="*/ 50006 w 277233"/>
                <a:gd name="connsiteY4" fmla="*/ 35719 h 328826"/>
                <a:gd name="connsiteX5" fmla="*/ 85725 w 277233"/>
                <a:gd name="connsiteY5" fmla="*/ 142875 h 328826"/>
                <a:gd name="connsiteX6" fmla="*/ 21431 w 277233"/>
                <a:gd name="connsiteY6" fmla="*/ 142875 h 328826"/>
                <a:gd name="connsiteX7" fmla="*/ 0 w 277233"/>
                <a:gd name="connsiteY7" fmla="*/ 121444 h 328826"/>
                <a:gd name="connsiteX8" fmla="*/ 21431 w 277233"/>
                <a:gd name="connsiteY8" fmla="*/ 100013 h 328826"/>
                <a:gd name="connsiteX9" fmla="*/ 85725 w 277233"/>
                <a:gd name="connsiteY9" fmla="*/ 100013 h 328826"/>
                <a:gd name="connsiteX10" fmla="*/ 107156 w 277233"/>
                <a:gd name="connsiteY10" fmla="*/ 121444 h 328826"/>
                <a:gd name="connsiteX11" fmla="*/ 85725 w 277233"/>
                <a:gd name="connsiteY11" fmla="*/ 142875 h 328826"/>
                <a:gd name="connsiteX12" fmla="*/ 228600 w 277233"/>
                <a:gd name="connsiteY12" fmla="*/ 243554 h 328826"/>
                <a:gd name="connsiteX13" fmla="*/ 230029 w 277233"/>
                <a:gd name="connsiteY13" fmla="*/ 667 h 328826"/>
                <a:gd name="connsiteX14" fmla="*/ 230029 w 277233"/>
                <a:gd name="connsiteY14" fmla="*/ 667 h 328826"/>
                <a:gd name="connsiteX15" fmla="*/ 50006 w 277233"/>
                <a:gd name="connsiteY15" fmla="*/ 171450 h 328826"/>
                <a:gd name="connsiteX16" fmla="*/ 50006 w 277233"/>
                <a:gd name="connsiteY16" fmla="*/ 214313 h 328826"/>
                <a:gd name="connsiteX17" fmla="*/ 35719 w 277233"/>
                <a:gd name="connsiteY17" fmla="*/ 303467 h 328826"/>
                <a:gd name="connsiteX18" fmla="*/ 53530 w 277233"/>
                <a:gd name="connsiteY18" fmla="*/ 328517 h 328826"/>
                <a:gd name="connsiteX19" fmla="*/ 78581 w 277233"/>
                <a:gd name="connsiteY19" fmla="*/ 310705 h 328826"/>
                <a:gd name="connsiteX20" fmla="*/ 92869 w 277233"/>
                <a:gd name="connsiteY20" fmla="*/ 226124 h 328826"/>
                <a:gd name="connsiteX21" fmla="*/ 107156 w 277233"/>
                <a:gd name="connsiteY21" fmla="*/ 310705 h 328826"/>
                <a:gd name="connsiteX22" fmla="*/ 132207 w 277233"/>
                <a:gd name="connsiteY22" fmla="*/ 328517 h 328826"/>
                <a:gd name="connsiteX23" fmla="*/ 150019 w 277233"/>
                <a:gd name="connsiteY23" fmla="*/ 303467 h 328826"/>
                <a:gd name="connsiteX24" fmla="*/ 135731 w 277233"/>
                <a:gd name="connsiteY24" fmla="*/ 214313 h 328826"/>
                <a:gd name="connsiteX25" fmla="*/ 135731 w 277233"/>
                <a:gd name="connsiteY25" fmla="*/ 142875 h 328826"/>
                <a:gd name="connsiteX26" fmla="*/ 221456 w 277233"/>
                <a:gd name="connsiteY26" fmla="*/ 142875 h 328826"/>
                <a:gd name="connsiteX27" fmla="*/ 242888 w 277233"/>
                <a:gd name="connsiteY27" fmla="*/ 121444 h 328826"/>
                <a:gd name="connsiteX28" fmla="*/ 221456 w 277233"/>
                <a:gd name="connsiteY28" fmla="*/ 100013 h 328826"/>
                <a:gd name="connsiteX29" fmla="*/ 128588 w 277233"/>
                <a:gd name="connsiteY29" fmla="*/ 100013 h 32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7233" h="328826">
                  <a:moveTo>
                    <a:pt x="50006" y="35719"/>
                  </a:moveTo>
                  <a:cubicBezTo>
                    <a:pt x="50006" y="55435"/>
                    <a:pt x="66008" y="71438"/>
                    <a:pt x="85725" y="71438"/>
                  </a:cubicBezTo>
                  <a:cubicBezTo>
                    <a:pt x="105442" y="71438"/>
                    <a:pt x="121444" y="55435"/>
                    <a:pt x="121444" y="35719"/>
                  </a:cubicBezTo>
                  <a:cubicBezTo>
                    <a:pt x="121444" y="16002"/>
                    <a:pt x="105442" y="0"/>
                    <a:pt x="85725" y="0"/>
                  </a:cubicBezTo>
                  <a:cubicBezTo>
                    <a:pt x="66008" y="0"/>
                    <a:pt x="50006" y="16002"/>
                    <a:pt x="50006" y="35719"/>
                  </a:cubicBezTo>
                  <a:moveTo>
                    <a:pt x="85725" y="142875"/>
                  </a:moveTo>
                  <a:lnTo>
                    <a:pt x="21431" y="142875"/>
                  </a:lnTo>
                  <a:cubicBezTo>
                    <a:pt x="9620" y="142875"/>
                    <a:pt x="0" y="133255"/>
                    <a:pt x="0" y="121444"/>
                  </a:cubicBezTo>
                  <a:cubicBezTo>
                    <a:pt x="0" y="109633"/>
                    <a:pt x="9620" y="100013"/>
                    <a:pt x="21431" y="100013"/>
                  </a:cubicBezTo>
                  <a:lnTo>
                    <a:pt x="85725" y="100013"/>
                  </a:lnTo>
                  <a:cubicBezTo>
                    <a:pt x="97536" y="100013"/>
                    <a:pt x="107156" y="109633"/>
                    <a:pt x="107156" y="121444"/>
                  </a:cubicBezTo>
                  <a:cubicBezTo>
                    <a:pt x="107156" y="133255"/>
                    <a:pt x="97536" y="142875"/>
                    <a:pt x="85725" y="142875"/>
                  </a:cubicBezTo>
                  <a:close/>
                  <a:moveTo>
                    <a:pt x="228600" y="243554"/>
                  </a:moveTo>
                  <a:cubicBezTo>
                    <a:pt x="314325" y="137160"/>
                    <a:pt x="268319" y="49721"/>
                    <a:pt x="230029" y="667"/>
                  </a:cubicBezTo>
                  <a:lnTo>
                    <a:pt x="230029" y="667"/>
                  </a:lnTo>
                  <a:moveTo>
                    <a:pt x="50006" y="171450"/>
                  </a:moveTo>
                  <a:lnTo>
                    <a:pt x="50006" y="214313"/>
                  </a:lnTo>
                  <a:lnTo>
                    <a:pt x="35719" y="303467"/>
                  </a:lnTo>
                  <a:cubicBezTo>
                    <a:pt x="33718" y="315278"/>
                    <a:pt x="41624" y="326517"/>
                    <a:pt x="53530" y="328517"/>
                  </a:cubicBezTo>
                  <a:cubicBezTo>
                    <a:pt x="65341" y="330517"/>
                    <a:pt x="76581" y="322612"/>
                    <a:pt x="78581" y="310705"/>
                  </a:cubicBezTo>
                  <a:lnTo>
                    <a:pt x="92869" y="226124"/>
                  </a:lnTo>
                  <a:lnTo>
                    <a:pt x="107156" y="310705"/>
                  </a:lnTo>
                  <a:cubicBezTo>
                    <a:pt x="109156" y="322517"/>
                    <a:pt x="120396" y="330517"/>
                    <a:pt x="132207" y="328517"/>
                  </a:cubicBezTo>
                  <a:cubicBezTo>
                    <a:pt x="144018" y="326517"/>
                    <a:pt x="152019" y="315278"/>
                    <a:pt x="150019" y="303467"/>
                  </a:cubicBezTo>
                  <a:lnTo>
                    <a:pt x="135731" y="214313"/>
                  </a:lnTo>
                  <a:lnTo>
                    <a:pt x="135731" y="142875"/>
                  </a:lnTo>
                  <a:lnTo>
                    <a:pt x="221456" y="142875"/>
                  </a:lnTo>
                  <a:cubicBezTo>
                    <a:pt x="233267" y="142875"/>
                    <a:pt x="242888" y="133255"/>
                    <a:pt x="242888" y="121444"/>
                  </a:cubicBezTo>
                  <a:cubicBezTo>
                    <a:pt x="242888" y="109633"/>
                    <a:pt x="233267" y="100013"/>
                    <a:pt x="221456" y="100013"/>
                  </a:cubicBezTo>
                  <a:lnTo>
                    <a:pt x="128588" y="100013"/>
                  </a:lnTo>
                </a:path>
              </a:pathLst>
            </a:custGeom>
            <a:noFill/>
            <a:ln w="19050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102103-73D4-42A4-F6A7-4355F3FAD001}"/>
              </a:ext>
            </a:extLst>
          </p:cNvPr>
          <p:cNvGrpSpPr/>
          <p:nvPr/>
        </p:nvGrpSpPr>
        <p:grpSpPr>
          <a:xfrm>
            <a:off x="3456812" y="3136010"/>
            <a:ext cx="4635067" cy="1393818"/>
            <a:chOff x="3456812" y="3136010"/>
            <a:chExt cx="4635067" cy="13938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F5AA43-D21C-24B0-A412-3917F62C334F}"/>
                </a:ext>
              </a:extLst>
            </p:cNvPr>
            <p:cNvSpPr txBox="1"/>
            <p:nvPr/>
          </p:nvSpPr>
          <p:spPr>
            <a:xfrm>
              <a:off x="5523547" y="3406563"/>
              <a:ext cx="161775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b="1" spc="0" baseline="0" dirty="0">
                  <a:ln/>
                  <a:solidFill>
                    <a:srgbClr val="84A98C"/>
                  </a:solidFill>
                  <a:latin typeface="Jost SemiBold" panose="020B0604020202020204" charset="0"/>
                  <a:ea typeface="Jost SemiBold" panose="020B0604020202020204" charset="0"/>
                  <a:sym typeface="Arial"/>
                  <a:rtl val="0"/>
                </a:rPr>
                <a:t>Hand </a:t>
              </a:r>
              <a:r>
                <a:rPr lang="en-US" sz="1500" b="1" spc="0" baseline="0" dirty="0" err="1">
                  <a:ln/>
                  <a:solidFill>
                    <a:srgbClr val="84A98C"/>
                  </a:solidFill>
                  <a:latin typeface="Jost SemiBold" panose="020B0604020202020204" charset="0"/>
                  <a:ea typeface="Jost SemiBold" panose="020B0604020202020204" charset="0"/>
                  <a:sym typeface="Arial"/>
                  <a:rtl val="0"/>
                </a:rPr>
                <a:t>Keypoints</a:t>
              </a:r>
              <a:endParaRPr lang="en-US" sz="1500" b="1" spc="0" baseline="0" dirty="0">
                <a:ln/>
                <a:solidFill>
                  <a:srgbClr val="84A98C"/>
                </a:solidFill>
                <a:latin typeface="Jost SemiBold" panose="020B0604020202020204" charset="0"/>
                <a:ea typeface="Jost SemiBold" panose="020B0604020202020204" charset="0"/>
                <a:sym typeface="Arial"/>
                <a:rtl val="0"/>
              </a:endParaRPr>
            </a:p>
          </p:txBody>
        </p:sp>
        <p:grpSp>
          <p:nvGrpSpPr>
            <p:cNvPr id="19" name="Graphic 3">
              <a:extLst>
                <a:ext uri="{FF2B5EF4-FFF2-40B4-BE49-F238E27FC236}">
                  <a16:creationId xmlns:a16="http://schemas.microsoft.com/office/drawing/2014/main" id="{BECE39E4-CC86-43FB-8044-8F8A9217F4F0}"/>
                </a:ext>
              </a:extLst>
            </p:cNvPr>
            <p:cNvGrpSpPr/>
            <p:nvPr/>
          </p:nvGrpSpPr>
          <p:grpSpPr>
            <a:xfrm>
              <a:off x="5523547" y="3749463"/>
              <a:ext cx="2568332" cy="780365"/>
              <a:chOff x="5523547" y="3749463"/>
              <a:chExt cx="2568332" cy="780365"/>
            </a:xfrm>
            <a:solidFill>
              <a:srgbClr val="484848"/>
            </a:solidFill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F6F8DB-EC45-553C-40EA-9CD37AC70EBC}"/>
                  </a:ext>
                </a:extLst>
              </p:cNvPr>
              <p:cNvSpPr txBox="1"/>
              <p:nvPr/>
            </p:nvSpPr>
            <p:spPr>
              <a:xfrm>
                <a:off x="5523547" y="3749463"/>
                <a:ext cx="256833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500" spc="0" baseline="0" dirty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Selecting 42 key points for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A2B0DE-887F-731F-5447-686E59F5C784}"/>
                  </a:ext>
                </a:extLst>
              </p:cNvPr>
              <p:cNvSpPr txBox="1"/>
              <p:nvPr/>
            </p:nvSpPr>
            <p:spPr>
              <a:xfrm>
                <a:off x="5523547" y="3978063"/>
                <a:ext cx="204254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500" spc="0" baseline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comprehensive hand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95BAC-5654-A8F0-4CF4-F40CC68251D6}"/>
                  </a:ext>
                </a:extLst>
              </p:cNvPr>
              <p:cNvSpPr txBox="1"/>
              <p:nvPr/>
            </p:nvSpPr>
            <p:spPr>
              <a:xfrm>
                <a:off x="5523547" y="4206663"/>
                <a:ext cx="90441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500" spc="0" baseline="0">
                    <a:ln/>
                    <a:solidFill>
                      <a:srgbClr val="484848"/>
                    </a:solidFill>
                    <a:latin typeface="Albert Sans" pitchFamily="2" charset="0"/>
                    <a:sym typeface="Arial"/>
                    <a:rtl val="0"/>
                  </a:rPr>
                  <a:t>tracking</a:t>
                </a: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BDE42F6-C9B0-BCDA-5FB1-AD939081A9BD}"/>
                </a:ext>
              </a:extLst>
            </p:cNvPr>
            <p:cNvSpPr/>
            <p:nvPr/>
          </p:nvSpPr>
          <p:spPr>
            <a:xfrm>
              <a:off x="3456812" y="3136010"/>
              <a:ext cx="1567624" cy="615410"/>
            </a:xfrm>
            <a:custGeom>
              <a:avLst/>
              <a:gdLst>
                <a:gd name="connsiteX0" fmla="*/ 1349597 w 1567624"/>
                <a:gd name="connsiteY0" fmla="*/ 362426 h 615410"/>
                <a:gd name="connsiteX1" fmla="*/ 1567625 w 1567624"/>
                <a:gd name="connsiteY1" fmla="*/ 490728 h 615410"/>
                <a:gd name="connsiteX2" fmla="*/ 1347502 w 1567624"/>
                <a:gd name="connsiteY2" fmla="*/ 615410 h 615410"/>
                <a:gd name="connsiteX3" fmla="*/ 1348073 w 1567624"/>
                <a:gd name="connsiteY3" fmla="*/ 549593 h 615410"/>
                <a:gd name="connsiteX4" fmla="*/ 47911 w 1567624"/>
                <a:gd name="connsiteY4" fmla="*/ 134969 h 615410"/>
                <a:gd name="connsiteX5" fmla="*/ 0 w 1567624"/>
                <a:gd name="connsiteY5" fmla="*/ 103727 h 615410"/>
                <a:gd name="connsiteX6" fmla="*/ 67628 w 1567624"/>
                <a:gd name="connsiteY6" fmla="*/ 0 h 615410"/>
                <a:gd name="connsiteX7" fmla="*/ 115538 w 1567624"/>
                <a:gd name="connsiteY7" fmla="*/ 31242 h 615410"/>
                <a:gd name="connsiteX8" fmla="*/ 1349121 w 1567624"/>
                <a:gd name="connsiteY8" fmla="*/ 425672 h 615410"/>
                <a:gd name="connsiteX9" fmla="*/ 1349693 w 1567624"/>
                <a:gd name="connsiteY9" fmla="*/ 362426 h 61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7624" h="615410">
                  <a:moveTo>
                    <a:pt x="1349597" y="362426"/>
                  </a:moveTo>
                  <a:lnTo>
                    <a:pt x="1567625" y="490728"/>
                  </a:lnTo>
                  <a:lnTo>
                    <a:pt x="1347502" y="615410"/>
                  </a:lnTo>
                  <a:lnTo>
                    <a:pt x="1348073" y="549593"/>
                  </a:lnTo>
                  <a:cubicBezTo>
                    <a:pt x="869633" y="530352"/>
                    <a:pt x="424625" y="380619"/>
                    <a:pt x="47911" y="134969"/>
                  </a:cubicBezTo>
                  <a:lnTo>
                    <a:pt x="0" y="103727"/>
                  </a:lnTo>
                  <a:lnTo>
                    <a:pt x="67628" y="0"/>
                  </a:lnTo>
                  <a:lnTo>
                    <a:pt x="115538" y="31242"/>
                  </a:lnTo>
                  <a:cubicBezTo>
                    <a:pt x="473011" y="264319"/>
                    <a:pt x="895064" y="406717"/>
                    <a:pt x="1349121" y="425672"/>
                  </a:cubicBezTo>
                  <a:lnTo>
                    <a:pt x="1349693" y="362426"/>
                  </a:lnTo>
                  <a:close/>
                </a:path>
              </a:pathLst>
            </a:custGeom>
            <a:noFill/>
            <a:ln w="19050" cap="rnd">
              <a:solidFill>
                <a:srgbClr val="84A98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638FA02-643A-C8F4-4A63-7D7D03165261}"/>
                </a:ext>
              </a:extLst>
            </p:cNvPr>
            <p:cNvSpPr/>
            <p:nvPr/>
          </p:nvSpPr>
          <p:spPr>
            <a:xfrm>
              <a:off x="5149309" y="3463915"/>
              <a:ext cx="321468" cy="321413"/>
            </a:xfrm>
            <a:custGeom>
              <a:avLst/>
              <a:gdLst>
                <a:gd name="connsiteX0" fmla="*/ 203359 w 321468"/>
                <a:gd name="connsiteY0" fmla="*/ 109006 h 321413"/>
                <a:gd name="connsiteX1" fmla="*/ 220980 w 321468"/>
                <a:gd name="connsiteY1" fmla="*/ 91385 h 321413"/>
                <a:gd name="connsiteX2" fmla="*/ 247460 w 321468"/>
                <a:gd name="connsiteY2" fmla="*/ 91385 h 321413"/>
                <a:gd name="connsiteX3" fmla="*/ 247460 w 321468"/>
                <a:gd name="connsiteY3" fmla="*/ 117865 h 321413"/>
                <a:gd name="connsiteX4" fmla="*/ 229838 w 321468"/>
                <a:gd name="connsiteY4" fmla="*/ 135486 h 321413"/>
                <a:gd name="connsiteX5" fmla="*/ 176879 w 321468"/>
                <a:gd name="connsiteY5" fmla="*/ 188445 h 321413"/>
                <a:gd name="connsiteX6" fmla="*/ 229838 w 321468"/>
                <a:gd name="connsiteY6" fmla="*/ 135486 h 321413"/>
                <a:gd name="connsiteX7" fmla="*/ 256223 w 321468"/>
                <a:gd name="connsiteY7" fmla="*/ 135486 h 321413"/>
                <a:gd name="connsiteX8" fmla="*/ 256223 w 321468"/>
                <a:gd name="connsiteY8" fmla="*/ 161870 h 321413"/>
                <a:gd name="connsiteX9" fmla="*/ 229743 w 321468"/>
                <a:gd name="connsiteY9" fmla="*/ 188350 h 321413"/>
                <a:gd name="connsiteX10" fmla="*/ 190024 w 321468"/>
                <a:gd name="connsiteY10" fmla="*/ 228069 h 321413"/>
                <a:gd name="connsiteX11" fmla="*/ 229743 w 321468"/>
                <a:gd name="connsiteY11" fmla="*/ 188350 h 321413"/>
                <a:gd name="connsiteX12" fmla="*/ 256223 w 321468"/>
                <a:gd name="connsiteY12" fmla="*/ 188350 h 321413"/>
                <a:gd name="connsiteX13" fmla="*/ 256223 w 321468"/>
                <a:gd name="connsiteY13" fmla="*/ 214829 h 321413"/>
                <a:gd name="connsiteX14" fmla="*/ 167926 w 321468"/>
                <a:gd name="connsiteY14" fmla="*/ 303126 h 321413"/>
                <a:gd name="connsiteX15" fmla="*/ 79629 w 321468"/>
                <a:gd name="connsiteY15" fmla="*/ 303126 h 321413"/>
                <a:gd name="connsiteX16" fmla="*/ 50197 w 321468"/>
                <a:gd name="connsiteY16" fmla="*/ 273694 h 321413"/>
                <a:gd name="connsiteX17" fmla="*/ 33433 w 321468"/>
                <a:gd name="connsiteY17" fmla="*/ 215877 h 321413"/>
                <a:gd name="connsiteX18" fmla="*/ 62770 w 321468"/>
                <a:gd name="connsiteY18" fmla="*/ 118436 h 321413"/>
                <a:gd name="connsiteX19" fmla="*/ 78200 w 321468"/>
                <a:gd name="connsiteY19" fmla="*/ 106149 h 321413"/>
                <a:gd name="connsiteX20" fmla="*/ 92393 w 321468"/>
                <a:gd name="connsiteY20" fmla="*/ 119865 h 321413"/>
                <a:gd name="connsiteX21" fmla="*/ 88487 w 321468"/>
                <a:gd name="connsiteY21" fmla="*/ 170728 h 321413"/>
                <a:gd name="connsiteX22" fmla="*/ 176784 w 321468"/>
                <a:gd name="connsiteY22" fmla="*/ 82432 h 321413"/>
                <a:gd name="connsiteX23" fmla="*/ 203264 w 321468"/>
                <a:gd name="connsiteY23" fmla="*/ 82432 h 321413"/>
                <a:gd name="connsiteX24" fmla="*/ 203264 w 321468"/>
                <a:gd name="connsiteY24" fmla="*/ 108911 h 321413"/>
                <a:gd name="connsiteX25" fmla="*/ 150305 w 321468"/>
                <a:gd name="connsiteY25" fmla="*/ 161870 h 321413"/>
                <a:gd name="connsiteX26" fmla="*/ 34957 w 321468"/>
                <a:gd name="connsiteY26" fmla="*/ 56143 h 321413"/>
                <a:gd name="connsiteX27" fmla="*/ 0 w 321468"/>
                <a:gd name="connsiteY27" fmla="*/ 42141 h 321413"/>
                <a:gd name="connsiteX28" fmla="*/ 6953 w 321468"/>
                <a:gd name="connsiteY28" fmla="*/ 231 h 321413"/>
                <a:gd name="connsiteX29" fmla="*/ 286512 w 321468"/>
                <a:gd name="connsiteY29" fmla="*/ 56143 h 321413"/>
                <a:gd name="connsiteX30" fmla="*/ 321469 w 321468"/>
                <a:gd name="connsiteY30" fmla="*/ 42141 h 321413"/>
                <a:gd name="connsiteX31" fmla="*/ 314516 w 321468"/>
                <a:gd name="connsiteY31" fmla="*/ 231 h 321413"/>
                <a:gd name="connsiteX32" fmla="*/ 321469 w 321468"/>
                <a:gd name="connsiteY32" fmla="*/ 41284 h 321413"/>
                <a:gd name="connsiteX33" fmla="*/ 160782 w 321468"/>
                <a:gd name="connsiteY33" fmla="*/ 136 h 321413"/>
                <a:gd name="connsiteX34" fmla="*/ 95 w 321468"/>
                <a:gd name="connsiteY34" fmla="*/ 42046 h 32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21468" h="321413">
                  <a:moveTo>
                    <a:pt x="203359" y="109006"/>
                  </a:moveTo>
                  <a:lnTo>
                    <a:pt x="220980" y="91385"/>
                  </a:lnTo>
                  <a:cubicBezTo>
                    <a:pt x="228314" y="84051"/>
                    <a:pt x="240125" y="84051"/>
                    <a:pt x="247460" y="91385"/>
                  </a:cubicBezTo>
                  <a:cubicBezTo>
                    <a:pt x="254794" y="98719"/>
                    <a:pt x="254794" y="110530"/>
                    <a:pt x="247460" y="117865"/>
                  </a:cubicBezTo>
                  <a:lnTo>
                    <a:pt x="229838" y="135486"/>
                  </a:lnTo>
                  <a:moveTo>
                    <a:pt x="176879" y="188445"/>
                  </a:moveTo>
                  <a:lnTo>
                    <a:pt x="229838" y="135486"/>
                  </a:lnTo>
                  <a:cubicBezTo>
                    <a:pt x="237173" y="128247"/>
                    <a:pt x="248984" y="128247"/>
                    <a:pt x="256223" y="135486"/>
                  </a:cubicBezTo>
                  <a:cubicBezTo>
                    <a:pt x="263462" y="142725"/>
                    <a:pt x="263557" y="154536"/>
                    <a:pt x="256223" y="161870"/>
                  </a:cubicBezTo>
                  <a:lnTo>
                    <a:pt x="229743" y="188350"/>
                  </a:lnTo>
                  <a:moveTo>
                    <a:pt x="190024" y="228069"/>
                  </a:moveTo>
                  <a:lnTo>
                    <a:pt x="229743" y="188350"/>
                  </a:lnTo>
                  <a:cubicBezTo>
                    <a:pt x="237077" y="181015"/>
                    <a:pt x="248888" y="181015"/>
                    <a:pt x="256223" y="188350"/>
                  </a:cubicBezTo>
                  <a:cubicBezTo>
                    <a:pt x="263557" y="195684"/>
                    <a:pt x="263557" y="207495"/>
                    <a:pt x="256223" y="214829"/>
                  </a:cubicBezTo>
                  <a:lnTo>
                    <a:pt x="167926" y="303126"/>
                  </a:lnTo>
                  <a:cubicBezTo>
                    <a:pt x="143542" y="327510"/>
                    <a:pt x="104013" y="327510"/>
                    <a:pt x="79629" y="303126"/>
                  </a:cubicBezTo>
                  <a:lnTo>
                    <a:pt x="50197" y="273694"/>
                  </a:lnTo>
                  <a:cubicBezTo>
                    <a:pt x="35052" y="258549"/>
                    <a:pt x="28766" y="236737"/>
                    <a:pt x="33433" y="215877"/>
                  </a:cubicBezTo>
                  <a:cubicBezTo>
                    <a:pt x="42196" y="176729"/>
                    <a:pt x="62770" y="118436"/>
                    <a:pt x="62770" y="118436"/>
                  </a:cubicBezTo>
                  <a:cubicBezTo>
                    <a:pt x="64103" y="111007"/>
                    <a:pt x="70771" y="105768"/>
                    <a:pt x="78200" y="106149"/>
                  </a:cubicBezTo>
                  <a:cubicBezTo>
                    <a:pt x="85725" y="106530"/>
                    <a:pt x="91821" y="112340"/>
                    <a:pt x="92393" y="119865"/>
                  </a:cubicBezTo>
                  <a:lnTo>
                    <a:pt x="88487" y="170728"/>
                  </a:lnTo>
                  <a:lnTo>
                    <a:pt x="176784" y="82432"/>
                  </a:lnTo>
                  <a:cubicBezTo>
                    <a:pt x="184118" y="75097"/>
                    <a:pt x="195929" y="75097"/>
                    <a:pt x="203264" y="82432"/>
                  </a:cubicBezTo>
                  <a:cubicBezTo>
                    <a:pt x="210598" y="89766"/>
                    <a:pt x="210598" y="101577"/>
                    <a:pt x="203264" y="108911"/>
                  </a:cubicBezTo>
                  <a:lnTo>
                    <a:pt x="150305" y="161870"/>
                  </a:lnTo>
                  <a:moveTo>
                    <a:pt x="34957" y="56143"/>
                  </a:moveTo>
                  <a:lnTo>
                    <a:pt x="0" y="42141"/>
                  </a:lnTo>
                  <a:lnTo>
                    <a:pt x="6953" y="231"/>
                  </a:lnTo>
                  <a:moveTo>
                    <a:pt x="286512" y="56143"/>
                  </a:moveTo>
                  <a:lnTo>
                    <a:pt x="321469" y="42141"/>
                  </a:lnTo>
                  <a:lnTo>
                    <a:pt x="314516" y="231"/>
                  </a:lnTo>
                  <a:moveTo>
                    <a:pt x="321469" y="41284"/>
                  </a:moveTo>
                  <a:cubicBezTo>
                    <a:pt x="284417" y="16328"/>
                    <a:pt x="226314" y="136"/>
                    <a:pt x="160782" y="136"/>
                  </a:cubicBezTo>
                  <a:cubicBezTo>
                    <a:pt x="104299" y="-1579"/>
                    <a:pt x="48578" y="12994"/>
                    <a:pt x="95" y="42046"/>
                  </a:cubicBezTo>
                </a:path>
              </a:pathLst>
            </a:custGeom>
            <a:noFill/>
            <a:ln w="19050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Albert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0733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CD9D6C3B-43CC-0124-6371-4C80FC170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A444E6-15A9-A05D-26A6-CB3BBD36F66F}"/>
              </a:ext>
            </a:extLst>
          </p:cNvPr>
          <p:cNvSpPr txBox="1"/>
          <p:nvPr/>
        </p:nvSpPr>
        <p:spPr>
          <a:xfrm>
            <a:off x="97436" y="179882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t SemiBold" panose="020B0604020202020204" charset="0"/>
                <a:ea typeface="Jost SemiBold" panose="020B0604020202020204" charset="0"/>
              </a:rPr>
              <a:t>Important landmarks</a:t>
            </a:r>
          </a:p>
        </p:txBody>
      </p:sp>
      <p:pic>
        <p:nvPicPr>
          <p:cNvPr id="8" name="Picture 7" descr="A person with his hands up&#10;&#10;Description automatically generated">
            <a:extLst>
              <a:ext uri="{FF2B5EF4-FFF2-40B4-BE49-F238E27FC236}">
                <a16:creationId xmlns:a16="http://schemas.microsoft.com/office/drawing/2014/main" id="{08F71456-E5D5-8C5F-FFD7-379D22AA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135" y="736273"/>
            <a:ext cx="2383720" cy="4237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EF0372-5D40-1DB9-99E2-9D5E2F1C73AF}"/>
              </a:ext>
            </a:extLst>
          </p:cNvPr>
          <p:cNvSpPr txBox="1"/>
          <p:nvPr/>
        </p:nvSpPr>
        <p:spPr>
          <a:xfrm>
            <a:off x="652071" y="2217807"/>
            <a:ext cx="3919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latin typeface="Jost SemiBold" panose="020B0604020202020204" charset="0"/>
                <a:ea typeface="Jost SemiBold" panose="020B0604020202020204" charset="0"/>
              </a:rPr>
              <a:t>The most important landmarks for sign language recognition</a:t>
            </a:r>
            <a:endParaRPr lang="en-US" sz="2000" dirty="0">
              <a:latin typeface="Jost SemiBold" panose="020B0604020202020204" charset="0"/>
              <a:ea typeface="Jost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05152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4722D-80FA-1C3E-E950-33B6BAB8C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1B68104-F819-48EE-F2A5-C7D03ADF81AB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BE2EB1-1F03-DCF4-0B8F-D24B34115D06}"/>
              </a:ext>
            </a:extLst>
          </p:cNvPr>
          <p:cNvSpPr/>
          <p:nvPr/>
        </p:nvSpPr>
        <p:spPr>
          <a:xfrm>
            <a:off x="658368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93F85-C80A-4E26-F201-57E575043E9B}"/>
              </a:ext>
            </a:extLst>
          </p:cNvPr>
          <p:cNvSpPr/>
          <p:nvPr/>
        </p:nvSpPr>
        <p:spPr>
          <a:xfrm>
            <a:off x="493776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0379FC-9FD9-FFCC-1C92-9E871EA23B76}"/>
              </a:ext>
            </a:extLst>
          </p:cNvPr>
          <p:cNvSpPr/>
          <p:nvPr/>
        </p:nvSpPr>
        <p:spPr>
          <a:xfrm>
            <a:off x="3291840" y="0"/>
            <a:ext cx="1645920" cy="5143500"/>
          </a:xfrm>
          <a:prstGeom prst="rect">
            <a:avLst/>
          </a:prstGeom>
          <a:solidFill>
            <a:srgbClr val="52796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System 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7AC2C8-DEFF-D4CA-90B8-C2CC5287A684}"/>
              </a:ext>
            </a:extLst>
          </p:cNvPr>
          <p:cNvSpPr/>
          <p:nvPr/>
        </p:nvSpPr>
        <p:spPr>
          <a:xfrm>
            <a:off x="1647932" y="0"/>
            <a:ext cx="1645920" cy="5143500"/>
          </a:xfrm>
          <a:prstGeom prst="rect">
            <a:avLst/>
          </a:prstGeom>
          <a:solidFill>
            <a:srgbClr val="354F5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AI</a:t>
            </a:r>
            <a:br>
              <a:rPr lang="en-US" sz="1600" b="1" dirty="0">
                <a:latin typeface="Montserrat Alternates" panose="02000505000000020004" pitchFamily="2" charset="0"/>
              </a:rPr>
            </a:br>
            <a:r>
              <a:rPr lang="en-US" sz="1600" b="1" dirty="0">
                <a:latin typeface="Montserrat Alternates" panose="02000505000000020004" pitchFamily="2" charset="0"/>
              </a:rPr>
              <a:t>Models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3891724-DDA9-A6C4-F250-EE75E5EF453E}"/>
              </a:ext>
            </a:extLst>
          </p:cNvPr>
          <p:cNvSpPr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F3E4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latin typeface="Montserrat Alternates" panose="02000505000000020004" pitchFamily="2" charset="0"/>
              </a:rPr>
              <a:t>Project</a:t>
            </a:r>
            <a:br>
              <a:rPr lang="ar-EG" sz="10000" b="1" dirty="0">
                <a:latin typeface="Montserrat Alternates" panose="02000505000000020004" pitchFamily="2" charset="0"/>
              </a:rPr>
            </a:br>
            <a:r>
              <a:rPr lang="en-US" sz="10000" b="1" dirty="0">
                <a:latin typeface="Montserrat Alternates" panose="02000505000000020004" pitchFamily="2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592315783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495A4B46-418B-01BB-04D5-0F0A00FE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4D89C8-743B-BD68-46C8-3FA1F3D0A94F}"/>
              </a:ext>
            </a:extLst>
          </p:cNvPr>
          <p:cNvSpPr txBox="1"/>
          <p:nvPr/>
        </p:nvSpPr>
        <p:spPr>
          <a:xfrm>
            <a:off x="2138362" y="2248584"/>
            <a:ext cx="4867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Jost SemiBold" panose="020B0604020202020204" charset="0"/>
                <a:ea typeface="Jost SemiBold" panose="020B0604020202020204" charset="0"/>
              </a:rPr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898208363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63CD1C90-663C-65F7-6D61-13D0A091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409BB-92C7-66A8-7F24-84126895151D}"/>
              </a:ext>
            </a:extLst>
          </p:cNvPr>
          <p:cNvSpPr txBox="1"/>
          <p:nvPr/>
        </p:nvSpPr>
        <p:spPr>
          <a:xfrm>
            <a:off x="289560" y="274256"/>
            <a:ext cx="288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 SemiBold" panose="020B0604020202020204" charset="0"/>
                <a:ea typeface="Jost SemiBold" panose="020B0604020202020204" charset="0"/>
              </a:rPr>
              <a:t>Data Augmentation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1D8F9F-8F8E-1598-C06B-12052595AF76}"/>
              </a:ext>
            </a:extLst>
          </p:cNvPr>
          <p:cNvSpPr txBox="1"/>
          <p:nvPr/>
        </p:nvSpPr>
        <p:spPr>
          <a:xfrm>
            <a:off x="579121" y="1051560"/>
            <a:ext cx="37033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bert Sans" pitchFamily="2" charset="0"/>
                <a:ea typeface="Jost SemiBold" panose="020B0604020202020204" charset="0"/>
              </a:rPr>
              <a:t>Three augmentation methods were applied to enhance model generalization: </a:t>
            </a:r>
          </a:p>
          <a:p>
            <a:endParaRPr lang="en-US" sz="1600" dirty="0">
              <a:latin typeface="Albert Sans" pitchFamily="2" charset="0"/>
              <a:ea typeface="Jost Semi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lbert Sans" pitchFamily="2" charset="0"/>
                <a:ea typeface="Jost SemiBold" panose="020B0604020202020204" charset="0"/>
              </a:rPr>
              <a:t>Gaussian Noise to introduce slight randomness in landmark positions,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lbert Sans" pitchFamily="2" charset="0"/>
              <a:ea typeface="Jost Semi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lbert Sans" pitchFamily="2" charset="0"/>
                <a:ea typeface="Jost SemiBold" panose="020B0604020202020204" charset="0"/>
              </a:rPr>
              <a:t>Random Scaling to resize the sequence uniformly,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lbert Sans" pitchFamily="2" charset="0"/>
              <a:ea typeface="Jost Semi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lbert Sans" pitchFamily="2" charset="0"/>
                <a:ea typeface="Jost SemiBold" panose="020B0604020202020204" charset="0"/>
              </a:rPr>
              <a:t>Z-Axis Rotation to simulate viewpoint variations in the x-y plane.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D26BEF-28AF-3172-E5C2-64458F2FBF78}"/>
              </a:ext>
            </a:extLst>
          </p:cNvPr>
          <p:cNvSpPr txBox="1"/>
          <p:nvPr/>
        </p:nvSpPr>
        <p:spPr>
          <a:xfrm>
            <a:off x="5384441" y="896486"/>
            <a:ext cx="2975173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 dirty="0">
                <a:solidFill>
                  <a:srgbClr val="484848"/>
                </a:solidFill>
                <a:latin typeface="Jost SemiBold" panose="020B0604020202020204" charset="0"/>
                <a:ea typeface="Jost SemiBold" panose="020B0604020202020204" charset="0"/>
              </a:rPr>
              <a:t>Data Augmentation Techniques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3455C4-A064-781A-9CC0-49F0B05EE118}"/>
              </a:ext>
            </a:extLst>
          </p:cNvPr>
          <p:cNvGrpSpPr/>
          <p:nvPr/>
        </p:nvGrpSpPr>
        <p:grpSpPr>
          <a:xfrm>
            <a:off x="4861562" y="1254350"/>
            <a:ext cx="1300877" cy="2891904"/>
            <a:chOff x="4861562" y="1254350"/>
            <a:chExt cx="1300877" cy="289190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39EE2F-C494-ECCC-CD75-05381C6CB17A}"/>
                </a:ext>
              </a:extLst>
            </p:cNvPr>
            <p:cNvGrpSpPr/>
            <p:nvPr/>
          </p:nvGrpSpPr>
          <p:grpSpPr>
            <a:xfrm>
              <a:off x="4861562" y="3240148"/>
              <a:ext cx="1300877" cy="906106"/>
              <a:chOff x="508840" y="3640903"/>
              <a:chExt cx="1667372" cy="1232078"/>
            </a:xfrm>
          </p:grpSpPr>
          <p:sp>
            <p:nvSpPr>
              <p:cNvPr id="39" name="Rounded Rectangle 7">
                <a:extLst>
                  <a:ext uri="{FF2B5EF4-FFF2-40B4-BE49-F238E27FC236}">
                    <a16:creationId xmlns:a16="http://schemas.microsoft.com/office/drawing/2014/main" id="{1188F120-3369-1903-8EF1-67F676982098}"/>
                  </a:ext>
                </a:extLst>
              </p:cNvPr>
              <p:cNvSpPr/>
              <p:nvPr/>
            </p:nvSpPr>
            <p:spPr>
              <a:xfrm>
                <a:off x="508840" y="3640903"/>
                <a:ext cx="1667372" cy="1232078"/>
              </a:xfrm>
              <a:custGeom>
                <a:avLst/>
                <a:gdLst/>
                <a:ahLst/>
                <a:cxnLst/>
                <a:rect l="0" t="0" r="0" b="0"/>
                <a:pathLst>
                  <a:path w="1667372" h="1232078">
                    <a:moveTo>
                      <a:pt x="741709" y="738289"/>
                    </a:moveTo>
                    <a:lnTo>
                      <a:pt x="741709" y="1232078"/>
                    </a:lnTo>
                    <a:cubicBezTo>
                      <a:pt x="94413" y="921129"/>
                      <a:pt x="0" y="574006"/>
                      <a:pt x="0" y="574006"/>
                    </a:cubicBezTo>
                    <a:lnTo>
                      <a:pt x="0" y="0"/>
                    </a:lnTo>
                    <a:cubicBezTo>
                      <a:pt x="0" y="67902"/>
                      <a:pt x="18728" y="134351"/>
                      <a:pt x="54732" y="191991"/>
                    </a:cubicBezTo>
                    <a:cubicBezTo>
                      <a:pt x="132469" y="316336"/>
                      <a:pt x="312573" y="526115"/>
                      <a:pt x="711692" y="723579"/>
                    </a:cubicBezTo>
                    <a:cubicBezTo>
                      <a:pt x="721527" y="728539"/>
                      <a:pt x="731533" y="733414"/>
                      <a:pt x="741624" y="738289"/>
                    </a:cubicBezTo>
                    <a:close/>
                    <a:moveTo>
                      <a:pt x="1667286" y="85"/>
                    </a:moveTo>
                    <a:lnTo>
                      <a:pt x="741709" y="244500"/>
                    </a:lnTo>
                    <a:lnTo>
                      <a:pt x="741709" y="738289"/>
                    </a:lnTo>
                    <a:cubicBezTo>
                      <a:pt x="731618" y="733500"/>
                      <a:pt x="721612" y="728539"/>
                      <a:pt x="711778" y="723579"/>
                    </a:cubicBezTo>
                    <a:cubicBezTo>
                      <a:pt x="312659" y="526029"/>
                      <a:pt x="132469" y="316336"/>
                      <a:pt x="54817" y="191991"/>
                    </a:cubicBezTo>
                    <a:cubicBezTo>
                      <a:pt x="18814" y="134436"/>
                      <a:pt x="85" y="67902"/>
                      <a:pt x="85" y="0"/>
                    </a:cubicBezTo>
                    <a:lnTo>
                      <a:pt x="1667372" y="0"/>
                    </a:lnTo>
                    <a:close/>
                  </a:path>
                </a:pathLst>
              </a:custGeom>
              <a:solidFill>
                <a:srgbClr val="52796F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Jost SemiBold" panose="020B0604020202020204" charset="0"/>
                  <a:ea typeface="Jost SemiBold" panose="020B0604020202020204" charset="0"/>
                </a:endParaRPr>
              </a:p>
            </p:txBody>
          </p:sp>
          <p:sp>
            <p:nvSpPr>
              <p:cNvPr id="40" name="Rounded Rectangle 8">
                <a:extLst>
                  <a:ext uri="{FF2B5EF4-FFF2-40B4-BE49-F238E27FC236}">
                    <a16:creationId xmlns:a16="http://schemas.microsoft.com/office/drawing/2014/main" id="{65A3EBBC-4218-E868-6441-5F9BF18CDD38}"/>
                  </a:ext>
                </a:extLst>
              </p:cNvPr>
              <p:cNvSpPr/>
              <p:nvPr/>
            </p:nvSpPr>
            <p:spPr>
              <a:xfrm>
                <a:off x="508840" y="3640903"/>
                <a:ext cx="1667372" cy="1232078"/>
              </a:xfrm>
              <a:custGeom>
                <a:avLst/>
                <a:gdLst/>
                <a:ahLst/>
                <a:cxnLst/>
                <a:rect l="0" t="0" r="0" b="0"/>
                <a:pathLst>
                  <a:path w="1667372" h="1232078">
                    <a:moveTo>
                      <a:pt x="741709" y="738289"/>
                    </a:moveTo>
                    <a:lnTo>
                      <a:pt x="741709" y="1232078"/>
                    </a:lnTo>
                    <a:cubicBezTo>
                      <a:pt x="94413" y="921129"/>
                      <a:pt x="0" y="574006"/>
                      <a:pt x="0" y="574006"/>
                    </a:cubicBezTo>
                    <a:lnTo>
                      <a:pt x="0" y="0"/>
                    </a:lnTo>
                    <a:cubicBezTo>
                      <a:pt x="0" y="67902"/>
                      <a:pt x="18728" y="134351"/>
                      <a:pt x="54732" y="191991"/>
                    </a:cubicBezTo>
                    <a:cubicBezTo>
                      <a:pt x="132469" y="316336"/>
                      <a:pt x="312573" y="526115"/>
                      <a:pt x="711692" y="723579"/>
                    </a:cubicBezTo>
                    <a:cubicBezTo>
                      <a:pt x="721527" y="728539"/>
                      <a:pt x="731533" y="733414"/>
                      <a:pt x="741624" y="738289"/>
                    </a:cubicBezTo>
                    <a:close/>
                    <a:moveTo>
                      <a:pt x="1667286" y="85"/>
                    </a:moveTo>
                    <a:lnTo>
                      <a:pt x="741709" y="244500"/>
                    </a:lnTo>
                    <a:lnTo>
                      <a:pt x="741709" y="738289"/>
                    </a:lnTo>
                    <a:cubicBezTo>
                      <a:pt x="731618" y="733500"/>
                      <a:pt x="721612" y="728539"/>
                      <a:pt x="711778" y="723579"/>
                    </a:cubicBezTo>
                    <a:cubicBezTo>
                      <a:pt x="312659" y="526029"/>
                      <a:pt x="132469" y="316336"/>
                      <a:pt x="54817" y="191991"/>
                    </a:cubicBezTo>
                    <a:cubicBezTo>
                      <a:pt x="18814" y="134436"/>
                      <a:pt x="85" y="67902"/>
                      <a:pt x="85" y="0"/>
                    </a:cubicBezTo>
                    <a:lnTo>
                      <a:pt x="1667372" y="0"/>
                    </a:lnTo>
                    <a:close/>
                  </a:path>
                </a:pathLst>
              </a:custGeom>
              <a:noFill/>
              <a:ln w="1282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Jost SemiBold" panose="020B0604020202020204" charset="0"/>
                  <a:ea typeface="Jost SemiBold" panose="020B0604020202020204" charset="0"/>
                </a:endParaRPr>
              </a:p>
            </p:txBody>
          </p:sp>
        </p:grpSp>
        <p:sp>
          <p:nvSpPr>
            <p:cNvPr id="31" name="Rounded Rectangle 12">
              <a:extLst>
                <a:ext uri="{FF2B5EF4-FFF2-40B4-BE49-F238E27FC236}">
                  <a16:creationId xmlns:a16="http://schemas.microsoft.com/office/drawing/2014/main" id="{C4B8B325-F8A3-A5F8-50E3-CA3732697774}"/>
                </a:ext>
              </a:extLst>
            </p:cNvPr>
            <p:cNvSpPr/>
            <p:nvPr/>
          </p:nvSpPr>
          <p:spPr>
            <a:xfrm>
              <a:off x="5301927" y="2071965"/>
              <a:ext cx="86738" cy="1440260"/>
            </a:xfrm>
            <a:custGeom>
              <a:avLst/>
              <a:gdLst/>
              <a:ahLst/>
              <a:cxnLst/>
              <a:rect l="0" t="0" r="0" b="0"/>
              <a:pathLst>
                <a:path w="111175" h="1958394">
                  <a:moveTo>
                    <a:pt x="55587" y="1949842"/>
                  </a:moveTo>
                  <a:lnTo>
                    <a:pt x="55587" y="0"/>
                  </a:lnTo>
                  <a:moveTo>
                    <a:pt x="111175" y="1902807"/>
                  </a:moveTo>
                  <a:lnTo>
                    <a:pt x="55587" y="1958394"/>
                  </a:lnTo>
                  <a:lnTo>
                    <a:pt x="0" y="1902807"/>
                  </a:lnTo>
                </a:path>
              </a:pathLst>
            </a:custGeom>
            <a:noFill/>
            <a:ln w="1282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EF22C2-A389-299E-5223-5E38BD72E5C5}"/>
                </a:ext>
              </a:extLst>
            </p:cNvPr>
            <p:cNvSpPr txBox="1"/>
            <p:nvPr/>
          </p:nvSpPr>
          <p:spPr>
            <a:xfrm>
              <a:off x="5025624" y="1254350"/>
              <a:ext cx="6508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200" b="1" dirty="0">
                  <a:solidFill>
                    <a:srgbClr val="52796F"/>
                  </a:solidFill>
                  <a:latin typeface="Jost SemiBold" panose="020B0604020202020204" charset="0"/>
                  <a:ea typeface="Jost SemiBold" panose="020B0604020202020204" charset="0"/>
                </a:rPr>
                <a:t>Gaussian
Noise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0013C0-940A-DD50-A917-565593ABFA30}"/>
                </a:ext>
              </a:extLst>
            </p:cNvPr>
            <p:cNvSpPr txBox="1"/>
            <p:nvPr/>
          </p:nvSpPr>
          <p:spPr>
            <a:xfrm>
              <a:off x="4910668" y="1644918"/>
              <a:ext cx="1021113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900" b="0" dirty="0">
                  <a:solidFill>
                    <a:srgbClr val="484848"/>
                  </a:solidFill>
                  <a:latin typeface="Jost SemiBold" panose="020B0604020202020204" charset="0"/>
                  <a:ea typeface="Jost SemiBold" panose="020B0604020202020204" charset="0"/>
                </a:rPr>
                <a:t>Adds slight
randomness to
landmark positions.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0533532-F5C2-FEBD-3DA9-FA9258B3C6DF}"/>
              </a:ext>
            </a:extLst>
          </p:cNvPr>
          <p:cNvGrpSpPr/>
          <p:nvPr/>
        </p:nvGrpSpPr>
        <p:grpSpPr>
          <a:xfrm>
            <a:off x="5440241" y="1254350"/>
            <a:ext cx="1852467" cy="3210963"/>
            <a:chOff x="5440241" y="1254350"/>
            <a:chExt cx="1852467" cy="321096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8805D1D-C771-0D3B-C181-24300F7EED2A}"/>
                </a:ext>
              </a:extLst>
            </p:cNvPr>
            <p:cNvGrpSpPr/>
            <p:nvPr/>
          </p:nvGrpSpPr>
          <p:grpSpPr>
            <a:xfrm>
              <a:off x="5440241" y="2958763"/>
              <a:ext cx="1852467" cy="1506550"/>
              <a:chOff x="1250550" y="3258290"/>
              <a:chExt cx="2374361" cy="2048532"/>
            </a:xfrm>
          </p:grpSpPr>
          <p:sp>
            <p:nvSpPr>
              <p:cNvPr id="41" name="Rounded Rectangle 4">
                <a:extLst>
                  <a:ext uri="{FF2B5EF4-FFF2-40B4-BE49-F238E27FC236}">
                    <a16:creationId xmlns:a16="http://schemas.microsoft.com/office/drawing/2014/main" id="{5373CAE7-E663-FCAC-232D-BE5E39A2A813}"/>
                  </a:ext>
                </a:extLst>
              </p:cNvPr>
              <p:cNvSpPr/>
              <p:nvPr/>
            </p:nvSpPr>
            <p:spPr>
              <a:xfrm>
                <a:off x="1250550" y="3258290"/>
                <a:ext cx="2374361" cy="2048532"/>
              </a:xfrm>
              <a:custGeom>
                <a:avLst/>
                <a:gdLst/>
                <a:ahLst/>
                <a:cxnLst/>
                <a:rect l="0" t="0" r="0" b="0"/>
                <a:pathLst>
                  <a:path w="2374361" h="2048532">
                    <a:moveTo>
                      <a:pt x="1816176" y="1060953"/>
                    </a:moveTo>
                    <a:lnTo>
                      <a:pt x="1816176" y="2048532"/>
                    </a:lnTo>
                    <a:cubicBezTo>
                      <a:pt x="955850" y="1968913"/>
                      <a:pt x="381758" y="1798045"/>
                      <a:pt x="0" y="1614692"/>
                    </a:cubicBezTo>
                    <a:lnTo>
                      <a:pt x="0" y="627113"/>
                    </a:lnTo>
                    <a:cubicBezTo>
                      <a:pt x="381758" y="810553"/>
                      <a:pt x="955850" y="981335"/>
                      <a:pt x="1816176" y="1060953"/>
                    </a:cubicBezTo>
                    <a:close/>
                    <a:moveTo>
                      <a:pt x="2374361" y="0"/>
                    </a:moveTo>
                    <a:lnTo>
                      <a:pt x="1816176" y="567079"/>
                    </a:lnTo>
                    <a:lnTo>
                      <a:pt x="1816176" y="1060868"/>
                    </a:lnTo>
                    <a:cubicBezTo>
                      <a:pt x="955850" y="981249"/>
                      <a:pt x="381758" y="810382"/>
                      <a:pt x="0" y="627028"/>
                    </a:cubicBezTo>
                    <a:close/>
                  </a:path>
                </a:pathLst>
              </a:custGeom>
              <a:solidFill>
                <a:srgbClr val="84A98C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Jost SemiBold" panose="020B0604020202020204" charset="0"/>
                  <a:ea typeface="Jost SemiBold" panose="020B0604020202020204" charset="0"/>
                </a:endParaRPr>
              </a:p>
            </p:txBody>
          </p:sp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CAAD77F8-DD90-F8A7-6FFA-34820442596F}"/>
                  </a:ext>
                </a:extLst>
              </p:cNvPr>
              <p:cNvSpPr/>
              <p:nvPr/>
            </p:nvSpPr>
            <p:spPr>
              <a:xfrm>
                <a:off x="1250550" y="3258290"/>
                <a:ext cx="2374361" cy="2048532"/>
              </a:xfrm>
              <a:custGeom>
                <a:avLst/>
                <a:gdLst/>
                <a:ahLst/>
                <a:cxnLst/>
                <a:rect l="0" t="0" r="0" b="0"/>
                <a:pathLst>
                  <a:path w="2374361" h="2048532">
                    <a:moveTo>
                      <a:pt x="1816176" y="1060953"/>
                    </a:moveTo>
                    <a:lnTo>
                      <a:pt x="1816176" y="2048532"/>
                    </a:lnTo>
                    <a:cubicBezTo>
                      <a:pt x="955850" y="1968913"/>
                      <a:pt x="381758" y="1798045"/>
                      <a:pt x="0" y="1614692"/>
                    </a:cubicBezTo>
                    <a:lnTo>
                      <a:pt x="0" y="627113"/>
                    </a:lnTo>
                    <a:cubicBezTo>
                      <a:pt x="381758" y="810553"/>
                      <a:pt x="955850" y="981335"/>
                      <a:pt x="1816176" y="1060953"/>
                    </a:cubicBezTo>
                    <a:close/>
                    <a:moveTo>
                      <a:pt x="2374361" y="0"/>
                    </a:moveTo>
                    <a:lnTo>
                      <a:pt x="1816176" y="567079"/>
                    </a:lnTo>
                    <a:lnTo>
                      <a:pt x="1816176" y="1060868"/>
                    </a:lnTo>
                    <a:cubicBezTo>
                      <a:pt x="955850" y="981249"/>
                      <a:pt x="381758" y="810382"/>
                      <a:pt x="0" y="627028"/>
                    </a:cubicBezTo>
                    <a:close/>
                  </a:path>
                </a:pathLst>
              </a:custGeom>
              <a:noFill/>
              <a:ln w="1282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Jost SemiBold" panose="020B0604020202020204" charset="0"/>
                  <a:ea typeface="Jost SemiBold" panose="020B0604020202020204" charset="0"/>
                </a:endParaRPr>
              </a:p>
            </p:txBody>
          </p:sp>
        </p:grpSp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B96730B1-5978-3A9F-80E2-AC5247755A12}"/>
                </a:ext>
              </a:extLst>
            </p:cNvPr>
            <p:cNvSpPr/>
            <p:nvPr/>
          </p:nvSpPr>
          <p:spPr>
            <a:xfrm>
              <a:off x="6582988" y="2071965"/>
              <a:ext cx="86738" cy="1289316"/>
            </a:xfrm>
            <a:custGeom>
              <a:avLst/>
              <a:gdLst/>
              <a:ahLst/>
              <a:cxnLst/>
              <a:rect l="0" t="0" r="0" b="0"/>
              <a:pathLst>
                <a:path w="111175" h="1753148">
                  <a:moveTo>
                    <a:pt x="55587" y="1744596"/>
                  </a:moveTo>
                  <a:lnTo>
                    <a:pt x="55587" y="0"/>
                  </a:lnTo>
                  <a:moveTo>
                    <a:pt x="111175" y="1697560"/>
                  </a:moveTo>
                  <a:lnTo>
                    <a:pt x="55587" y="1753148"/>
                  </a:lnTo>
                  <a:lnTo>
                    <a:pt x="0" y="1697560"/>
                  </a:lnTo>
                </a:path>
              </a:pathLst>
            </a:custGeom>
            <a:noFill/>
            <a:ln w="1282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F89C80-9477-6581-6D4A-B4026FE5778B}"/>
                </a:ext>
              </a:extLst>
            </p:cNvPr>
            <p:cNvSpPr txBox="1"/>
            <p:nvPr/>
          </p:nvSpPr>
          <p:spPr>
            <a:xfrm>
              <a:off x="6354360" y="1254350"/>
              <a:ext cx="5834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200" b="1" dirty="0">
                  <a:solidFill>
                    <a:srgbClr val="84A98C"/>
                  </a:solidFill>
                  <a:latin typeface="Jost SemiBold" panose="020B0604020202020204" charset="0"/>
                  <a:ea typeface="Jost SemiBold" panose="020B0604020202020204" charset="0"/>
                </a:rPr>
                <a:t>Random
Scaling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7F793D-577D-F0FC-3607-89B105ED7C6D}"/>
                </a:ext>
              </a:extLst>
            </p:cNvPr>
            <p:cNvSpPr txBox="1"/>
            <p:nvPr/>
          </p:nvSpPr>
          <p:spPr>
            <a:xfrm>
              <a:off x="6222150" y="1644918"/>
              <a:ext cx="90409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900" b="0">
                  <a:solidFill>
                    <a:srgbClr val="484848"/>
                  </a:solidFill>
                  <a:latin typeface="Jost SemiBold" panose="020B0604020202020204" charset="0"/>
                  <a:ea typeface="Jost SemiBold" panose="020B0604020202020204" charset="0"/>
                </a:rPr>
                <a:t>Uniformly resizes
the sequence.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FBD41-549F-20ED-F09B-057878D7D17D}"/>
              </a:ext>
            </a:extLst>
          </p:cNvPr>
          <p:cNvGrpSpPr/>
          <p:nvPr/>
        </p:nvGrpSpPr>
        <p:grpSpPr>
          <a:xfrm>
            <a:off x="6857149" y="1254350"/>
            <a:ext cx="1785545" cy="3245492"/>
            <a:chOff x="6857149" y="1254350"/>
            <a:chExt cx="1785545" cy="324549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F5FDE9D-BB66-6A38-00D0-519D161F1B7A}"/>
                </a:ext>
              </a:extLst>
            </p:cNvPr>
            <p:cNvGrpSpPr/>
            <p:nvPr/>
          </p:nvGrpSpPr>
          <p:grpSpPr>
            <a:xfrm>
              <a:off x="6857149" y="2523226"/>
              <a:ext cx="1785545" cy="1976616"/>
              <a:chOff x="3066641" y="2666068"/>
              <a:chExt cx="2288585" cy="2687704"/>
            </a:xfrm>
          </p:grpSpPr>
          <p:sp>
            <p:nvSpPr>
              <p:cNvPr id="43" name="Rounded Rectangle 1">
                <a:extLst>
                  <a:ext uri="{FF2B5EF4-FFF2-40B4-BE49-F238E27FC236}">
                    <a16:creationId xmlns:a16="http://schemas.microsoft.com/office/drawing/2014/main" id="{C58D57D8-A264-1754-A47D-969B4BF952C7}"/>
                  </a:ext>
                </a:extLst>
              </p:cNvPr>
              <p:cNvSpPr/>
              <p:nvPr/>
            </p:nvSpPr>
            <p:spPr>
              <a:xfrm>
                <a:off x="3066641" y="2666068"/>
                <a:ext cx="2288585" cy="2687704"/>
              </a:xfrm>
              <a:custGeom>
                <a:avLst/>
                <a:gdLst/>
                <a:ahLst/>
                <a:cxnLst/>
                <a:rect l="0" t="0" r="0" b="0"/>
                <a:pathLst>
                  <a:path w="2288585" h="2687704">
                    <a:moveTo>
                      <a:pt x="2288585" y="1155795"/>
                    </a:moveTo>
                    <a:lnTo>
                      <a:pt x="2288585" y="2637248"/>
                    </a:lnTo>
                    <a:cubicBezTo>
                      <a:pt x="1940008" y="2669317"/>
                      <a:pt x="1544395" y="2687704"/>
                      <a:pt x="1095589" y="2687704"/>
                    </a:cubicBezTo>
                    <a:cubicBezTo>
                      <a:pt x="686720" y="2687704"/>
                      <a:pt x="323177" y="2670686"/>
                      <a:pt x="0" y="2640754"/>
                    </a:cubicBezTo>
                    <a:lnTo>
                      <a:pt x="0" y="1159301"/>
                    </a:lnTo>
                    <a:cubicBezTo>
                      <a:pt x="323177" y="1189147"/>
                      <a:pt x="686720" y="1206251"/>
                      <a:pt x="1095589" y="1206251"/>
                    </a:cubicBezTo>
                    <a:cubicBezTo>
                      <a:pt x="1544395" y="1206251"/>
                      <a:pt x="1940008" y="1187864"/>
                      <a:pt x="2288585" y="1155795"/>
                    </a:cubicBezTo>
                    <a:close/>
                    <a:moveTo>
                      <a:pt x="2288585" y="1155795"/>
                    </a:moveTo>
                    <a:cubicBezTo>
                      <a:pt x="1940008" y="1187864"/>
                      <a:pt x="1544395" y="1206251"/>
                      <a:pt x="1095589" y="1206251"/>
                    </a:cubicBezTo>
                    <a:cubicBezTo>
                      <a:pt x="686720" y="1206251"/>
                      <a:pt x="323177" y="1189233"/>
                      <a:pt x="0" y="1159301"/>
                    </a:cubicBezTo>
                    <a:lnTo>
                      <a:pt x="1141171" y="0"/>
                    </a:lnTo>
                    <a:lnTo>
                      <a:pt x="1830543" y="694503"/>
                    </a:lnTo>
                    <a:lnTo>
                      <a:pt x="1830628" y="694503"/>
                    </a:lnTo>
                    <a:lnTo>
                      <a:pt x="2288499" y="1155795"/>
                    </a:lnTo>
                    <a:close/>
                  </a:path>
                </a:pathLst>
              </a:custGeom>
              <a:solidFill>
                <a:srgbClr val="CAD2C5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dirty="0">
                  <a:solidFill>
                    <a:srgbClr val="9FAC96"/>
                  </a:solidFill>
                  <a:latin typeface="Jost SemiBold" panose="020B0604020202020204" charset="0"/>
                  <a:ea typeface="Jost SemiBold" panose="020B0604020202020204" charset="0"/>
                </a:endParaRPr>
              </a:p>
            </p:txBody>
          </p:sp>
          <p:sp>
            <p:nvSpPr>
              <p:cNvPr id="44" name="Rounded Rectangle 2">
                <a:extLst>
                  <a:ext uri="{FF2B5EF4-FFF2-40B4-BE49-F238E27FC236}">
                    <a16:creationId xmlns:a16="http://schemas.microsoft.com/office/drawing/2014/main" id="{BE43C672-00B1-1DEB-FB29-08B14E27E88F}"/>
                  </a:ext>
                </a:extLst>
              </p:cNvPr>
              <p:cNvSpPr/>
              <p:nvPr/>
            </p:nvSpPr>
            <p:spPr>
              <a:xfrm>
                <a:off x="3066641" y="2666068"/>
                <a:ext cx="2288585" cy="2687704"/>
              </a:xfrm>
              <a:custGeom>
                <a:avLst/>
                <a:gdLst/>
                <a:ahLst/>
                <a:cxnLst/>
                <a:rect l="0" t="0" r="0" b="0"/>
                <a:pathLst>
                  <a:path w="2288585" h="2687704">
                    <a:moveTo>
                      <a:pt x="2288585" y="1155795"/>
                    </a:moveTo>
                    <a:lnTo>
                      <a:pt x="2288585" y="2637248"/>
                    </a:lnTo>
                    <a:cubicBezTo>
                      <a:pt x="1940008" y="2669317"/>
                      <a:pt x="1544395" y="2687704"/>
                      <a:pt x="1095589" y="2687704"/>
                    </a:cubicBezTo>
                    <a:cubicBezTo>
                      <a:pt x="686720" y="2687704"/>
                      <a:pt x="323177" y="2670686"/>
                      <a:pt x="0" y="2640754"/>
                    </a:cubicBezTo>
                    <a:lnTo>
                      <a:pt x="0" y="1159301"/>
                    </a:lnTo>
                    <a:cubicBezTo>
                      <a:pt x="323177" y="1189147"/>
                      <a:pt x="686720" y="1206251"/>
                      <a:pt x="1095589" y="1206251"/>
                    </a:cubicBezTo>
                    <a:cubicBezTo>
                      <a:pt x="1544395" y="1206251"/>
                      <a:pt x="1940008" y="1187864"/>
                      <a:pt x="2288585" y="1155795"/>
                    </a:cubicBezTo>
                    <a:close/>
                    <a:moveTo>
                      <a:pt x="2288585" y="1155795"/>
                    </a:moveTo>
                    <a:cubicBezTo>
                      <a:pt x="1940008" y="1187864"/>
                      <a:pt x="1544395" y="1206251"/>
                      <a:pt x="1095589" y="1206251"/>
                    </a:cubicBezTo>
                    <a:cubicBezTo>
                      <a:pt x="686720" y="1206251"/>
                      <a:pt x="323177" y="1189233"/>
                      <a:pt x="0" y="1159301"/>
                    </a:cubicBezTo>
                    <a:lnTo>
                      <a:pt x="1141171" y="0"/>
                    </a:lnTo>
                    <a:lnTo>
                      <a:pt x="1830543" y="694503"/>
                    </a:lnTo>
                    <a:lnTo>
                      <a:pt x="1830628" y="694503"/>
                    </a:lnTo>
                    <a:lnTo>
                      <a:pt x="2288499" y="1155795"/>
                    </a:lnTo>
                    <a:close/>
                  </a:path>
                </a:pathLst>
              </a:custGeom>
              <a:noFill/>
              <a:ln w="1282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solidFill>
                    <a:srgbClr val="9FAC96"/>
                  </a:solidFill>
                  <a:latin typeface="Jost SemiBold" panose="020B0604020202020204" charset="0"/>
                  <a:ea typeface="Jost SemiBold" panose="020B0604020202020204" charset="0"/>
                </a:endParaRPr>
              </a:p>
            </p:txBody>
          </p:sp>
        </p:grpSp>
        <p:sp>
          <p:nvSpPr>
            <p:cNvPr id="30" name="Rounded Rectangle 11">
              <a:extLst>
                <a:ext uri="{FF2B5EF4-FFF2-40B4-BE49-F238E27FC236}">
                  <a16:creationId xmlns:a16="http://schemas.microsoft.com/office/drawing/2014/main" id="{D1423476-2119-78CE-1A0D-1B7F3470AB0C}"/>
                </a:ext>
              </a:extLst>
            </p:cNvPr>
            <p:cNvSpPr/>
            <p:nvPr/>
          </p:nvSpPr>
          <p:spPr>
            <a:xfrm>
              <a:off x="7864049" y="2071965"/>
              <a:ext cx="86738" cy="987427"/>
            </a:xfrm>
            <a:custGeom>
              <a:avLst/>
              <a:gdLst/>
              <a:ahLst/>
              <a:cxnLst/>
              <a:rect l="0" t="0" r="0" b="0"/>
              <a:pathLst>
                <a:path w="111175" h="1342654">
                  <a:moveTo>
                    <a:pt x="111175" y="1287067"/>
                  </a:moveTo>
                  <a:lnTo>
                    <a:pt x="55587" y="1342654"/>
                  </a:lnTo>
                  <a:lnTo>
                    <a:pt x="0" y="1287067"/>
                  </a:lnTo>
                  <a:moveTo>
                    <a:pt x="55587" y="1334103"/>
                  </a:moveTo>
                  <a:lnTo>
                    <a:pt x="55587" y="0"/>
                  </a:lnTo>
                </a:path>
              </a:pathLst>
            </a:custGeom>
            <a:noFill/>
            <a:ln w="1282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8DBDC9-23BB-474B-5D83-DE5132D4A14D}"/>
                </a:ext>
              </a:extLst>
            </p:cNvPr>
            <p:cNvSpPr txBox="1"/>
            <p:nvPr/>
          </p:nvSpPr>
          <p:spPr>
            <a:xfrm>
              <a:off x="7641286" y="1254350"/>
              <a:ext cx="5947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200" b="1" dirty="0">
                  <a:solidFill>
                    <a:srgbClr val="9FAC96"/>
                  </a:solidFill>
                  <a:latin typeface="Jost SemiBold" panose="020B0604020202020204" charset="0"/>
                  <a:ea typeface="Jost SemiBold" panose="020B0604020202020204" charset="0"/>
                </a:rPr>
                <a:t>Z-Axis
Rotation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07B98F-E33D-9CDD-250E-F4326C2FAEA2}"/>
                </a:ext>
              </a:extLst>
            </p:cNvPr>
            <p:cNvSpPr txBox="1"/>
            <p:nvPr/>
          </p:nvSpPr>
          <p:spPr>
            <a:xfrm>
              <a:off x="7480633" y="1644918"/>
              <a:ext cx="95218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900" b="0" dirty="0">
                  <a:solidFill>
                    <a:srgbClr val="484848"/>
                  </a:solidFill>
                  <a:latin typeface="Jost SemiBold" panose="020B0604020202020204" charset="0"/>
                  <a:ea typeface="Jost SemiBold" panose="020B0604020202020204" charset="0"/>
                </a:rPr>
                <a:t>Rotates landmarks
in the x-y plane
slightly.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1851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9BF6AF97-8A40-216E-5830-58D3C7132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5E5656-C465-5061-C2F0-AF7E3FB964C8}"/>
              </a:ext>
            </a:extLst>
          </p:cNvPr>
          <p:cNvSpPr txBox="1"/>
          <p:nvPr/>
        </p:nvSpPr>
        <p:spPr>
          <a:xfrm>
            <a:off x="289560" y="274256"/>
            <a:ext cx="288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 SemiBold" panose="020B0604020202020204" charset="0"/>
                <a:ea typeface="Jost SemiBold" panose="020B0604020202020204" charset="0"/>
              </a:rPr>
              <a:t>Data Augmentation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2FC04-DA91-1F0E-27B9-531ED4F04EC9}"/>
              </a:ext>
            </a:extLst>
          </p:cNvPr>
          <p:cNvSpPr txBox="1"/>
          <p:nvPr/>
        </p:nvSpPr>
        <p:spPr>
          <a:xfrm>
            <a:off x="929641" y="952500"/>
            <a:ext cx="36423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lbert Sans" pitchFamily="2" charset="0"/>
                <a:ea typeface="Jost SemiBold" panose="020B0604020202020204" charset="0"/>
              </a:rPr>
              <a:t>After applying data augmentation techniques, the number of videos increased from 10,734 to 21,468, effectively doubling the dataset size for better model training</a:t>
            </a:r>
            <a:r>
              <a:rPr lang="en-US" dirty="0">
                <a:latin typeface="Albert Sans" pitchFamily="2" charset="0"/>
              </a:rPr>
              <a:t>.</a:t>
            </a:r>
          </a:p>
          <a:p>
            <a:endParaRPr lang="en-US" dirty="0">
              <a:latin typeface="Albert Sans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E2D268-9214-5730-E195-CFCF0C36BEDF}"/>
              </a:ext>
            </a:extLst>
          </p:cNvPr>
          <p:cNvGrpSpPr/>
          <p:nvPr/>
        </p:nvGrpSpPr>
        <p:grpSpPr>
          <a:xfrm>
            <a:off x="4822281" y="3356672"/>
            <a:ext cx="1777405" cy="581841"/>
            <a:chOff x="225706" y="3855816"/>
            <a:chExt cx="1918503" cy="650197"/>
          </a:xfrm>
        </p:grpSpPr>
        <p:sp>
          <p:nvSpPr>
            <p:cNvPr id="60" name="Rounded Rectangle 1">
              <a:extLst>
                <a:ext uri="{FF2B5EF4-FFF2-40B4-BE49-F238E27FC236}">
                  <a16:creationId xmlns:a16="http://schemas.microsoft.com/office/drawing/2014/main" id="{C0BDE222-EF2F-72A8-EB88-4849673B19DD}"/>
                </a:ext>
              </a:extLst>
            </p:cNvPr>
            <p:cNvSpPr/>
            <p:nvPr/>
          </p:nvSpPr>
          <p:spPr>
            <a:xfrm>
              <a:off x="1184958" y="4034224"/>
              <a:ext cx="959251" cy="471789"/>
            </a:xfrm>
            <a:custGeom>
              <a:avLst/>
              <a:gdLst/>
              <a:ahLst/>
              <a:cxnLst/>
              <a:rect l="0" t="0" r="0" b="0"/>
              <a:pathLst>
                <a:path w="959251" h="471789">
                  <a:moveTo>
                    <a:pt x="0" y="336991"/>
                  </a:moveTo>
                  <a:lnTo>
                    <a:pt x="959251" y="0"/>
                  </a:lnTo>
                  <a:lnTo>
                    <a:pt x="959251" y="134796"/>
                  </a:lnTo>
                  <a:lnTo>
                    <a:pt x="0" y="471789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1" name="Rounded Rectangle 2">
              <a:extLst>
                <a:ext uri="{FF2B5EF4-FFF2-40B4-BE49-F238E27FC236}">
                  <a16:creationId xmlns:a16="http://schemas.microsoft.com/office/drawing/2014/main" id="{CC9419E0-44DB-BF9C-B9D2-EFCD4A46802D}"/>
                </a:ext>
              </a:extLst>
            </p:cNvPr>
            <p:cNvSpPr/>
            <p:nvPr/>
          </p:nvSpPr>
          <p:spPr>
            <a:xfrm>
              <a:off x="225706" y="4034224"/>
              <a:ext cx="959251" cy="471789"/>
            </a:xfrm>
            <a:custGeom>
              <a:avLst/>
              <a:gdLst/>
              <a:ahLst/>
              <a:cxnLst/>
              <a:rect l="0" t="0" r="0" b="0"/>
              <a:pathLst>
                <a:path w="959251" h="471789">
                  <a:moveTo>
                    <a:pt x="959251" y="336991"/>
                  </a:moveTo>
                  <a:lnTo>
                    <a:pt x="959251" y="471789"/>
                  </a:lnTo>
                  <a:lnTo>
                    <a:pt x="0" y="134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2" name="Rounded Rectangle 3">
              <a:extLst>
                <a:ext uri="{FF2B5EF4-FFF2-40B4-BE49-F238E27FC236}">
                  <a16:creationId xmlns:a16="http://schemas.microsoft.com/office/drawing/2014/main" id="{CFB5B943-5188-317D-62DA-0CA85B370C7D}"/>
                </a:ext>
              </a:extLst>
            </p:cNvPr>
            <p:cNvSpPr/>
            <p:nvPr/>
          </p:nvSpPr>
          <p:spPr>
            <a:xfrm>
              <a:off x="225706" y="3855816"/>
              <a:ext cx="1918503" cy="515399"/>
            </a:xfrm>
            <a:custGeom>
              <a:avLst/>
              <a:gdLst/>
              <a:ahLst/>
              <a:cxnLst/>
              <a:rect l="0" t="0" r="0" b="0"/>
              <a:pathLst>
                <a:path w="1918503" h="515399">
                  <a:moveTo>
                    <a:pt x="1410664" y="0"/>
                  </a:moveTo>
                  <a:lnTo>
                    <a:pt x="1918503" y="178407"/>
                  </a:lnTo>
                  <a:lnTo>
                    <a:pt x="959251" y="515399"/>
                  </a:lnTo>
                  <a:lnTo>
                    <a:pt x="0" y="178407"/>
                  </a:lnTo>
                  <a:lnTo>
                    <a:pt x="507839" y="0"/>
                  </a:lnTo>
                  <a:lnTo>
                    <a:pt x="507839" y="151761"/>
                  </a:lnTo>
                  <a:cubicBezTo>
                    <a:pt x="507839" y="276415"/>
                    <a:pt x="709943" y="377467"/>
                    <a:pt x="959251" y="377468"/>
                  </a:cubicBezTo>
                  <a:cubicBezTo>
                    <a:pt x="1208563" y="377468"/>
                    <a:pt x="1410664" y="276415"/>
                    <a:pt x="1410664" y="151762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3" name="Rounded Rectangle 4">
              <a:extLst>
                <a:ext uri="{FF2B5EF4-FFF2-40B4-BE49-F238E27FC236}">
                  <a16:creationId xmlns:a16="http://schemas.microsoft.com/office/drawing/2014/main" id="{AEEA1BCA-2240-32E4-6CA6-EE8051683F1E}"/>
                </a:ext>
              </a:extLst>
            </p:cNvPr>
            <p:cNvSpPr/>
            <p:nvPr/>
          </p:nvSpPr>
          <p:spPr>
            <a:xfrm>
              <a:off x="1184958" y="4034224"/>
              <a:ext cx="959251" cy="471789"/>
            </a:xfrm>
            <a:custGeom>
              <a:avLst/>
              <a:gdLst/>
              <a:ahLst/>
              <a:cxnLst/>
              <a:rect l="0" t="0" r="0" b="0"/>
              <a:pathLst>
                <a:path w="959251" h="471789">
                  <a:moveTo>
                    <a:pt x="0" y="336991"/>
                  </a:moveTo>
                  <a:lnTo>
                    <a:pt x="959251" y="0"/>
                  </a:lnTo>
                  <a:lnTo>
                    <a:pt x="959251" y="134796"/>
                  </a:lnTo>
                  <a:lnTo>
                    <a:pt x="0" y="471789"/>
                  </a:lnTo>
                  <a:close/>
                </a:path>
              </a:pathLst>
            </a:custGeom>
            <a:noFill/>
            <a:ln w="1410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4" name="Rounded Rectangle 5">
              <a:extLst>
                <a:ext uri="{FF2B5EF4-FFF2-40B4-BE49-F238E27FC236}">
                  <a16:creationId xmlns:a16="http://schemas.microsoft.com/office/drawing/2014/main" id="{B0780386-30F9-8BA5-DC0D-C0CA1A457EA4}"/>
                </a:ext>
              </a:extLst>
            </p:cNvPr>
            <p:cNvSpPr/>
            <p:nvPr/>
          </p:nvSpPr>
          <p:spPr>
            <a:xfrm>
              <a:off x="225706" y="4034224"/>
              <a:ext cx="959251" cy="471789"/>
            </a:xfrm>
            <a:custGeom>
              <a:avLst/>
              <a:gdLst/>
              <a:ahLst/>
              <a:cxnLst/>
              <a:rect l="0" t="0" r="0" b="0"/>
              <a:pathLst>
                <a:path w="959251" h="471789">
                  <a:moveTo>
                    <a:pt x="959251" y="336991"/>
                  </a:moveTo>
                  <a:lnTo>
                    <a:pt x="959251" y="471789"/>
                  </a:lnTo>
                  <a:lnTo>
                    <a:pt x="0" y="1347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10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5" name="Rounded Rectangle 6">
              <a:extLst>
                <a:ext uri="{FF2B5EF4-FFF2-40B4-BE49-F238E27FC236}">
                  <a16:creationId xmlns:a16="http://schemas.microsoft.com/office/drawing/2014/main" id="{6580B3F9-561F-D366-B6CD-4105E6F21163}"/>
                </a:ext>
              </a:extLst>
            </p:cNvPr>
            <p:cNvSpPr/>
            <p:nvPr/>
          </p:nvSpPr>
          <p:spPr>
            <a:xfrm>
              <a:off x="225706" y="3855816"/>
              <a:ext cx="1918503" cy="515399"/>
            </a:xfrm>
            <a:custGeom>
              <a:avLst/>
              <a:gdLst/>
              <a:ahLst/>
              <a:cxnLst/>
              <a:rect l="0" t="0" r="0" b="0"/>
              <a:pathLst>
                <a:path w="1918503" h="515399">
                  <a:moveTo>
                    <a:pt x="1410664" y="0"/>
                  </a:moveTo>
                  <a:lnTo>
                    <a:pt x="1918503" y="178407"/>
                  </a:lnTo>
                  <a:lnTo>
                    <a:pt x="959251" y="515399"/>
                  </a:lnTo>
                  <a:lnTo>
                    <a:pt x="0" y="178407"/>
                  </a:lnTo>
                  <a:lnTo>
                    <a:pt x="507839" y="0"/>
                  </a:lnTo>
                  <a:lnTo>
                    <a:pt x="507839" y="151761"/>
                  </a:lnTo>
                  <a:cubicBezTo>
                    <a:pt x="507839" y="276415"/>
                    <a:pt x="709943" y="377467"/>
                    <a:pt x="959251" y="377468"/>
                  </a:cubicBezTo>
                  <a:cubicBezTo>
                    <a:pt x="1208560" y="377468"/>
                    <a:pt x="1410664" y="276415"/>
                    <a:pt x="1410664" y="151762"/>
                  </a:cubicBezTo>
                  <a:close/>
                </a:path>
              </a:pathLst>
            </a:custGeom>
            <a:noFill/>
            <a:ln w="1410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CD8BA3-ECF8-A2D1-489D-C7C07340146F}"/>
              </a:ext>
            </a:extLst>
          </p:cNvPr>
          <p:cNvGrpSpPr/>
          <p:nvPr/>
        </p:nvGrpSpPr>
        <p:grpSpPr>
          <a:xfrm>
            <a:off x="6599686" y="2851728"/>
            <a:ext cx="1777405" cy="581841"/>
            <a:chOff x="2144210" y="3291550"/>
            <a:chExt cx="1918503" cy="650197"/>
          </a:xfrm>
        </p:grpSpPr>
        <p:sp>
          <p:nvSpPr>
            <p:cNvPr id="52" name="Rounded Rectangle 11">
              <a:extLst>
                <a:ext uri="{FF2B5EF4-FFF2-40B4-BE49-F238E27FC236}">
                  <a16:creationId xmlns:a16="http://schemas.microsoft.com/office/drawing/2014/main" id="{7B96F871-42E1-6748-1C77-18E5F8CE8D8A}"/>
                </a:ext>
              </a:extLst>
            </p:cNvPr>
            <p:cNvSpPr/>
            <p:nvPr/>
          </p:nvSpPr>
          <p:spPr>
            <a:xfrm>
              <a:off x="3103462" y="3469958"/>
              <a:ext cx="959251" cy="471789"/>
            </a:xfrm>
            <a:custGeom>
              <a:avLst/>
              <a:gdLst/>
              <a:ahLst/>
              <a:cxnLst/>
              <a:rect l="0" t="0" r="0" b="0"/>
              <a:pathLst>
                <a:path w="959251" h="471789">
                  <a:moveTo>
                    <a:pt x="0" y="336991"/>
                  </a:moveTo>
                  <a:lnTo>
                    <a:pt x="959251" y="0"/>
                  </a:lnTo>
                  <a:lnTo>
                    <a:pt x="959251" y="134796"/>
                  </a:lnTo>
                  <a:lnTo>
                    <a:pt x="0" y="471789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3" name="Rounded Rectangle 12">
              <a:extLst>
                <a:ext uri="{FF2B5EF4-FFF2-40B4-BE49-F238E27FC236}">
                  <a16:creationId xmlns:a16="http://schemas.microsoft.com/office/drawing/2014/main" id="{33DEFDC4-B9CB-2116-9C01-70E416C57034}"/>
                </a:ext>
              </a:extLst>
            </p:cNvPr>
            <p:cNvSpPr/>
            <p:nvPr/>
          </p:nvSpPr>
          <p:spPr>
            <a:xfrm>
              <a:off x="2144210" y="3469958"/>
              <a:ext cx="959251" cy="471789"/>
            </a:xfrm>
            <a:custGeom>
              <a:avLst/>
              <a:gdLst/>
              <a:ahLst/>
              <a:cxnLst/>
              <a:rect l="0" t="0" r="0" b="0"/>
              <a:pathLst>
                <a:path w="959251" h="471789">
                  <a:moveTo>
                    <a:pt x="959251" y="336991"/>
                  </a:moveTo>
                  <a:lnTo>
                    <a:pt x="959251" y="471789"/>
                  </a:lnTo>
                  <a:lnTo>
                    <a:pt x="0" y="134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4" name="Rounded Rectangle 13">
              <a:extLst>
                <a:ext uri="{FF2B5EF4-FFF2-40B4-BE49-F238E27FC236}">
                  <a16:creationId xmlns:a16="http://schemas.microsoft.com/office/drawing/2014/main" id="{203C438E-69E1-B902-75C3-0981372C80D9}"/>
                </a:ext>
              </a:extLst>
            </p:cNvPr>
            <p:cNvSpPr/>
            <p:nvPr/>
          </p:nvSpPr>
          <p:spPr>
            <a:xfrm>
              <a:off x="2144210" y="3291550"/>
              <a:ext cx="1918503" cy="515399"/>
            </a:xfrm>
            <a:custGeom>
              <a:avLst/>
              <a:gdLst/>
              <a:ahLst/>
              <a:cxnLst/>
              <a:rect l="0" t="0" r="0" b="0"/>
              <a:pathLst>
                <a:path w="1918503" h="515399">
                  <a:moveTo>
                    <a:pt x="1410664" y="0"/>
                  </a:moveTo>
                  <a:lnTo>
                    <a:pt x="1918503" y="178407"/>
                  </a:lnTo>
                  <a:lnTo>
                    <a:pt x="959251" y="515399"/>
                  </a:lnTo>
                  <a:lnTo>
                    <a:pt x="0" y="178407"/>
                  </a:lnTo>
                  <a:lnTo>
                    <a:pt x="507839" y="0"/>
                  </a:lnTo>
                  <a:lnTo>
                    <a:pt x="507839" y="151761"/>
                  </a:lnTo>
                  <a:cubicBezTo>
                    <a:pt x="507839" y="276415"/>
                    <a:pt x="709943" y="377467"/>
                    <a:pt x="959251" y="377468"/>
                  </a:cubicBezTo>
                  <a:cubicBezTo>
                    <a:pt x="1208563" y="377468"/>
                    <a:pt x="1410664" y="276415"/>
                    <a:pt x="1410664" y="151762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5" name="Rounded Rectangle 14">
              <a:extLst>
                <a:ext uri="{FF2B5EF4-FFF2-40B4-BE49-F238E27FC236}">
                  <a16:creationId xmlns:a16="http://schemas.microsoft.com/office/drawing/2014/main" id="{74F5A8B3-12E8-40F7-6547-E2D76F71EA42}"/>
                </a:ext>
              </a:extLst>
            </p:cNvPr>
            <p:cNvSpPr/>
            <p:nvPr/>
          </p:nvSpPr>
          <p:spPr>
            <a:xfrm>
              <a:off x="3103462" y="3469958"/>
              <a:ext cx="959251" cy="471789"/>
            </a:xfrm>
            <a:custGeom>
              <a:avLst/>
              <a:gdLst/>
              <a:ahLst/>
              <a:cxnLst/>
              <a:rect l="0" t="0" r="0" b="0"/>
              <a:pathLst>
                <a:path w="959251" h="471789">
                  <a:moveTo>
                    <a:pt x="0" y="336991"/>
                  </a:moveTo>
                  <a:lnTo>
                    <a:pt x="959251" y="0"/>
                  </a:lnTo>
                  <a:lnTo>
                    <a:pt x="959251" y="134796"/>
                  </a:lnTo>
                  <a:lnTo>
                    <a:pt x="0" y="471789"/>
                  </a:lnTo>
                  <a:close/>
                </a:path>
              </a:pathLst>
            </a:custGeom>
            <a:noFill/>
            <a:ln w="1410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6" name="Rounded Rectangle 15">
              <a:extLst>
                <a:ext uri="{FF2B5EF4-FFF2-40B4-BE49-F238E27FC236}">
                  <a16:creationId xmlns:a16="http://schemas.microsoft.com/office/drawing/2014/main" id="{7E5F4546-6A6B-A98A-E39A-C06551148E77}"/>
                </a:ext>
              </a:extLst>
            </p:cNvPr>
            <p:cNvSpPr/>
            <p:nvPr/>
          </p:nvSpPr>
          <p:spPr>
            <a:xfrm>
              <a:off x="2144210" y="3469958"/>
              <a:ext cx="959251" cy="471789"/>
            </a:xfrm>
            <a:custGeom>
              <a:avLst/>
              <a:gdLst/>
              <a:ahLst/>
              <a:cxnLst/>
              <a:rect l="0" t="0" r="0" b="0"/>
              <a:pathLst>
                <a:path w="959251" h="471789">
                  <a:moveTo>
                    <a:pt x="959251" y="336991"/>
                  </a:moveTo>
                  <a:lnTo>
                    <a:pt x="959251" y="471789"/>
                  </a:lnTo>
                  <a:lnTo>
                    <a:pt x="0" y="1347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10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7" name="Rounded Rectangle 16">
              <a:extLst>
                <a:ext uri="{FF2B5EF4-FFF2-40B4-BE49-F238E27FC236}">
                  <a16:creationId xmlns:a16="http://schemas.microsoft.com/office/drawing/2014/main" id="{0AE8F34F-4A25-9D36-F80E-61E33E1BF7E9}"/>
                </a:ext>
              </a:extLst>
            </p:cNvPr>
            <p:cNvSpPr/>
            <p:nvPr/>
          </p:nvSpPr>
          <p:spPr>
            <a:xfrm>
              <a:off x="2144210" y="3291550"/>
              <a:ext cx="1918503" cy="515399"/>
            </a:xfrm>
            <a:custGeom>
              <a:avLst/>
              <a:gdLst/>
              <a:ahLst/>
              <a:cxnLst/>
              <a:rect l="0" t="0" r="0" b="0"/>
              <a:pathLst>
                <a:path w="1918503" h="515399">
                  <a:moveTo>
                    <a:pt x="1410664" y="0"/>
                  </a:moveTo>
                  <a:lnTo>
                    <a:pt x="1918503" y="178407"/>
                  </a:lnTo>
                  <a:lnTo>
                    <a:pt x="959251" y="515399"/>
                  </a:lnTo>
                  <a:lnTo>
                    <a:pt x="0" y="178407"/>
                  </a:lnTo>
                  <a:lnTo>
                    <a:pt x="507839" y="0"/>
                  </a:lnTo>
                  <a:lnTo>
                    <a:pt x="507839" y="151761"/>
                  </a:lnTo>
                  <a:cubicBezTo>
                    <a:pt x="507839" y="276415"/>
                    <a:pt x="709943" y="377467"/>
                    <a:pt x="959251" y="377468"/>
                  </a:cubicBezTo>
                  <a:cubicBezTo>
                    <a:pt x="1208560" y="377468"/>
                    <a:pt x="1410664" y="276415"/>
                    <a:pt x="1410664" y="151762"/>
                  </a:cubicBezTo>
                  <a:close/>
                </a:path>
              </a:pathLst>
            </a:custGeom>
            <a:noFill/>
            <a:ln w="1410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9A7A50-6801-FBAE-5E80-44993A4146E0}"/>
              </a:ext>
            </a:extLst>
          </p:cNvPr>
          <p:cNvGrpSpPr/>
          <p:nvPr/>
        </p:nvGrpSpPr>
        <p:grpSpPr>
          <a:xfrm>
            <a:off x="7070176" y="760453"/>
            <a:ext cx="836426" cy="2444735"/>
            <a:chOff x="7070176" y="760453"/>
            <a:chExt cx="836426" cy="244473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DA8352E-B0DD-A66B-110B-BC0DD4045862}"/>
                </a:ext>
              </a:extLst>
            </p:cNvPr>
            <p:cNvGrpSpPr/>
            <p:nvPr/>
          </p:nvGrpSpPr>
          <p:grpSpPr>
            <a:xfrm>
              <a:off x="7070176" y="1118089"/>
              <a:ext cx="836426" cy="2087099"/>
              <a:chOff x="2652049" y="1354237"/>
              <a:chExt cx="902825" cy="2332298"/>
            </a:xfrm>
          </p:grpSpPr>
          <p:sp>
            <p:nvSpPr>
              <p:cNvPr id="50" name="Rounded Rectangle 18">
                <a:extLst>
                  <a:ext uri="{FF2B5EF4-FFF2-40B4-BE49-F238E27FC236}">
                    <a16:creationId xmlns:a16="http://schemas.microsoft.com/office/drawing/2014/main" id="{EF3BED9E-B4CF-C194-0808-8FE25199CED7}"/>
                  </a:ext>
                </a:extLst>
              </p:cNvPr>
              <p:cNvSpPr/>
              <p:nvPr/>
            </p:nvSpPr>
            <p:spPr>
              <a:xfrm>
                <a:off x="2652049" y="1354237"/>
                <a:ext cx="902825" cy="2332298"/>
              </a:xfrm>
              <a:custGeom>
                <a:avLst/>
                <a:gdLst/>
                <a:ahLst/>
                <a:cxnLst/>
                <a:rect l="0" t="0" r="0" b="0"/>
                <a:pathLst>
                  <a:path w="902825" h="2332298">
                    <a:moveTo>
                      <a:pt x="0" y="225706"/>
                    </a:moveTo>
                    <a:cubicBezTo>
                      <a:pt x="0" y="101052"/>
                      <a:pt x="202104" y="0"/>
                      <a:pt x="451412" y="0"/>
                    </a:cubicBezTo>
                    <a:cubicBezTo>
                      <a:pt x="700721" y="0"/>
                      <a:pt x="902825" y="101052"/>
                      <a:pt x="902825" y="225706"/>
                    </a:cubicBezTo>
                    <a:close/>
                    <a:moveTo>
                      <a:pt x="902825" y="2106592"/>
                    </a:moveTo>
                    <a:lnTo>
                      <a:pt x="0" y="2106592"/>
                    </a:lnTo>
                    <a:lnTo>
                      <a:pt x="0" y="225706"/>
                    </a:lnTo>
                    <a:lnTo>
                      <a:pt x="902825" y="225706"/>
                    </a:lnTo>
                    <a:close/>
                    <a:moveTo>
                      <a:pt x="0" y="2106592"/>
                    </a:moveTo>
                    <a:lnTo>
                      <a:pt x="902825" y="2106592"/>
                    </a:lnTo>
                    <a:cubicBezTo>
                      <a:pt x="902825" y="2231246"/>
                      <a:pt x="700721" y="2332298"/>
                      <a:pt x="451412" y="2332298"/>
                    </a:cubicBezTo>
                    <a:cubicBezTo>
                      <a:pt x="202104" y="2332298"/>
                      <a:pt x="0" y="2231246"/>
                      <a:pt x="0" y="2106592"/>
                    </a:cubicBezTo>
                    <a:close/>
                  </a:path>
                </a:pathLst>
              </a:custGeom>
              <a:solidFill>
                <a:srgbClr val="84A98C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dirty="0">
                  <a:latin typeface="Albert Sans" pitchFamily="2" charset="0"/>
                </a:endParaRPr>
              </a:p>
            </p:txBody>
          </p:sp>
          <p:sp>
            <p:nvSpPr>
              <p:cNvPr id="51" name="Rounded Rectangle 19">
                <a:extLst>
                  <a:ext uri="{FF2B5EF4-FFF2-40B4-BE49-F238E27FC236}">
                    <a16:creationId xmlns:a16="http://schemas.microsoft.com/office/drawing/2014/main" id="{182832EE-D260-0FA3-F1CC-F51524B1419B}"/>
                  </a:ext>
                </a:extLst>
              </p:cNvPr>
              <p:cNvSpPr/>
              <p:nvPr/>
            </p:nvSpPr>
            <p:spPr>
              <a:xfrm>
                <a:off x="2652049" y="1354237"/>
                <a:ext cx="902825" cy="2332298"/>
              </a:xfrm>
              <a:custGeom>
                <a:avLst/>
                <a:gdLst/>
                <a:ahLst/>
                <a:cxnLst/>
                <a:rect l="0" t="0" r="0" b="0"/>
                <a:pathLst>
                  <a:path w="902825" h="2332298">
                    <a:moveTo>
                      <a:pt x="902824" y="225706"/>
                    </a:moveTo>
                    <a:lnTo>
                      <a:pt x="902824" y="2106592"/>
                    </a:lnTo>
                    <a:moveTo>
                      <a:pt x="0" y="225706"/>
                    </a:moveTo>
                    <a:lnTo>
                      <a:pt x="0" y="2106592"/>
                    </a:lnTo>
                    <a:moveTo>
                      <a:pt x="902825" y="2106592"/>
                    </a:moveTo>
                    <a:cubicBezTo>
                      <a:pt x="902825" y="2231246"/>
                      <a:pt x="700721" y="2332298"/>
                      <a:pt x="451412" y="2332298"/>
                    </a:cubicBezTo>
                    <a:cubicBezTo>
                      <a:pt x="202104" y="2332298"/>
                      <a:pt x="0" y="2231246"/>
                      <a:pt x="0" y="2106592"/>
                    </a:cubicBezTo>
                    <a:moveTo>
                      <a:pt x="902825" y="225706"/>
                    </a:moveTo>
                    <a:cubicBezTo>
                      <a:pt x="902825" y="350360"/>
                      <a:pt x="700721" y="451412"/>
                      <a:pt x="451412" y="451412"/>
                    </a:cubicBezTo>
                    <a:cubicBezTo>
                      <a:pt x="202104" y="451412"/>
                      <a:pt x="0" y="350360"/>
                      <a:pt x="0" y="225706"/>
                    </a:cubicBezTo>
                    <a:cubicBezTo>
                      <a:pt x="0" y="101052"/>
                      <a:pt x="202104" y="0"/>
                      <a:pt x="451412" y="0"/>
                    </a:cubicBezTo>
                    <a:cubicBezTo>
                      <a:pt x="700721" y="0"/>
                      <a:pt x="902825" y="101052"/>
                      <a:pt x="902825" y="225706"/>
                    </a:cubicBezTo>
                    <a:close/>
                  </a:path>
                </a:pathLst>
              </a:custGeom>
              <a:noFill/>
              <a:ln w="14106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438EAF0-E9AD-7D8A-557D-61FD8A74F7E2}"/>
                </a:ext>
              </a:extLst>
            </p:cNvPr>
            <p:cNvSpPr txBox="1"/>
            <p:nvPr/>
          </p:nvSpPr>
          <p:spPr>
            <a:xfrm>
              <a:off x="7163779" y="760453"/>
              <a:ext cx="64921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 dirty="0">
                  <a:solidFill>
                    <a:srgbClr val="84A98C"/>
                  </a:solidFill>
                  <a:latin typeface="Albert Sans" pitchFamily="2" charset="0"/>
                </a:rPr>
                <a:t>21468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C26305-699D-B65B-FF71-B4134E59DF1F}"/>
              </a:ext>
            </a:extLst>
          </p:cNvPr>
          <p:cNvGrpSpPr/>
          <p:nvPr/>
        </p:nvGrpSpPr>
        <p:grpSpPr>
          <a:xfrm>
            <a:off x="5292770" y="2053075"/>
            <a:ext cx="836426" cy="1657057"/>
            <a:chOff x="5292770" y="2053075"/>
            <a:chExt cx="836426" cy="165705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8EE946C-8A97-8A50-D61F-AA0A27E29B6A}"/>
                </a:ext>
              </a:extLst>
            </p:cNvPr>
            <p:cNvGrpSpPr/>
            <p:nvPr/>
          </p:nvGrpSpPr>
          <p:grpSpPr>
            <a:xfrm>
              <a:off x="5292770" y="2414111"/>
              <a:ext cx="836426" cy="1296021"/>
              <a:chOff x="733545" y="2802520"/>
              <a:chExt cx="902825" cy="1448282"/>
            </a:xfrm>
            <a:solidFill>
              <a:srgbClr val="354F52"/>
            </a:solidFill>
          </p:grpSpPr>
          <p:sp>
            <p:nvSpPr>
              <p:cNvPr id="58" name="Rounded Rectangle 8">
                <a:extLst>
                  <a:ext uri="{FF2B5EF4-FFF2-40B4-BE49-F238E27FC236}">
                    <a16:creationId xmlns:a16="http://schemas.microsoft.com/office/drawing/2014/main" id="{AEB93739-E364-F5A2-74B3-97681EAD6B4A}"/>
                  </a:ext>
                </a:extLst>
              </p:cNvPr>
              <p:cNvSpPr/>
              <p:nvPr/>
            </p:nvSpPr>
            <p:spPr>
              <a:xfrm>
                <a:off x="733545" y="2802520"/>
                <a:ext cx="902825" cy="1448282"/>
              </a:xfrm>
              <a:custGeom>
                <a:avLst/>
                <a:gdLst/>
                <a:ahLst/>
                <a:cxnLst/>
                <a:rect l="0" t="0" r="0" b="0"/>
                <a:pathLst>
                  <a:path w="902825" h="1448282">
                    <a:moveTo>
                      <a:pt x="0" y="225706"/>
                    </a:moveTo>
                    <a:cubicBezTo>
                      <a:pt x="0" y="101052"/>
                      <a:pt x="202104" y="0"/>
                      <a:pt x="451412" y="0"/>
                    </a:cubicBezTo>
                    <a:cubicBezTo>
                      <a:pt x="700721" y="0"/>
                      <a:pt x="902825" y="101052"/>
                      <a:pt x="902825" y="225706"/>
                    </a:cubicBezTo>
                    <a:close/>
                    <a:moveTo>
                      <a:pt x="902825" y="1222575"/>
                    </a:moveTo>
                    <a:lnTo>
                      <a:pt x="0" y="1222575"/>
                    </a:lnTo>
                    <a:lnTo>
                      <a:pt x="0" y="225706"/>
                    </a:lnTo>
                    <a:lnTo>
                      <a:pt x="902825" y="225706"/>
                    </a:lnTo>
                    <a:close/>
                    <a:moveTo>
                      <a:pt x="0" y="1222575"/>
                    </a:moveTo>
                    <a:lnTo>
                      <a:pt x="902825" y="1222575"/>
                    </a:lnTo>
                    <a:cubicBezTo>
                      <a:pt x="902825" y="1347229"/>
                      <a:pt x="700721" y="1448282"/>
                      <a:pt x="451412" y="1448282"/>
                    </a:cubicBezTo>
                    <a:cubicBezTo>
                      <a:pt x="202104" y="1448282"/>
                      <a:pt x="0" y="1347229"/>
                      <a:pt x="0" y="12225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59" name="Rounded Rectangle 9">
                <a:extLst>
                  <a:ext uri="{FF2B5EF4-FFF2-40B4-BE49-F238E27FC236}">
                    <a16:creationId xmlns:a16="http://schemas.microsoft.com/office/drawing/2014/main" id="{9AA3D1B9-E668-C9A8-47A2-F1FB53529975}"/>
                  </a:ext>
                </a:extLst>
              </p:cNvPr>
              <p:cNvSpPr/>
              <p:nvPr/>
            </p:nvSpPr>
            <p:spPr>
              <a:xfrm>
                <a:off x="733545" y="2802520"/>
                <a:ext cx="902825" cy="1448282"/>
              </a:xfrm>
              <a:custGeom>
                <a:avLst/>
                <a:gdLst/>
                <a:ahLst/>
                <a:cxnLst/>
                <a:rect l="0" t="0" r="0" b="0"/>
                <a:pathLst>
                  <a:path w="902825" h="1448282">
                    <a:moveTo>
                      <a:pt x="902825" y="225706"/>
                    </a:moveTo>
                    <a:lnTo>
                      <a:pt x="902825" y="1222575"/>
                    </a:lnTo>
                    <a:moveTo>
                      <a:pt x="0" y="1222575"/>
                    </a:moveTo>
                    <a:lnTo>
                      <a:pt x="0" y="225706"/>
                    </a:lnTo>
                    <a:moveTo>
                      <a:pt x="902825" y="1222575"/>
                    </a:moveTo>
                    <a:cubicBezTo>
                      <a:pt x="902825" y="1347229"/>
                      <a:pt x="700721" y="1448282"/>
                      <a:pt x="451412" y="1448282"/>
                    </a:cubicBezTo>
                    <a:cubicBezTo>
                      <a:pt x="202104" y="1448282"/>
                      <a:pt x="0" y="1347229"/>
                      <a:pt x="0" y="1222575"/>
                    </a:cubicBezTo>
                    <a:moveTo>
                      <a:pt x="902825" y="225706"/>
                    </a:moveTo>
                    <a:cubicBezTo>
                      <a:pt x="902825" y="350360"/>
                      <a:pt x="700721" y="451412"/>
                      <a:pt x="451412" y="451412"/>
                    </a:cubicBezTo>
                    <a:cubicBezTo>
                      <a:pt x="202104" y="451412"/>
                      <a:pt x="0" y="350360"/>
                      <a:pt x="0" y="225706"/>
                    </a:cubicBezTo>
                    <a:cubicBezTo>
                      <a:pt x="0" y="101052"/>
                      <a:pt x="202104" y="0"/>
                      <a:pt x="451412" y="0"/>
                    </a:cubicBezTo>
                    <a:cubicBezTo>
                      <a:pt x="700721" y="0"/>
                      <a:pt x="902825" y="101052"/>
                      <a:pt x="902825" y="225706"/>
                    </a:cubicBezTo>
                    <a:close/>
                  </a:path>
                </a:pathLst>
              </a:custGeom>
              <a:grpFill/>
              <a:ln w="14106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A71FC8-4687-5DFB-3393-4BCF572D5FBA}"/>
                </a:ext>
              </a:extLst>
            </p:cNvPr>
            <p:cNvSpPr txBox="1"/>
            <p:nvPr/>
          </p:nvSpPr>
          <p:spPr>
            <a:xfrm>
              <a:off x="5390382" y="2053075"/>
              <a:ext cx="6412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 dirty="0">
                  <a:solidFill>
                    <a:srgbClr val="354F52"/>
                  </a:solidFill>
                  <a:latin typeface="Albert Sans" pitchFamily="2" charset="0"/>
                </a:rPr>
                <a:t>10734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C16B0CF-937F-25C2-D9FC-DFAC988C15EE}"/>
              </a:ext>
            </a:extLst>
          </p:cNvPr>
          <p:cNvSpPr txBox="1"/>
          <p:nvPr/>
        </p:nvSpPr>
        <p:spPr>
          <a:xfrm>
            <a:off x="6869913" y="3726964"/>
            <a:ext cx="1356141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 dirty="0">
                <a:solidFill>
                  <a:srgbClr val="84A98C"/>
                </a:solidFill>
                <a:latin typeface="Albert Sans" pitchFamily="2" charset="0"/>
              </a:rPr>
              <a:t>After
Augmentation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5F328C-4B1C-902F-49D0-686D0D7A93E5}"/>
              </a:ext>
            </a:extLst>
          </p:cNvPr>
          <p:cNvSpPr txBox="1"/>
          <p:nvPr/>
        </p:nvSpPr>
        <p:spPr>
          <a:xfrm>
            <a:off x="5158471" y="4231907"/>
            <a:ext cx="1162178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>
                <a:solidFill>
                  <a:srgbClr val="3A4455"/>
                </a:solidFill>
                <a:latin typeface="Albert Sans" pitchFamily="2" charset="0"/>
              </a:rPr>
              <a:t>Initial Count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A3F525-DF9B-5D93-0ED8-B35D1D96A35D}"/>
              </a:ext>
            </a:extLst>
          </p:cNvPr>
          <p:cNvSpPr txBox="1"/>
          <p:nvPr/>
        </p:nvSpPr>
        <p:spPr>
          <a:xfrm>
            <a:off x="6916546" y="4301233"/>
            <a:ext cx="1386598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050" b="0" dirty="0">
                <a:solidFill>
                  <a:srgbClr val="374840"/>
                </a:solidFill>
                <a:latin typeface="Albert Sans" pitchFamily="2" charset="0"/>
              </a:rPr>
              <a:t>Significantly increased
video count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E7E08D-F908-E8CA-FFB4-9CFCC7957415}"/>
              </a:ext>
            </a:extLst>
          </p:cNvPr>
          <p:cNvSpPr txBox="1"/>
          <p:nvPr/>
        </p:nvSpPr>
        <p:spPr>
          <a:xfrm>
            <a:off x="5203535" y="4527299"/>
            <a:ext cx="1160574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050" b="0" dirty="0">
                <a:solidFill>
                  <a:srgbClr val="3A4455"/>
                </a:solidFill>
                <a:latin typeface="Albert Sans" pitchFamily="2" charset="0"/>
              </a:rPr>
              <a:t>Starting number of
videos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4A63C820-0988-7C6C-B201-EAF088B746E1}"/>
              </a:ext>
            </a:extLst>
          </p:cNvPr>
          <p:cNvSpPr/>
          <p:nvPr/>
        </p:nvSpPr>
        <p:spPr>
          <a:xfrm>
            <a:off x="7070176" y="997462"/>
            <a:ext cx="836426" cy="10701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FE8760B0-1C00-55D4-DFD2-1DA946CC6515}"/>
              </a:ext>
            </a:extLst>
          </p:cNvPr>
          <p:cNvSpPr/>
          <p:nvPr/>
        </p:nvSpPr>
        <p:spPr>
          <a:xfrm>
            <a:off x="5292770" y="2300954"/>
            <a:ext cx="836426" cy="113158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020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7B05242B-897B-4F06-D110-589A3E4AD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87E360-F17C-7692-7BAF-177CB0E43680}"/>
              </a:ext>
            </a:extLst>
          </p:cNvPr>
          <p:cNvSpPr txBox="1"/>
          <p:nvPr/>
        </p:nvSpPr>
        <p:spPr>
          <a:xfrm>
            <a:off x="2902743" y="2156251"/>
            <a:ext cx="333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Jost SemiBold" panose="020B0604020202020204" charset="0"/>
                <a:ea typeface="Jost SemiBold" panose="020B060402020202020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959014082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58BF566B-D7C8-D00B-2F4F-833C6EC3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5A54C1-312D-161F-4481-F835EF4B9530}"/>
              </a:ext>
            </a:extLst>
          </p:cNvPr>
          <p:cNvSpPr txBox="1"/>
          <p:nvPr/>
        </p:nvSpPr>
        <p:spPr>
          <a:xfrm>
            <a:off x="121443" y="214610"/>
            <a:ext cx="34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 SemiBold" panose="020B0604020202020204" charset="0"/>
                <a:ea typeface="Jost SemiBold" panose="020B0604020202020204" charset="0"/>
              </a:rPr>
              <a:t>Model Data</a:t>
            </a:r>
            <a:r>
              <a:rPr lang="ar-EG" sz="2400" dirty="0">
                <a:latin typeface="Jost SemiBold" panose="020B0604020202020204" charset="0"/>
                <a:ea typeface="Jost SemiBold" panose="020B0604020202020204" charset="0"/>
              </a:rPr>
              <a:t> </a:t>
            </a:r>
            <a:r>
              <a:rPr lang="en-US" sz="2400" dirty="0">
                <a:latin typeface="Jost SemiBold" panose="020B0604020202020204" charset="0"/>
                <a:ea typeface="Jost SemiBold" panose="020B0604020202020204" charset="0"/>
              </a:rPr>
              <a:t>Generator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A96DC-DC8A-F942-FC1C-189D2D5C94A2}"/>
              </a:ext>
            </a:extLst>
          </p:cNvPr>
          <p:cNvSpPr txBox="1"/>
          <p:nvPr/>
        </p:nvSpPr>
        <p:spPr>
          <a:xfrm>
            <a:off x="743918" y="4105077"/>
            <a:ext cx="7656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Landmark Data Generator enables efficient batch loading, lowers memory usage, allows real-time preprocessing, and </a:t>
            </a:r>
            <a:r>
              <a:rPr lang="en-US" dirty="0">
                <a:latin typeface="Albert Sans" pitchFamily="2" charset="0"/>
              </a:rPr>
              <a:t>improves</a:t>
            </a:r>
            <a:r>
              <a:rPr lang="en-US" dirty="0"/>
              <a:t> model generalization through proper data shuffling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ABEF8-4D6A-F562-2120-AC84353D3E70}"/>
              </a:ext>
            </a:extLst>
          </p:cNvPr>
          <p:cNvSpPr txBox="1"/>
          <p:nvPr/>
        </p:nvSpPr>
        <p:spPr>
          <a:xfrm>
            <a:off x="3429571" y="945398"/>
            <a:ext cx="2133597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400" b="1" dirty="0">
                <a:solidFill>
                  <a:srgbClr val="484848"/>
                </a:solidFill>
                <a:latin typeface="Albert Sans" pitchFamily="2" charset="0"/>
              </a:rPr>
              <a:t>Data Generator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747832-B052-E720-B5A1-9696FC5A30DC}"/>
              </a:ext>
            </a:extLst>
          </p:cNvPr>
          <p:cNvGrpSpPr/>
          <p:nvPr/>
        </p:nvGrpSpPr>
        <p:grpSpPr>
          <a:xfrm>
            <a:off x="672165" y="1964819"/>
            <a:ext cx="1270637" cy="1788802"/>
            <a:chOff x="672165" y="1964819"/>
            <a:chExt cx="1270637" cy="17888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590E6D-87AC-B0A6-747A-3410667FC103}"/>
                </a:ext>
              </a:extLst>
            </p:cNvPr>
            <p:cNvGrpSpPr/>
            <p:nvPr/>
          </p:nvGrpSpPr>
          <p:grpSpPr>
            <a:xfrm>
              <a:off x="672165" y="1964819"/>
              <a:ext cx="1270637" cy="620023"/>
              <a:chOff x="656617" y="1838527"/>
              <a:chExt cx="1116248" cy="875489"/>
            </a:xfrm>
            <a:solidFill>
              <a:srgbClr val="2F3E46"/>
            </a:solidFill>
          </p:grpSpPr>
          <p:sp>
            <p:nvSpPr>
              <p:cNvPr id="41" name="Rounded Rectangle 58">
                <a:extLst>
                  <a:ext uri="{FF2B5EF4-FFF2-40B4-BE49-F238E27FC236}">
                    <a16:creationId xmlns:a16="http://schemas.microsoft.com/office/drawing/2014/main" id="{99BC9674-BCFE-D8A8-DA87-F56316051495}"/>
                  </a:ext>
                </a:extLst>
              </p:cNvPr>
              <p:cNvSpPr/>
              <p:nvPr/>
            </p:nvSpPr>
            <p:spPr>
              <a:xfrm>
                <a:off x="1553993" y="1838527"/>
                <a:ext cx="218872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437744">
                    <a:moveTo>
                      <a:pt x="0" y="437744"/>
                    </a:moveTo>
                    <a:lnTo>
                      <a:pt x="0" y="408561"/>
                    </a:lnTo>
                    <a:cubicBezTo>
                      <a:pt x="0" y="400502"/>
                      <a:pt x="6532" y="393970"/>
                      <a:pt x="14591" y="393970"/>
                    </a:cubicBezTo>
                    <a:lnTo>
                      <a:pt x="21887" y="393970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393970"/>
                    </a:lnTo>
                    <a:lnTo>
                      <a:pt x="204280" y="393970"/>
                    </a:lnTo>
                    <a:cubicBezTo>
                      <a:pt x="212339" y="393970"/>
                      <a:pt x="218872" y="400502"/>
                      <a:pt x="218872" y="408561"/>
                    </a:cubicBezTo>
                    <a:lnTo>
                      <a:pt x="218872" y="437744"/>
                    </a:lnTo>
                    <a:close/>
                    <a:moveTo>
                      <a:pt x="196985" y="393970"/>
                    </a:moveTo>
                    <a:lnTo>
                      <a:pt x="21887" y="393970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42" name="Rounded Rectangle 59">
                <a:extLst>
                  <a:ext uri="{FF2B5EF4-FFF2-40B4-BE49-F238E27FC236}">
                    <a16:creationId xmlns:a16="http://schemas.microsoft.com/office/drawing/2014/main" id="{34F91AF9-9F91-BBB6-360F-4665ED44D113}"/>
                  </a:ext>
                </a:extLst>
              </p:cNvPr>
              <p:cNvSpPr/>
              <p:nvPr/>
            </p:nvSpPr>
            <p:spPr>
              <a:xfrm>
                <a:off x="656617" y="2385708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43" name="Rounded Rectangle 60">
                <a:extLst>
                  <a:ext uri="{FF2B5EF4-FFF2-40B4-BE49-F238E27FC236}">
                    <a16:creationId xmlns:a16="http://schemas.microsoft.com/office/drawing/2014/main" id="{C7F8BC29-D23C-9242-0DA4-0B635521A92A}"/>
                  </a:ext>
                </a:extLst>
              </p:cNvPr>
              <p:cNvSpPr/>
              <p:nvPr/>
            </p:nvSpPr>
            <p:spPr>
              <a:xfrm>
                <a:off x="1444557" y="2276272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306421" y="131323"/>
                    </a:moveTo>
                    <a:cubicBezTo>
                      <a:pt x="306421" y="228027"/>
                      <a:pt x="228027" y="306421"/>
                      <a:pt x="131323" y="306421"/>
                    </a:cubicBezTo>
                    <a:lnTo>
                      <a:pt x="43774" y="306421"/>
                    </a:lnTo>
                    <a:lnTo>
                      <a:pt x="43774" y="313717"/>
                    </a:lnTo>
                    <a:cubicBezTo>
                      <a:pt x="43774" y="321775"/>
                      <a:pt x="37241" y="328308"/>
                      <a:pt x="29182" y="328308"/>
                    </a:cubicBezTo>
                    <a:lnTo>
                      <a:pt x="0" y="328308"/>
                    </a:lnTo>
                    <a:lnTo>
                      <a:pt x="0" y="109436"/>
                    </a:lnTo>
                    <a:lnTo>
                      <a:pt x="29182" y="109436"/>
                    </a:lnTo>
                    <a:cubicBezTo>
                      <a:pt x="37241" y="109436"/>
                      <a:pt x="43774" y="115968"/>
                      <a:pt x="43774" y="124027"/>
                    </a:cubicBezTo>
                    <a:lnTo>
                      <a:pt x="43774" y="131323"/>
                    </a:lnTo>
                    <a:lnTo>
                      <a:pt x="102140" y="131323"/>
                    </a:lnTo>
                    <a:cubicBezTo>
                      <a:pt x="118257" y="131323"/>
                      <a:pt x="131323" y="118257"/>
                      <a:pt x="131323" y="102140"/>
                    </a:cubicBezTo>
                    <a:lnTo>
                      <a:pt x="131323" y="43774"/>
                    </a:lnTo>
                    <a:lnTo>
                      <a:pt x="124027" y="43774"/>
                    </a:lnTo>
                    <a:cubicBezTo>
                      <a:pt x="115968" y="43774"/>
                      <a:pt x="109436" y="37241"/>
                      <a:pt x="109436" y="29182"/>
                    </a:cubicBezTo>
                    <a:lnTo>
                      <a:pt x="109436" y="0"/>
                    </a:lnTo>
                    <a:lnTo>
                      <a:pt x="328308" y="0"/>
                    </a:lnTo>
                    <a:lnTo>
                      <a:pt x="328308" y="29182"/>
                    </a:lnTo>
                    <a:cubicBezTo>
                      <a:pt x="328308" y="37241"/>
                      <a:pt x="321775" y="43774"/>
                      <a:pt x="313717" y="43774"/>
                    </a:cubicBezTo>
                    <a:lnTo>
                      <a:pt x="306421" y="43774"/>
                    </a:lnTo>
                    <a:close/>
                    <a:moveTo>
                      <a:pt x="43774" y="131323"/>
                    </a:moveTo>
                    <a:lnTo>
                      <a:pt x="43774" y="306421"/>
                    </a:lnTo>
                    <a:moveTo>
                      <a:pt x="306421" y="43774"/>
                    </a:moveTo>
                    <a:lnTo>
                      <a:pt x="131323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44" name="Rounded Rectangle 61">
                <a:extLst>
                  <a:ext uri="{FF2B5EF4-FFF2-40B4-BE49-F238E27FC236}">
                    <a16:creationId xmlns:a16="http://schemas.microsoft.com/office/drawing/2014/main" id="{2217E638-8B74-F4FE-E831-579E660A7F1F}"/>
                  </a:ext>
                </a:extLst>
              </p:cNvPr>
              <p:cNvSpPr/>
              <p:nvPr/>
            </p:nvSpPr>
            <p:spPr>
              <a:xfrm>
                <a:off x="831714" y="2276272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45" name="Rounded Rectangle 62">
                <a:extLst>
                  <a:ext uri="{FF2B5EF4-FFF2-40B4-BE49-F238E27FC236}">
                    <a16:creationId xmlns:a16="http://schemas.microsoft.com/office/drawing/2014/main" id="{E15B9E20-386C-5D72-188C-45BC6AE46B4B}"/>
                  </a:ext>
                </a:extLst>
              </p:cNvPr>
              <p:cNvSpPr/>
              <p:nvPr/>
            </p:nvSpPr>
            <p:spPr>
              <a:xfrm>
                <a:off x="1553993" y="1838527"/>
                <a:ext cx="218872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437744">
                    <a:moveTo>
                      <a:pt x="0" y="437744"/>
                    </a:moveTo>
                    <a:lnTo>
                      <a:pt x="0" y="408561"/>
                    </a:lnTo>
                    <a:cubicBezTo>
                      <a:pt x="0" y="400502"/>
                      <a:pt x="6532" y="393970"/>
                      <a:pt x="14591" y="393970"/>
                    </a:cubicBezTo>
                    <a:lnTo>
                      <a:pt x="21887" y="393970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393970"/>
                    </a:lnTo>
                    <a:lnTo>
                      <a:pt x="204280" y="393970"/>
                    </a:lnTo>
                    <a:cubicBezTo>
                      <a:pt x="212339" y="393970"/>
                      <a:pt x="218872" y="400502"/>
                      <a:pt x="218872" y="408561"/>
                    </a:cubicBezTo>
                    <a:lnTo>
                      <a:pt x="218872" y="437744"/>
                    </a:lnTo>
                    <a:close/>
                    <a:moveTo>
                      <a:pt x="196985" y="393970"/>
                    </a:moveTo>
                    <a:lnTo>
                      <a:pt x="21887" y="393970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46" name="Rounded Rectangle 63">
                <a:extLst>
                  <a:ext uri="{FF2B5EF4-FFF2-40B4-BE49-F238E27FC236}">
                    <a16:creationId xmlns:a16="http://schemas.microsoft.com/office/drawing/2014/main" id="{01F76913-67FF-0594-1049-812BBECB36CC}"/>
                  </a:ext>
                </a:extLst>
              </p:cNvPr>
              <p:cNvSpPr/>
              <p:nvPr/>
            </p:nvSpPr>
            <p:spPr>
              <a:xfrm>
                <a:off x="656617" y="2385708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47" name="Rounded Rectangle 64">
                <a:extLst>
                  <a:ext uri="{FF2B5EF4-FFF2-40B4-BE49-F238E27FC236}">
                    <a16:creationId xmlns:a16="http://schemas.microsoft.com/office/drawing/2014/main" id="{9FF4BA05-92F7-DAA5-E29A-16E12564C9F9}"/>
                  </a:ext>
                </a:extLst>
              </p:cNvPr>
              <p:cNvSpPr/>
              <p:nvPr/>
            </p:nvSpPr>
            <p:spPr>
              <a:xfrm>
                <a:off x="1444557" y="2276272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306421" y="131323"/>
                    </a:moveTo>
                    <a:cubicBezTo>
                      <a:pt x="306421" y="228027"/>
                      <a:pt x="228027" y="306421"/>
                      <a:pt x="131323" y="306421"/>
                    </a:cubicBezTo>
                    <a:lnTo>
                      <a:pt x="43774" y="306421"/>
                    </a:lnTo>
                    <a:lnTo>
                      <a:pt x="43774" y="313717"/>
                    </a:lnTo>
                    <a:cubicBezTo>
                      <a:pt x="43774" y="321775"/>
                      <a:pt x="37241" y="328308"/>
                      <a:pt x="29182" y="328308"/>
                    </a:cubicBezTo>
                    <a:lnTo>
                      <a:pt x="0" y="328308"/>
                    </a:lnTo>
                    <a:lnTo>
                      <a:pt x="0" y="109436"/>
                    </a:lnTo>
                    <a:lnTo>
                      <a:pt x="29182" y="109436"/>
                    </a:lnTo>
                    <a:cubicBezTo>
                      <a:pt x="37241" y="109436"/>
                      <a:pt x="43774" y="115968"/>
                      <a:pt x="43774" y="124027"/>
                    </a:cubicBezTo>
                    <a:lnTo>
                      <a:pt x="43774" y="131323"/>
                    </a:lnTo>
                    <a:lnTo>
                      <a:pt x="102140" y="131323"/>
                    </a:lnTo>
                    <a:cubicBezTo>
                      <a:pt x="118257" y="131323"/>
                      <a:pt x="131323" y="118257"/>
                      <a:pt x="131323" y="102140"/>
                    </a:cubicBezTo>
                    <a:lnTo>
                      <a:pt x="131323" y="43774"/>
                    </a:lnTo>
                    <a:lnTo>
                      <a:pt x="124027" y="43774"/>
                    </a:lnTo>
                    <a:cubicBezTo>
                      <a:pt x="115968" y="43774"/>
                      <a:pt x="109436" y="37241"/>
                      <a:pt x="109436" y="29182"/>
                    </a:cubicBezTo>
                    <a:lnTo>
                      <a:pt x="109436" y="0"/>
                    </a:lnTo>
                    <a:lnTo>
                      <a:pt x="328308" y="0"/>
                    </a:lnTo>
                    <a:lnTo>
                      <a:pt x="328308" y="29182"/>
                    </a:lnTo>
                    <a:cubicBezTo>
                      <a:pt x="328308" y="37241"/>
                      <a:pt x="321775" y="43774"/>
                      <a:pt x="313717" y="43774"/>
                    </a:cubicBezTo>
                    <a:lnTo>
                      <a:pt x="306421" y="43774"/>
                    </a:lnTo>
                    <a:close/>
                    <a:moveTo>
                      <a:pt x="43774" y="131323"/>
                    </a:moveTo>
                    <a:lnTo>
                      <a:pt x="43774" y="306421"/>
                    </a:lnTo>
                    <a:moveTo>
                      <a:pt x="306421" y="43774"/>
                    </a:moveTo>
                    <a:lnTo>
                      <a:pt x="131323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48" name="Rounded Rectangle 65">
                <a:extLst>
                  <a:ext uri="{FF2B5EF4-FFF2-40B4-BE49-F238E27FC236}">
                    <a16:creationId xmlns:a16="http://schemas.microsoft.com/office/drawing/2014/main" id="{AC65D8F2-76A9-729D-216C-F58FDE1BB730}"/>
                  </a:ext>
                </a:extLst>
              </p:cNvPr>
              <p:cNvSpPr/>
              <p:nvPr/>
            </p:nvSpPr>
            <p:spPr>
              <a:xfrm>
                <a:off x="831714" y="2276272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17" name="Rounded Rectangle 68">
              <a:extLst>
                <a:ext uri="{FF2B5EF4-FFF2-40B4-BE49-F238E27FC236}">
                  <a16:creationId xmlns:a16="http://schemas.microsoft.com/office/drawing/2014/main" id="{F348AE94-914C-D987-71AF-0DABD08099E8}"/>
                </a:ext>
              </a:extLst>
            </p:cNvPr>
            <p:cNvSpPr/>
            <p:nvPr/>
          </p:nvSpPr>
          <p:spPr>
            <a:xfrm>
              <a:off x="971500" y="2347436"/>
              <a:ext cx="298612" cy="145922"/>
            </a:xfrm>
            <a:custGeom>
              <a:avLst/>
              <a:gdLst/>
              <a:ahLst/>
              <a:cxnLst/>
              <a:rect l="0" t="0" r="0" b="0"/>
              <a:pathLst>
                <a:path w="262329" h="206046">
                  <a:moveTo>
                    <a:pt x="5471" y="30138"/>
                  </a:moveTo>
                  <a:cubicBezTo>
                    <a:pt x="5471" y="13482"/>
                    <a:pt x="38335" y="0"/>
                    <a:pt x="78859" y="0"/>
                  </a:cubicBezTo>
                  <a:cubicBezTo>
                    <a:pt x="119383" y="0"/>
                    <a:pt x="152247" y="13493"/>
                    <a:pt x="152247" y="30138"/>
                  </a:cubicBezTo>
                  <a:cubicBezTo>
                    <a:pt x="152247" y="46783"/>
                    <a:pt x="119383" y="60277"/>
                    <a:pt x="78859" y="60277"/>
                  </a:cubicBezTo>
                  <a:cubicBezTo>
                    <a:pt x="38335" y="60277"/>
                    <a:pt x="5471" y="46794"/>
                    <a:pt x="5471" y="30138"/>
                  </a:cubicBezTo>
                  <a:close/>
                  <a:moveTo>
                    <a:pt x="136992" y="66646"/>
                  </a:moveTo>
                  <a:cubicBezTo>
                    <a:pt x="144707" y="63472"/>
                    <a:pt x="152028" y="59292"/>
                    <a:pt x="157719" y="53842"/>
                  </a:cubicBezTo>
                  <a:lnTo>
                    <a:pt x="157719" y="80216"/>
                  </a:lnTo>
                  <a:cubicBezTo>
                    <a:pt x="157599" y="80763"/>
                    <a:pt x="157544" y="81332"/>
                    <a:pt x="157544" y="81923"/>
                  </a:cubicBezTo>
                  <a:cubicBezTo>
                    <a:pt x="157542" y="82423"/>
                    <a:pt x="157491" y="82922"/>
                    <a:pt x="157391" y="83412"/>
                  </a:cubicBezTo>
                  <a:cubicBezTo>
                    <a:pt x="155683" y="83127"/>
                    <a:pt x="153965" y="82985"/>
                    <a:pt x="152258" y="82985"/>
                  </a:cubicBezTo>
                  <a:lnTo>
                    <a:pt x="111701" y="82985"/>
                  </a:lnTo>
                  <a:cubicBezTo>
                    <a:pt x="104500" y="82985"/>
                    <a:pt x="97212" y="85458"/>
                    <a:pt x="91696" y="90974"/>
                  </a:cubicBezTo>
                  <a:cubicBezTo>
                    <a:pt x="86845" y="95892"/>
                    <a:pt x="84007" y="102445"/>
                    <a:pt x="83740" y="109348"/>
                  </a:cubicBezTo>
                  <a:cubicBezTo>
                    <a:pt x="82131" y="109381"/>
                    <a:pt x="80501" y="109403"/>
                    <a:pt x="78859" y="109403"/>
                  </a:cubicBezTo>
                  <a:cubicBezTo>
                    <a:pt x="55582" y="109403"/>
                    <a:pt x="34964" y="105627"/>
                    <a:pt x="20475" y="99729"/>
                  </a:cubicBezTo>
                  <a:cubicBezTo>
                    <a:pt x="13219" y="96774"/>
                    <a:pt x="7901" y="93436"/>
                    <a:pt x="4519" y="90131"/>
                  </a:cubicBezTo>
                  <a:cubicBezTo>
                    <a:pt x="1192" y="86881"/>
                    <a:pt x="186" y="84112"/>
                    <a:pt x="186" y="81923"/>
                  </a:cubicBezTo>
                  <a:cubicBezTo>
                    <a:pt x="186" y="81332"/>
                    <a:pt x="120" y="80752"/>
                    <a:pt x="0" y="80205"/>
                  </a:cubicBezTo>
                  <a:lnTo>
                    <a:pt x="0" y="53831"/>
                  </a:lnTo>
                  <a:cubicBezTo>
                    <a:pt x="5679" y="59292"/>
                    <a:pt x="13011" y="63462"/>
                    <a:pt x="20727" y="66635"/>
                  </a:cubicBezTo>
                  <a:cubicBezTo>
                    <a:pt x="36431" y="73092"/>
                    <a:pt x="56994" y="76703"/>
                    <a:pt x="78859" y="76703"/>
                  </a:cubicBezTo>
                  <a:cubicBezTo>
                    <a:pt x="100725" y="76703"/>
                    <a:pt x="121288" y="73092"/>
                    <a:pt x="136992" y="66635"/>
                  </a:cubicBezTo>
                  <a:close/>
                  <a:moveTo>
                    <a:pt x="95297" y="174561"/>
                  </a:moveTo>
                  <a:cubicBezTo>
                    <a:pt x="100129" y="177864"/>
                    <a:pt x="105859" y="179602"/>
                    <a:pt x="111712" y="179540"/>
                  </a:cubicBezTo>
                  <a:lnTo>
                    <a:pt x="152258" y="179540"/>
                  </a:lnTo>
                  <a:cubicBezTo>
                    <a:pt x="153331" y="179540"/>
                    <a:pt x="154414" y="179486"/>
                    <a:pt x="155497" y="179376"/>
                  </a:cubicBezTo>
                  <a:cubicBezTo>
                    <a:pt x="154206" y="181882"/>
                    <a:pt x="152433" y="184181"/>
                    <a:pt x="150321" y="186238"/>
                  </a:cubicBezTo>
                  <a:cubicBezTo>
                    <a:pt x="145944" y="190528"/>
                    <a:pt x="139881" y="194095"/>
                    <a:pt x="132855" y="196963"/>
                  </a:cubicBezTo>
                  <a:cubicBezTo>
                    <a:pt x="118771" y="202697"/>
                    <a:pt x="99685" y="206046"/>
                    <a:pt x="78859" y="206046"/>
                  </a:cubicBezTo>
                  <a:cubicBezTo>
                    <a:pt x="58034" y="206046"/>
                    <a:pt x="38948" y="202697"/>
                    <a:pt x="24863" y="196963"/>
                  </a:cubicBezTo>
                  <a:cubicBezTo>
                    <a:pt x="17838" y="194095"/>
                    <a:pt x="11786" y="190528"/>
                    <a:pt x="7397" y="186238"/>
                  </a:cubicBezTo>
                  <a:cubicBezTo>
                    <a:pt x="2987" y="181926"/>
                    <a:pt x="0" y="176586"/>
                    <a:pt x="0" y="170435"/>
                  </a:cubicBezTo>
                  <a:lnTo>
                    <a:pt x="0" y="156822"/>
                  </a:lnTo>
                  <a:cubicBezTo>
                    <a:pt x="4202" y="159656"/>
                    <a:pt x="9039" y="162129"/>
                    <a:pt x="14281" y="164263"/>
                  </a:cubicBezTo>
                  <a:cubicBezTo>
                    <a:pt x="31222" y="171158"/>
                    <a:pt x="54039" y="175152"/>
                    <a:pt x="78859" y="175152"/>
                  </a:cubicBezTo>
                  <a:cubicBezTo>
                    <a:pt x="84451" y="175152"/>
                    <a:pt x="89945" y="174955"/>
                    <a:pt x="95286" y="174561"/>
                  </a:cubicBezTo>
                  <a:close/>
                  <a:moveTo>
                    <a:pt x="83696" y="125764"/>
                  </a:moveTo>
                  <a:lnTo>
                    <a:pt x="83696" y="151536"/>
                  </a:lnTo>
                  <a:cubicBezTo>
                    <a:pt x="83696" y="153932"/>
                    <a:pt x="83970" y="156329"/>
                    <a:pt x="84539" y="158660"/>
                  </a:cubicBezTo>
                  <a:cubicBezTo>
                    <a:pt x="82646" y="158713"/>
                    <a:pt x="80753" y="158739"/>
                    <a:pt x="78859" y="158737"/>
                  </a:cubicBezTo>
                  <a:cubicBezTo>
                    <a:pt x="55582" y="158737"/>
                    <a:pt x="34964" y="154972"/>
                    <a:pt x="20475" y="149063"/>
                  </a:cubicBezTo>
                  <a:cubicBezTo>
                    <a:pt x="13219" y="146108"/>
                    <a:pt x="7890" y="142781"/>
                    <a:pt x="4519" y="139476"/>
                  </a:cubicBezTo>
                  <a:cubicBezTo>
                    <a:pt x="1192" y="136226"/>
                    <a:pt x="186" y="133457"/>
                    <a:pt x="186" y="131268"/>
                  </a:cubicBezTo>
                  <a:cubicBezTo>
                    <a:pt x="184" y="130691"/>
                    <a:pt x="122" y="130115"/>
                    <a:pt x="0" y="129550"/>
                  </a:cubicBezTo>
                  <a:lnTo>
                    <a:pt x="0" y="107477"/>
                  </a:lnTo>
                  <a:cubicBezTo>
                    <a:pt x="4493" y="110439"/>
                    <a:pt x="9279" y="112932"/>
                    <a:pt x="14281" y="114918"/>
                  </a:cubicBezTo>
                  <a:cubicBezTo>
                    <a:pt x="31222" y="121824"/>
                    <a:pt x="54039" y="125818"/>
                    <a:pt x="78859" y="125818"/>
                  </a:cubicBezTo>
                  <a:cubicBezTo>
                    <a:pt x="80479" y="125818"/>
                    <a:pt x="82099" y="125796"/>
                    <a:pt x="83696" y="125764"/>
                  </a:cubicBezTo>
                  <a:close/>
                  <a:moveTo>
                    <a:pt x="152258" y="163136"/>
                  </a:moveTo>
                  <a:lnTo>
                    <a:pt x="111712" y="163136"/>
                  </a:lnTo>
                  <a:cubicBezTo>
                    <a:pt x="104752" y="163136"/>
                    <a:pt x="100112" y="158496"/>
                    <a:pt x="100112" y="151547"/>
                  </a:cubicBezTo>
                  <a:lnTo>
                    <a:pt x="100112" y="110990"/>
                  </a:lnTo>
                  <a:cubicBezTo>
                    <a:pt x="100112" y="104040"/>
                    <a:pt x="104752" y="99411"/>
                    <a:pt x="111701" y="99411"/>
                  </a:cubicBezTo>
                  <a:lnTo>
                    <a:pt x="152247" y="99411"/>
                  </a:lnTo>
                  <a:cubicBezTo>
                    <a:pt x="159207" y="99411"/>
                    <a:pt x="163847" y="104040"/>
                    <a:pt x="163847" y="110990"/>
                  </a:cubicBezTo>
                  <a:lnTo>
                    <a:pt x="163847" y="119745"/>
                  </a:lnTo>
                  <a:lnTo>
                    <a:pt x="198593" y="119745"/>
                  </a:lnTo>
                  <a:lnTo>
                    <a:pt x="198593" y="110990"/>
                  </a:lnTo>
                  <a:cubicBezTo>
                    <a:pt x="198593" y="104040"/>
                    <a:pt x="203233" y="99411"/>
                    <a:pt x="210194" y="99411"/>
                  </a:cubicBezTo>
                  <a:lnTo>
                    <a:pt x="250740" y="99411"/>
                  </a:lnTo>
                  <a:cubicBezTo>
                    <a:pt x="257689" y="99411"/>
                    <a:pt x="262329" y="104040"/>
                    <a:pt x="262329" y="110990"/>
                  </a:cubicBezTo>
                  <a:lnTo>
                    <a:pt x="262329" y="151536"/>
                  </a:lnTo>
                  <a:cubicBezTo>
                    <a:pt x="262329" y="158485"/>
                    <a:pt x="257700" y="163125"/>
                    <a:pt x="250740" y="163125"/>
                  </a:cubicBezTo>
                  <a:lnTo>
                    <a:pt x="210194" y="163125"/>
                  </a:lnTo>
                  <a:cubicBezTo>
                    <a:pt x="203233" y="163125"/>
                    <a:pt x="198604" y="158485"/>
                    <a:pt x="198604" y="151536"/>
                  </a:cubicBezTo>
                  <a:lnTo>
                    <a:pt x="198604" y="141621"/>
                  </a:lnTo>
                  <a:lnTo>
                    <a:pt x="163847" y="141621"/>
                  </a:lnTo>
                  <a:lnTo>
                    <a:pt x="163847" y="151536"/>
                  </a:lnTo>
                  <a:cubicBezTo>
                    <a:pt x="163847" y="158485"/>
                    <a:pt x="159207" y="163125"/>
                    <a:pt x="152258" y="163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F23108-870D-2535-A489-8F29772FD7F4}"/>
                </a:ext>
              </a:extLst>
            </p:cNvPr>
            <p:cNvSpPr txBox="1"/>
            <p:nvPr/>
          </p:nvSpPr>
          <p:spPr>
            <a:xfrm>
              <a:off x="798426" y="3261178"/>
              <a:ext cx="686085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 dirty="0">
                  <a:solidFill>
                    <a:srgbClr val="484848"/>
                  </a:solidFill>
                  <a:latin typeface="Albert Sans" pitchFamily="2" charset="0"/>
                </a:rPr>
                <a:t>Load the full
dataset with
landmarks and
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F6075C-E98D-306E-C301-28352D158E6B}"/>
                </a:ext>
              </a:extLst>
            </p:cNvPr>
            <p:cNvSpPr txBox="1"/>
            <p:nvPr/>
          </p:nvSpPr>
          <p:spPr>
            <a:xfrm>
              <a:off x="751199" y="2913455"/>
              <a:ext cx="7197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1" dirty="0">
                  <a:solidFill>
                    <a:srgbClr val="2F3E46"/>
                  </a:solidFill>
                  <a:latin typeface="Albert Sans" pitchFamily="2" charset="0"/>
                </a:rPr>
                <a:t>Input
</a:t>
              </a:r>
              <a:r>
                <a:rPr sz="1100" b="1" dirty="0" err="1">
                  <a:solidFill>
                    <a:srgbClr val="2F3E46"/>
                  </a:solidFill>
                  <a:latin typeface="Albert Sans" pitchFamily="2" charset="0"/>
                </a:rPr>
                <a:t>DataFrame</a:t>
              </a:r>
              <a:endParaRPr sz="1100" b="1" dirty="0">
                <a:solidFill>
                  <a:srgbClr val="2F3E46"/>
                </a:solidFill>
                <a:latin typeface="Albert Sans" pitchFamily="2" charset="0"/>
              </a:endParaRPr>
            </a:p>
          </p:txBody>
        </p:sp>
        <p:sp>
          <p:nvSpPr>
            <p:cNvPr id="35" name="Rounded Rectangle 86">
              <a:extLst>
                <a:ext uri="{FF2B5EF4-FFF2-40B4-BE49-F238E27FC236}">
                  <a16:creationId xmlns:a16="http://schemas.microsoft.com/office/drawing/2014/main" id="{DE39F34B-0215-F40F-D0DE-27F0E81E1218}"/>
                </a:ext>
              </a:extLst>
            </p:cNvPr>
            <p:cNvSpPr/>
            <p:nvPr/>
          </p:nvSpPr>
          <p:spPr>
            <a:xfrm>
              <a:off x="1002731" y="2684416"/>
              <a:ext cx="194486" cy="109495"/>
            </a:xfrm>
            <a:custGeom>
              <a:avLst/>
              <a:gdLst/>
              <a:ahLst/>
              <a:cxnLst/>
              <a:rect l="0" t="0" r="0" b="0"/>
              <a:pathLst>
                <a:path w="170855" h="154610">
                  <a:moveTo>
                    <a:pt x="124590" y="20148"/>
                  </a:moveTo>
                  <a:lnTo>
                    <a:pt x="170855" y="2672"/>
                  </a:lnTo>
                  <a:lnTo>
                    <a:pt x="170855" y="154610"/>
                  </a:lnTo>
                  <a:moveTo>
                    <a:pt x="0" y="57362"/>
                  </a:moveTo>
                  <a:cubicBezTo>
                    <a:pt x="0" y="26190"/>
                    <a:pt x="14863" y="0"/>
                    <a:pt x="43437" y="0"/>
                  </a:cubicBezTo>
                  <a:cubicBezTo>
                    <a:pt x="72011" y="0"/>
                    <a:pt x="86875" y="26190"/>
                    <a:pt x="86875" y="57362"/>
                  </a:cubicBezTo>
                  <a:lnTo>
                    <a:pt x="86875" y="96180"/>
                  </a:lnTo>
                  <a:cubicBezTo>
                    <a:pt x="86875" y="127352"/>
                    <a:pt x="71314" y="154230"/>
                    <a:pt x="43437" y="154230"/>
                  </a:cubicBezTo>
                  <a:cubicBezTo>
                    <a:pt x="15560" y="154230"/>
                    <a:pt x="0" y="127352"/>
                    <a:pt x="0" y="96180"/>
                  </a:cubicBezTo>
                  <a:close/>
                </a:path>
              </a:pathLst>
            </a:custGeom>
            <a:noFill/>
            <a:ln w="10943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BDC493-7045-D72C-D006-F618D2672687}"/>
              </a:ext>
            </a:extLst>
          </p:cNvPr>
          <p:cNvGrpSpPr/>
          <p:nvPr/>
        </p:nvGrpSpPr>
        <p:grpSpPr>
          <a:xfrm>
            <a:off x="1693657" y="1344796"/>
            <a:ext cx="1644355" cy="2285716"/>
            <a:chOff x="1693657" y="1344796"/>
            <a:chExt cx="1644355" cy="228571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8E92D4-0D86-0868-B4A4-4841FD95E519}"/>
                </a:ext>
              </a:extLst>
            </p:cNvPr>
            <p:cNvGrpSpPr/>
            <p:nvPr/>
          </p:nvGrpSpPr>
          <p:grpSpPr>
            <a:xfrm>
              <a:off x="1693657" y="1344796"/>
              <a:ext cx="1644355" cy="620022"/>
              <a:chOff x="1553993" y="963038"/>
              <a:chExt cx="1444557" cy="875488"/>
            </a:xfrm>
            <a:solidFill>
              <a:srgbClr val="354F52"/>
            </a:solidFill>
          </p:grpSpPr>
          <p:sp>
            <p:nvSpPr>
              <p:cNvPr id="49" name="Rounded Rectangle 45">
                <a:extLst>
                  <a:ext uri="{FF2B5EF4-FFF2-40B4-BE49-F238E27FC236}">
                    <a16:creationId xmlns:a16="http://schemas.microsoft.com/office/drawing/2014/main" id="{825CA53F-2468-2433-4C02-78141DB065B8}"/>
                  </a:ext>
                </a:extLst>
              </p:cNvPr>
              <p:cNvSpPr/>
              <p:nvPr/>
            </p:nvSpPr>
            <p:spPr>
              <a:xfrm>
                <a:off x="1882302" y="1072474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50" name="Rounded Rectangle 46">
                <a:extLst>
                  <a:ext uri="{FF2B5EF4-FFF2-40B4-BE49-F238E27FC236}">
                    <a16:creationId xmlns:a16="http://schemas.microsoft.com/office/drawing/2014/main" id="{ADE6BE28-595C-C913-1E95-575483DA9146}"/>
                  </a:ext>
                </a:extLst>
              </p:cNvPr>
              <p:cNvSpPr/>
              <p:nvPr/>
            </p:nvSpPr>
            <p:spPr>
              <a:xfrm>
                <a:off x="2779678" y="1400782"/>
                <a:ext cx="218872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218872">
                    <a:moveTo>
                      <a:pt x="0" y="218872"/>
                    </a:moveTo>
                    <a:lnTo>
                      <a:pt x="0" y="189689"/>
                    </a:lnTo>
                    <a:cubicBezTo>
                      <a:pt x="0" y="181630"/>
                      <a:pt x="6532" y="175097"/>
                      <a:pt x="14591" y="175097"/>
                    </a:cubicBezTo>
                    <a:lnTo>
                      <a:pt x="21887" y="175097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75097"/>
                    </a:lnTo>
                    <a:lnTo>
                      <a:pt x="204280" y="175097"/>
                    </a:lnTo>
                    <a:cubicBezTo>
                      <a:pt x="212339" y="175097"/>
                      <a:pt x="218872" y="181630"/>
                      <a:pt x="218872" y="189689"/>
                    </a:cubicBezTo>
                    <a:lnTo>
                      <a:pt x="218872" y="218872"/>
                    </a:lnTo>
                    <a:close/>
                    <a:moveTo>
                      <a:pt x="196985" y="175097"/>
                    </a:moveTo>
                    <a:lnTo>
                      <a:pt x="21887" y="175097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51" name="Rounded Rectangle 47">
                <a:extLst>
                  <a:ext uri="{FF2B5EF4-FFF2-40B4-BE49-F238E27FC236}">
                    <a16:creationId xmlns:a16="http://schemas.microsoft.com/office/drawing/2014/main" id="{F8E06C59-E14C-E25C-5E45-DFB35272A3FB}"/>
                  </a:ext>
                </a:extLst>
              </p:cNvPr>
              <p:cNvSpPr/>
              <p:nvPr/>
            </p:nvSpPr>
            <p:spPr>
              <a:xfrm>
                <a:off x="1553993" y="1400782"/>
                <a:ext cx="218872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437744">
                    <a:moveTo>
                      <a:pt x="0" y="437744"/>
                    </a:moveTo>
                    <a:lnTo>
                      <a:pt x="0" y="408561"/>
                    </a:lnTo>
                    <a:cubicBezTo>
                      <a:pt x="0" y="400502"/>
                      <a:pt x="6532" y="393970"/>
                      <a:pt x="14591" y="393970"/>
                    </a:cubicBezTo>
                    <a:lnTo>
                      <a:pt x="21887" y="393970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393970"/>
                    </a:lnTo>
                    <a:lnTo>
                      <a:pt x="204280" y="393970"/>
                    </a:lnTo>
                    <a:cubicBezTo>
                      <a:pt x="212339" y="393970"/>
                      <a:pt x="218872" y="400502"/>
                      <a:pt x="218872" y="408561"/>
                    </a:cubicBezTo>
                    <a:lnTo>
                      <a:pt x="218872" y="437744"/>
                    </a:lnTo>
                    <a:close/>
                    <a:moveTo>
                      <a:pt x="196985" y="393970"/>
                    </a:moveTo>
                    <a:lnTo>
                      <a:pt x="21887" y="393970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52" name="Rounded Rectangle 48">
                <a:extLst>
                  <a:ext uri="{FF2B5EF4-FFF2-40B4-BE49-F238E27FC236}">
                    <a16:creationId xmlns:a16="http://schemas.microsoft.com/office/drawing/2014/main" id="{EDF4A98A-E6EF-3989-A460-BFAFD42AFB66}"/>
                  </a:ext>
                </a:extLst>
              </p:cNvPr>
              <p:cNvSpPr/>
              <p:nvPr/>
            </p:nvSpPr>
            <p:spPr>
              <a:xfrm>
                <a:off x="2670242" y="1072474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306421" y="284534"/>
                    </a:moveTo>
                    <a:lnTo>
                      <a:pt x="313717" y="284534"/>
                    </a:lnTo>
                    <a:cubicBezTo>
                      <a:pt x="321775" y="284534"/>
                      <a:pt x="328308" y="291066"/>
                      <a:pt x="328308" y="299125"/>
                    </a:cubicBezTo>
                    <a:lnTo>
                      <a:pt x="328308" y="328308"/>
                    </a:lnTo>
                    <a:lnTo>
                      <a:pt x="109436" y="328308"/>
                    </a:lnTo>
                    <a:lnTo>
                      <a:pt x="109436" y="299125"/>
                    </a:lnTo>
                    <a:cubicBezTo>
                      <a:pt x="109436" y="291066"/>
                      <a:pt x="115968" y="284534"/>
                      <a:pt x="124027" y="284534"/>
                    </a:cubicBezTo>
                    <a:lnTo>
                      <a:pt x="131323" y="284534"/>
                    </a:lnTo>
                    <a:lnTo>
                      <a:pt x="131323" y="226168"/>
                    </a:lnTo>
                    <a:cubicBezTo>
                      <a:pt x="131323" y="210051"/>
                      <a:pt x="118257" y="196985"/>
                      <a:pt x="102140" y="196985"/>
                    </a:cubicBez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31323" y="21887"/>
                    </a:lnTo>
                    <a:cubicBezTo>
                      <a:pt x="228027" y="21887"/>
                      <a:pt x="306421" y="100281"/>
                      <a:pt x="306421" y="196985"/>
                    </a:cubicBezTo>
                    <a:close/>
                    <a:moveTo>
                      <a:pt x="43774" y="196985"/>
                    </a:moveTo>
                    <a:lnTo>
                      <a:pt x="43774" y="21887"/>
                    </a:lnTo>
                    <a:moveTo>
                      <a:pt x="306421" y="284534"/>
                    </a:moveTo>
                    <a:lnTo>
                      <a:pt x="131323" y="28453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53" name="Rounded Rectangle 49">
                <a:extLst>
                  <a:ext uri="{FF2B5EF4-FFF2-40B4-BE49-F238E27FC236}">
                    <a16:creationId xmlns:a16="http://schemas.microsoft.com/office/drawing/2014/main" id="{B71B030E-B60F-A232-CB93-728F3C04A28D}"/>
                  </a:ext>
                </a:extLst>
              </p:cNvPr>
              <p:cNvSpPr/>
              <p:nvPr/>
            </p:nvSpPr>
            <p:spPr>
              <a:xfrm>
                <a:off x="1553993" y="1072474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21887" y="196985"/>
                    </a:moveTo>
                    <a:cubicBezTo>
                      <a:pt x="21887" y="100281"/>
                      <a:pt x="100281" y="21887"/>
                      <a:pt x="196985" y="21887"/>
                    </a:cubicBezTo>
                    <a:lnTo>
                      <a:pt x="284534" y="21887"/>
                    </a:lnTo>
                    <a:lnTo>
                      <a:pt x="284534" y="14591"/>
                    </a:lnTo>
                    <a:cubicBezTo>
                      <a:pt x="284534" y="6532"/>
                      <a:pt x="291066" y="0"/>
                      <a:pt x="299125" y="0"/>
                    </a:cubicBezTo>
                    <a:lnTo>
                      <a:pt x="328308" y="0"/>
                    </a:lnTo>
                    <a:lnTo>
                      <a:pt x="328308" y="218872"/>
                    </a:lnTo>
                    <a:lnTo>
                      <a:pt x="299125" y="218872"/>
                    </a:lnTo>
                    <a:cubicBezTo>
                      <a:pt x="291066" y="218872"/>
                      <a:pt x="284534" y="212339"/>
                      <a:pt x="284534" y="204280"/>
                    </a:cubicBezTo>
                    <a:lnTo>
                      <a:pt x="284534" y="196985"/>
                    </a:lnTo>
                    <a:lnTo>
                      <a:pt x="226168" y="196985"/>
                    </a:lnTo>
                    <a:cubicBezTo>
                      <a:pt x="210051" y="196985"/>
                      <a:pt x="196985" y="210051"/>
                      <a:pt x="196985" y="226168"/>
                    </a:cubicBezTo>
                    <a:lnTo>
                      <a:pt x="196985" y="284534"/>
                    </a:lnTo>
                    <a:lnTo>
                      <a:pt x="204280" y="284534"/>
                    </a:lnTo>
                    <a:cubicBezTo>
                      <a:pt x="212339" y="284534"/>
                      <a:pt x="218872" y="291066"/>
                      <a:pt x="218872" y="299125"/>
                    </a:cubicBezTo>
                    <a:lnTo>
                      <a:pt x="218872" y="328308"/>
                    </a:lnTo>
                    <a:lnTo>
                      <a:pt x="0" y="328308"/>
                    </a:lnTo>
                    <a:lnTo>
                      <a:pt x="0" y="299125"/>
                    </a:lnTo>
                    <a:cubicBezTo>
                      <a:pt x="0" y="291066"/>
                      <a:pt x="6532" y="284534"/>
                      <a:pt x="14591" y="284534"/>
                    </a:cubicBezTo>
                    <a:lnTo>
                      <a:pt x="21887" y="284534"/>
                    </a:lnTo>
                    <a:close/>
                    <a:moveTo>
                      <a:pt x="284534" y="21887"/>
                    </a:moveTo>
                    <a:lnTo>
                      <a:pt x="284534" y="196985"/>
                    </a:lnTo>
                    <a:moveTo>
                      <a:pt x="21887" y="284534"/>
                    </a:moveTo>
                    <a:lnTo>
                      <a:pt x="196985" y="28453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54" name="Rounded Rectangle 50">
                <a:extLst>
                  <a:ext uri="{FF2B5EF4-FFF2-40B4-BE49-F238E27FC236}">
                    <a16:creationId xmlns:a16="http://schemas.microsoft.com/office/drawing/2014/main" id="{FF14ACA7-6077-8588-9206-737CE21DFA1F}"/>
                  </a:ext>
                </a:extLst>
              </p:cNvPr>
              <p:cNvSpPr/>
              <p:nvPr/>
            </p:nvSpPr>
            <p:spPr>
              <a:xfrm>
                <a:off x="2057400" y="963038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55" name="Rounded Rectangle 51">
                <a:extLst>
                  <a:ext uri="{FF2B5EF4-FFF2-40B4-BE49-F238E27FC236}">
                    <a16:creationId xmlns:a16="http://schemas.microsoft.com/office/drawing/2014/main" id="{3C20057A-1BBA-8F7F-8ABF-D1C5EA8F0E85}"/>
                  </a:ext>
                </a:extLst>
              </p:cNvPr>
              <p:cNvSpPr/>
              <p:nvPr/>
            </p:nvSpPr>
            <p:spPr>
              <a:xfrm>
                <a:off x="1882302" y="1072474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56" name="Rounded Rectangle 52">
                <a:extLst>
                  <a:ext uri="{FF2B5EF4-FFF2-40B4-BE49-F238E27FC236}">
                    <a16:creationId xmlns:a16="http://schemas.microsoft.com/office/drawing/2014/main" id="{2BC07292-4096-ABF6-0665-10E70A1CBE7A}"/>
                  </a:ext>
                </a:extLst>
              </p:cNvPr>
              <p:cNvSpPr/>
              <p:nvPr/>
            </p:nvSpPr>
            <p:spPr>
              <a:xfrm>
                <a:off x="2779678" y="1400782"/>
                <a:ext cx="218872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218872">
                    <a:moveTo>
                      <a:pt x="0" y="218872"/>
                    </a:moveTo>
                    <a:lnTo>
                      <a:pt x="0" y="189689"/>
                    </a:lnTo>
                    <a:cubicBezTo>
                      <a:pt x="0" y="181630"/>
                      <a:pt x="6532" y="175097"/>
                      <a:pt x="14591" y="175097"/>
                    </a:cubicBezTo>
                    <a:lnTo>
                      <a:pt x="21887" y="175097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75097"/>
                    </a:lnTo>
                    <a:lnTo>
                      <a:pt x="204280" y="175097"/>
                    </a:lnTo>
                    <a:cubicBezTo>
                      <a:pt x="212339" y="175097"/>
                      <a:pt x="218872" y="181630"/>
                      <a:pt x="218872" y="189689"/>
                    </a:cubicBezTo>
                    <a:lnTo>
                      <a:pt x="218872" y="218872"/>
                    </a:lnTo>
                    <a:close/>
                    <a:moveTo>
                      <a:pt x="196985" y="175097"/>
                    </a:moveTo>
                    <a:lnTo>
                      <a:pt x="21887" y="175097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57" name="Rounded Rectangle 53">
                <a:extLst>
                  <a:ext uri="{FF2B5EF4-FFF2-40B4-BE49-F238E27FC236}">
                    <a16:creationId xmlns:a16="http://schemas.microsoft.com/office/drawing/2014/main" id="{BB351951-9BA9-8E7F-851E-11F5CE65B34A}"/>
                  </a:ext>
                </a:extLst>
              </p:cNvPr>
              <p:cNvSpPr/>
              <p:nvPr/>
            </p:nvSpPr>
            <p:spPr>
              <a:xfrm>
                <a:off x="1553993" y="1400782"/>
                <a:ext cx="218872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437744">
                    <a:moveTo>
                      <a:pt x="0" y="437744"/>
                    </a:moveTo>
                    <a:lnTo>
                      <a:pt x="0" y="408561"/>
                    </a:lnTo>
                    <a:cubicBezTo>
                      <a:pt x="0" y="400502"/>
                      <a:pt x="6532" y="393970"/>
                      <a:pt x="14591" y="393970"/>
                    </a:cubicBezTo>
                    <a:lnTo>
                      <a:pt x="21887" y="393970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393970"/>
                    </a:lnTo>
                    <a:lnTo>
                      <a:pt x="204280" y="393970"/>
                    </a:lnTo>
                    <a:cubicBezTo>
                      <a:pt x="212339" y="393970"/>
                      <a:pt x="218872" y="400502"/>
                      <a:pt x="218872" y="408561"/>
                    </a:cubicBezTo>
                    <a:lnTo>
                      <a:pt x="218872" y="437744"/>
                    </a:lnTo>
                    <a:close/>
                    <a:moveTo>
                      <a:pt x="196985" y="393970"/>
                    </a:moveTo>
                    <a:lnTo>
                      <a:pt x="21887" y="393970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58" name="Rounded Rectangle 54">
                <a:extLst>
                  <a:ext uri="{FF2B5EF4-FFF2-40B4-BE49-F238E27FC236}">
                    <a16:creationId xmlns:a16="http://schemas.microsoft.com/office/drawing/2014/main" id="{E40D0444-DF21-0E0E-8FAC-59EBF43E6B5B}"/>
                  </a:ext>
                </a:extLst>
              </p:cNvPr>
              <p:cNvSpPr/>
              <p:nvPr/>
            </p:nvSpPr>
            <p:spPr>
              <a:xfrm>
                <a:off x="2670242" y="1072474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306421" y="284534"/>
                    </a:moveTo>
                    <a:lnTo>
                      <a:pt x="313717" y="284534"/>
                    </a:lnTo>
                    <a:cubicBezTo>
                      <a:pt x="321775" y="284534"/>
                      <a:pt x="328308" y="291066"/>
                      <a:pt x="328308" y="299125"/>
                    </a:cubicBezTo>
                    <a:lnTo>
                      <a:pt x="328308" y="328308"/>
                    </a:lnTo>
                    <a:lnTo>
                      <a:pt x="109436" y="328308"/>
                    </a:lnTo>
                    <a:lnTo>
                      <a:pt x="109436" y="299125"/>
                    </a:lnTo>
                    <a:cubicBezTo>
                      <a:pt x="109436" y="291066"/>
                      <a:pt x="115968" y="284534"/>
                      <a:pt x="124027" y="284534"/>
                    </a:cubicBezTo>
                    <a:lnTo>
                      <a:pt x="131323" y="284534"/>
                    </a:lnTo>
                    <a:lnTo>
                      <a:pt x="131323" y="226168"/>
                    </a:lnTo>
                    <a:cubicBezTo>
                      <a:pt x="131323" y="210051"/>
                      <a:pt x="118257" y="196985"/>
                      <a:pt x="102140" y="196985"/>
                    </a:cubicBez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31323" y="21887"/>
                    </a:lnTo>
                    <a:cubicBezTo>
                      <a:pt x="228027" y="21887"/>
                      <a:pt x="306421" y="100281"/>
                      <a:pt x="306421" y="196985"/>
                    </a:cubicBezTo>
                    <a:close/>
                    <a:moveTo>
                      <a:pt x="43774" y="196985"/>
                    </a:moveTo>
                    <a:lnTo>
                      <a:pt x="43774" y="21887"/>
                    </a:lnTo>
                    <a:moveTo>
                      <a:pt x="306421" y="284534"/>
                    </a:moveTo>
                    <a:lnTo>
                      <a:pt x="131323" y="28453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59" name="Rounded Rectangle 55">
                <a:extLst>
                  <a:ext uri="{FF2B5EF4-FFF2-40B4-BE49-F238E27FC236}">
                    <a16:creationId xmlns:a16="http://schemas.microsoft.com/office/drawing/2014/main" id="{EC77379B-8EF7-446B-BE47-20E36C5E10B7}"/>
                  </a:ext>
                </a:extLst>
              </p:cNvPr>
              <p:cNvSpPr/>
              <p:nvPr/>
            </p:nvSpPr>
            <p:spPr>
              <a:xfrm>
                <a:off x="1553993" y="1072474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21887" y="196985"/>
                    </a:moveTo>
                    <a:cubicBezTo>
                      <a:pt x="21887" y="100281"/>
                      <a:pt x="100281" y="21887"/>
                      <a:pt x="196985" y="21887"/>
                    </a:cubicBezTo>
                    <a:lnTo>
                      <a:pt x="284534" y="21887"/>
                    </a:lnTo>
                    <a:lnTo>
                      <a:pt x="284534" y="14591"/>
                    </a:lnTo>
                    <a:cubicBezTo>
                      <a:pt x="284534" y="6532"/>
                      <a:pt x="291066" y="0"/>
                      <a:pt x="299125" y="0"/>
                    </a:cubicBezTo>
                    <a:lnTo>
                      <a:pt x="328308" y="0"/>
                    </a:lnTo>
                    <a:lnTo>
                      <a:pt x="328308" y="218872"/>
                    </a:lnTo>
                    <a:lnTo>
                      <a:pt x="299125" y="218872"/>
                    </a:lnTo>
                    <a:cubicBezTo>
                      <a:pt x="291066" y="218872"/>
                      <a:pt x="284534" y="212339"/>
                      <a:pt x="284534" y="204280"/>
                    </a:cubicBezTo>
                    <a:lnTo>
                      <a:pt x="284534" y="196985"/>
                    </a:lnTo>
                    <a:lnTo>
                      <a:pt x="226168" y="196985"/>
                    </a:lnTo>
                    <a:cubicBezTo>
                      <a:pt x="210051" y="196985"/>
                      <a:pt x="196985" y="210051"/>
                      <a:pt x="196985" y="226168"/>
                    </a:cubicBezTo>
                    <a:lnTo>
                      <a:pt x="196985" y="284534"/>
                    </a:lnTo>
                    <a:lnTo>
                      <a:pt x="204280" y="284534"/>
                    </a:lnTo>
                    <a:cubicBezTo>
                      <a:pt x="212339" y="284534"/>
                      <a:pt x="218872" y="291066"/>
                      <a:pt x="218872" y="299125"/>
                    </a:cubicBezTo>
                    <a:lnTo>
                      <a:pt x="218872" y="328308"/>
                    </a:lnTo>
                    <a:lnTo>
                      <a:pt x="0" y="328308"/>
                    </a:lnTo>
                    <a:lnTo>
                      <a:pt x="0" y="299125"/>
                    </a:lnTo>
                    <a:cubicBezTo>
                      <a:pt x="0" y="291066"/>
                      <a:pt x="6532" y="284534"/>
                      <a:pt x="14591" y="284534"/>
                    </a:cubicBezTo>
                    <a:lnTo>
                      <a:pt x="21887" y="284534"/>
                    </a:lnTo>
                    <a:close/>
                    <a:moveTo>
                      <a:pt x="284534" y="21887"/>
                    </a:moveTo>
                    <a:lnTo>
                      <a:pt x="284534" y="196985"/>
                    </a:lnTo>
                    <a:moveTo>
                      <a:pt x="21887" y="284534"/>
                    </a:moveTo>
                    <a:lnTo>
                      <a:pt x="196985" y="28453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0" name="Rounded Rectangle 56">
                <a:extLst>
                  <a:ext uri="{FF2B5EF4-FFF2-40B4-BE49-F238E27FC236}">
                    <a16:creationId xmlns:a16="http://schemas.microsoft.com/office/drawing/2014/main" id="{51209E8D-B69C-9BD6-45F3-25C05DDD52ED}"/>
                  </a:ext>
                </a:extLst>
              </p:cNvPr>
              <p:cNvSpPr/>
              <p:nvPr/>
            </p:nvSpPr>
            <p:spPr>
              <a:xfrm>
                <a:off x="2057400" y="963038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 dirty="0">
                  <a:latin typeface="Albert Sans" pitchFamily="2" charset="0"/>
                </a:endParaRPr>
              </a:p>
            </p:txBody>
          </p:sp>
        </p:grpSp>
        <p:sp>
          <p:nvSpPr>
            <p:cNvPr id="18" name="Rounded Rectangle 69">
              <a:extLst>
                <a:ext uri="{FF2B5EF4-FFF2-40B4-BE49-F238E27FC236}">
                  <a16:creationId xmlns:a16="http://schemas.microsoft.com/office/drawing/2014/main" id="{508DD088-0977-698D-8B84-489D20D6A6DA}"/>
                </a:ext>
              </a:extLst>
            </p:cNvPr>
            <p:cNvSpPr/>
            <p:nvPr/>
          </p:nvSpPr>
          <p:spPr>
            <a:xfrm>
              <a:off x="2366348" y="1406799"/>
              <a:ext cx="298973" cy="186006"/>
            </a:xfrm>
            <a:custGeom>
              <a:avLst/>
              <a:gdLst/>
              <a:ahLst/>
              <a:cxnLst/>
              <a:rect l="0" t="0" r="0" b="0"/>
              <a:pathLst>
                <a:path w="262646" h="262646">
                  <a:moveTo>
                    <a:pt x="10943" y="0"/>
                  </a:moveTo>
                  <a:cubicBezTo>
                    <a:pt x="16987" y="0"/>
                    <a:pt x="21887" y="4899"/>
                    <a:pt x="21887" y="10943"/>
                  </a:cubicBezTo>
                  <a:lnTo>
                    <a:pt x="21887" y="240759"/>
                  </a:lnTo>
                  <a:lnTo>
                    <a:pt x="251703" y="240759"/>
                  </a:lnTo>
                  <a:cubicBezTo>
                    <a:pt x="257747" y="240759"/>
                    <a:pt x="262646" y="245659"/>
                    <a:pt x="262646" y="251703"/>
                  </a:cubicBezTo>
                  <a:cubicBezTo>
                    <a:pt x="262646" y="257747"/>
                    <a:pt x="257747" y="262646"/>
                    <a:pt x="251703" y="262646"/>
                  </a:cubicBezTo>
                  <a:lnTo>
                    <a:pt x="10943" y="262646"/>
                  </a:lnTo>
                  <a:cubicBezTo>
                    <a:pt x="4899" y="262646"/>
                    <a:pt x="0" y="257747"/>
                    <a:pt x="0" y="251703"/>
                  </a:cubicBezTo>
                  <a:lnTo>
                    <a:pt x="0" y="10943"/>
                  </a:lnTo>
                  <a:cubicBezTo>
                    <a:pt x="0" y="4899"/>
                    <a:pt x="4899" y="0"/>
                    <a:pt x="10943" y="0"/>
                  </a:cubicBezTo>
                  <a:close/>
                  <a:moveTo>
                    <a:pt x="60233" y="53984"/>
                  </a:moveTo>
                  <a:cubicBezTo>
                    <a:pt x="52128" y="53718"/>
                    <a:pt x="45711" y="47043"/>
                    <a:pt x="45764" y="38934"/>
                  </a:cubicBezTo>
                  <a:cubicBezTo>
                    <a:pt x="45818" y="30825"/>
                    <a:pt x="52322" y="24235"/>
                    <a:pt x="60430" y="24075"/>
                  </a:cubicBezTo>
                  <a:lnTo>
                    <a:pt x="60649" y="24075"/>
                  </a:lnTo>
                  <a:cubicBezTo>
                    <a:pt x="68755" y="24346"/>
                    <a:pt x="75169" y="31026"/>
                    <a:pt x="75110" y="39137"/>
                  </a:cubicBezTo>
                  <a:cubicBezTo>
                    <a:pt x="75050" y="47247"/>
                    <a:pt x="68539" y="53832"/>
                    <a:pt x="60430" y="53984"/>
                  </a:cubicBezTo>
                  <a:close/>
                  <a:moveTo>
                    <a:pt x="56578" y="203802"/>
                  </a:moveTo>
                  <a:lnTo>
                    <a:pt x="56425" y="203802"/>
                  </a:lnTo>
                  <a:cubicBezTo>
                    <a:pt x="48163" y="203848"/>
                    <a:pt x="41428" y="197187"/>
                    <a:pt x="41383" y="188925"/>
                  </a:cubicBezTo>
                  <a:cubicBezTo>
                    <a:pt x="41337" y="180662"/>
                    <a:pt x="47998" y="173928"/>
                    <a:pt x="56261" y="173883"/>
                  </a:cubicBezTo>
                  <a:lnTo>
                    <a:pt x="56425" y="173883"/>
                  </a:lnTo>
                  <a:cubicBezTo>
                    <a:pt x="64530" y="174056"/>
                    <a:pt x="71022" y="180655"/>
                    <a:pt x="71064" y="188762"/>
                  </a:cubicBezTo>
                  <a:cubicBezTo>
                    <a:pt x="71105" y="196870"/>
                    <a:pt x="64681" y="203535"/>
                    <a:pt x="56578" y="203792"/>
                  </a:cubicBezTo>
                  <a:close/>
                  <a:moveTo>
                    <a:pt x="71024" y="107499"/>
                  </a:moveTo>
                  <a:cubicBezTo>
                    <a:pt x="62762" y="107467"/>
                    <a:pt x="56091" y="100745"/>
                    <a:pt x="56121" y="92484"/>
                  </a:cubicBezTo>
                  <a:cubicBezTo>
                    <a:pt x="56151" y="84223"/>
                    <a:pt x="62872" y="77550"/>
                    <a:pt x="71133" y="77579"/>
                  </a:cubicBezTo>
                  <a:lnTo>
                    <a:pt x="71264" y="77579"/>
                  </a:lnTo>
                  <a:cubicBezTo>
                    <a:pt x="79367" y="77831"/>
                    <a:pt x="85795" y="84491"/>
                    <a:pt x="85759" y="92597"/>
                  </a:cubicBezTo>
                  <a:cubicBezTo>
                    <a:pt x="85724" y="100704"/>
                    <a:pt x="79238" y="107307"/>
                    <a:pt x="71133" y="107488"/>
                  </a:cubicBezTo>
                  <a:lnTo>
                    <a:pt x="71024" y="107488"/>
                  </a:lnTo>
                  <a:close/>
                  <a:moveTo>
                    <a:pt x="188722" y="86093"/>
                  </a:moveTo>
                  <a:cubicBezTo>
                    <a:pt x="180461" y="86061"/>
                    <a:pt x="173789" y="79339"/>
                    <a:pt x="173820" y="71078"/>
                  </a:cubicBezTo>
                  <a:cubicBezTo>
                    <a:pt x="173850" y="62817"/>
                    <a:pt x="180570" y="56144"/>
                    <a:pt x="188832" y="56173"/>
                  </a:cubicBezTo>
                  <a:lnTo>
                    <a:pt x="188952" y="56173"/>
                  </a:lnTo>
                  <a:cubicBezTo>
                    <a:pt x="197213" y="56205"/>
                    <a:pt x="203885" y="62927"/>
                    <a:pt x="203854" y="71188"/>
                  </a:cubicBezTo>
                  <a:cubicBezTo>
                    <a:pt x="203824" y="79449"/>
                    <a:pt x="197104" y="86122"/>
                    <a:pt x="188843" y="86093"/>
                  </a:cubicBezTo>
                  <a:close/>
                  <a:moveTo>
                    <a:pt x="45722" y="120379"/>
                  </a:moveTo>
                  <a:cubicBezTo>
                    <a:pt x="51161" y="120232"/>
                    <a:pt x="56251" y="123050"/>
                    <a:pt x="59014" y="127737"/>
                  </a:cubicBezTo>
                  <a:cubicBezTo>
                    <a:pt x="61777" y="132425"/>
                    <a:pt x="61777" y="138243"/>
                    <a:pt x="59014" y="142930"/>
                  </a:cubicBezTo>
                  <a:cubicBezTo>
                    <a:pt x="56251" y="147618"/>
                    <a:pt x="51161" y="150435"/>
                    <a:pt x="45722" y="150288"/>
                  </a:cubicBezTo>
                  <a:cubicBezTo>
                    <a:pt x="37620" y="150069"/>
                    <a:pt x="31167" y="143438"/>
                    <a:pt x="31167" y="135334"/>
                  </a:cubicBezTo>
                  <a:cubicBezTo>
                    <a:pt x="31167" y="127229"/>
                    <a:pt x="37620" y="120598"/>
                    <a:pt x="45722" y="120379"/>
                  </a:cubicBezTo>
                  <a:close/>
                  <a:moveTo>
                    <a:pt x="135131" y="64676"/>
                  </a:moveTo>
                  <a:cubicBezTo>
                    <a:pt x="127096" y="64318"/>
                    <a:pt x="120782" y="57670"/>
                    <a:pt x="120838" y="49627"/>
                  </a:cubicBezTo>
                  <a:cubicBezTo>
                    <a:pt x="120894" y="41584"/>
                    <a:pt x="127300" y="35025"/>
                    <a:pt x="135339" y="34778"/>
                  </a:cubicBezTo>
                  <a:lnTo>
                    <a:pt x="135536" y="34778"/>
                  </a:lnTo>
                  <a:cubicBezTo>
                    <a:pt x="143641" y="35044"/>
                    <a:pt x="150058" y="41720"/>
                    <a:pt x="150005" y="49829"/>
                  </a:cubicBezTo>
                  <a:cubicBezTo>
                    <a:pt x="149951" y="57938"/>
                    <a:pt x="143447" y="64528"/>
                    <a:pt x="135339" y="64687"/>
                  </a:cubicBezTo>
                  <a:lnTo>
                    <a:pt x="135131" y="64687"/>
                  </a:lnTo>
                  <a:close/>
                  <a:moveTo>
                    <a:pt x="167557" y="171694"/>
                  </a:moveTo>
                  <a:lnTo>
                    <a:pt x="167437" y="171694"/>
                  </a:lnTo>
                  <a:cubicBezTo>
                    <a:pt x="159333" y="171506"/>
                    <a:pt x="152853" y="164899"/>
                    <a:pt x="152823" y="156793"/>
                  </a:cubicBezTo>
                  <a:cubicBezTo>
                    <a:pt x="152793" y="148687"/>
                    <a:pt x="159225" y="142032"/>
                    <a:pt x="167327" y="141785"/>
                  </a:cubicBezTo>
                  <a:lnTo>
                    <a:pt x="167437" y="141785"/>
                  </a:lnTo>
                  <a:cubicBezTo>
                    <a:pt x="175541" y="141973"/>
                    <a:pt x="182021" y="148580"/>
                    <a:pt x="182051" y="156686"/>
                  </a:cubicBezTo>
                  <a:cubicBezTo>
                    <a:pt x="182080" y="164792"/>
                    <a:pt x="175648" y="171447"/>
                    <a:pt x="167546" y="171694"/>
                  </a:cubicBezTo>
                  <a:close/>
                  <a:moveTo>
                    <a:pt x="231709" y="109676"/>
                  </a:moveTo>
                  <a:cubicBezTo>
                    <a:pt x="239971" y="109695"/>
                    <a:pt x="246654" y="116407"/>
                    <a:pt x="246636" y="124669"/>
                  </a:cubicBezTo>
                  <a:cubicBezTo>
                    <a:pt x="246618" y="132931"/>
                    <a:pt x="239905" y="139614"/>
                    <a:pt x="231643" y="139596"/>
                  </a:cubicBezTo>
                  <a:lnTo>
                    <a:pt x="231599" y="139596"/>
                  </a:lnTo>
                  <a:cubicBezTo>
                    <a:pt x="223338" y="139583"/>
                    <a:pt x="216651" y="132876"/>
                    <a:pt x="216663" y="124614"/>
                  </a:cubicBezTo>
                  <a:cubicBezTo>
                    <a:pt x="216676" y="116353"/>
                    <a:pt x="223382" y="109666"/>
                    <a:pt x="231643" y="109676"/>
                  </a:cubicBezTo>
                  <a:close/>
                  <a:moveTo>
                    <a:pt x="220710" y="32590"/>
                  </a:moveTo>
                  <a:cubicBezTo>
                    <a:pt x="212448" y="32529"/>
                    <a:pt x="205799" y="25782"/>
                    <a:pt x="205860" y="17520"/>
                  </a:cubicBezTo>
                  <a:cubicBezTo>
                    <a:pt x="205920" y="9258"/>
                    <a:pt x="212667" y="2609"/>
                    <a:pt x="220929" y="2670"/>
                  </a:cubicBezTo>
                  <a:lnTo>
                    <a:pt x="221170" y="2670"/>
                  </a:lnTo>
                  <a:cubicBezTo>
                    <a:pt x="229431" y="2735"/>
                    <a:pt x="236075" y="9484"/>
                    <a:pt x="236012" y="17745"/>
                  </a:cubicBezTo>
                  <a:cubicBezTo>
                    <a:pt x="235948" y="26006"/>
                    <a:pt x="229201" y="32651"/>
                    <a:pt x="220940" y="32590"/>
                  </a:cubicBezTo>
                  <a:close/>
                  <a:moveTo>
                    <a:pt x="135525" y="225197"/>
                  </a:moveTo>
                  <a:lnTo>
                    <a:pt x="135339" y="225197"/>
                  </a:lnTo>
                  <a:cubicBezTo>
                    <a:pt x="127232" y="225034"/>
                    <a:pt x="120731" y="218442"/>
                    <a:pt x="120680" y="210333"/>
                  </a:cubicBezTo>
                  <a:cubicBezTo>
                    <a:pt x="120630" y="202225"/>
                    <a:pt x="127049" y="195552"/>
                    <a:pt x="135153" y="195288"/>
                  </a:cubicBezTo>
                  <a:lnTo>
                    <a:pt x="135339" y="195288"/>
                  </a:lnTo>
                  <a:cubicBezTo>
                    <a:pt x="143446" y="195451"/>
                    <a:pt x="149948" y="202044"/>
                    <a:pt x="149998" y="210152"/>
                  </a:cubicBezTo>
                  <a:cubicBezTo>
                    <a:pt x="150049" y="218261"/>
                    <a:pt x="143630" y="224933"/>
                    <a:pt x="135525" y="225197"/>
                  </a:cubicBezTo>
                  <a:close/>
                  <a:moveTo>
                    <a:pt x="242521" y="214494"/>
                  </a:moveTo>
                  <a:lnTo>
                    <a:pt x="242335" y="214494"/>
                  </a:lnTo>
                  <a:cubicBezTo>
                    <a:pt x="234228" y="214331"/>
                    <a:pt x="227726" y="207739"/>
                    <a:pt x="227676" y="199631"/>
                  </a:cubicBezTo>
                  <a:cubicBezTo>
                    <a:pt x="227626" y="191522"/>
                    <a:pt x="234044" y="184849"/>
                    <a:pt x="242149" y="184585"/>
                  </a:cubicBezTo>
                  <a:lnTo>
                    <a:pt x="242335" y="184585"/>
                  </a:lnTo>
                  <a:cubicBezTo>
                    <a:pt x="250443" y="184745"/>
                    <a:pt x="256947" y="191335"/>
                    <a:pt x="257001" y="199444"/>
                  </a:cubicBezTo>
                  <a:cubicBezTo>
                    <a:pt x="257054" y="207553"/>
                    <a:pt x="250637" y="214228"/>
                    <a:pt x="242532" y="214494"/>
                  </a:cubicBezTo>
                  <a:close/>
                  <a:moveTo>
                    <a:pt x="113933" y="120382"/>
                  </a:moveTo>
                  <a:cubicBezTo>
                    <a:pt x="122194" y="120382"/>
                    <a:pt x="128892" y="127078"/>
                    <a:pt x="128893" y="135339"/>
                  </a:cubicBezTo>
                  <a:cubicBezTo>
                    <a:pt x="128895" y="143603"/>
                    <a:pt x="122197" y="150302"/>
                    <a:pt x="113933" y="150302"/>
                  </a:cubicBezTo>
                  <a:cubicBezTo>
                    <a:pt x="105670" y="150302"/>
                    <a:pt x="98972" y="143603"/>
                    <a:pt x="98974" y="135339"/>
                  </a:cubicBezTo>
                  <a:cubicBezTo>
                    <a:pt x="98975" y="127078"/>
                    <a:pt x="105673" y="120382"/>
                    <a:pt x="113933" y="1203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0CD239-F65A-B403-2161-BF850CE63A00}"/>
                </a:ext>
              </a:extLst>
            </p:cNvPr>
            <p:cNvSpPr txBox="1"/>
            <p:nvPr/>
          </p:nvSpPr>
          <p:spPr>
            <a:xfrm>
              <a:off x="2237585" y="2913455"/>
              <a:ext cx="46647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1" dirty="0">
                  <a:solidFill>
                    <a:srgbClr val="354F52"/>
                  </a:solidFill>
                  <a:latin typeface="Albert Sans" pitchFamily="2" charset="0"/>
                </a:rPr>
                <a:t>Shuffle
Indices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B81767-5B84-183E-2784-69A8D529A5EE}"/>
                </a:ext>
              </a:extLst>
            </p:cNvPr>
            <p:cNvSpPr txBox="1"/>
            <p:nvPr/>
          </p:nvSpPr>
          <p:spPr>
            <a:xfrm>
              <a:off x="2114069" y="3261180"/>
              <a:ext cx="846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 dirty="0">
                  <a:solidFill>
                    <a:srgbClr val="484848"/>
                  </a:solidFill>
                  <a:latin typeface="Albert Sans" pitchFamily="2" charset="0"/>
                </a:rPr>
                <a:t>Shuffle video
indices at the end
of each epoch</a:t>
              </a:r>
            </a:p>
          </p:txBody>
        </p:sp>
        <p:sp>
          <p:nvSpPr>
            <p:cNvPr id="36" name="Rounded Rectangle 87">
              <a:extLst>
                <a:ext uri="{FF2B5EF4-FFF2-40B4-BE49-F238E27FC236}">
                  <a16:creationId xmlns:a16="http://schemas.microsoft.com/office/drawing/2014/main" id="{B39C66AB-3128-B094-ED6F-8F5601665607}"/>
                </a:ext>
              </a:extLst>
            </p:cNvPr>
            <p:cNvSpPr/>
            <p:nvPr/>
          </p:nvSpPr>
          <p:spPr>
            <a:xfrm>
              <a:off x="2397942" y="2684416"/>
              <a:ext cx="243624" cy="109226"/>
            </a:xfrm>
            <a:custGeom>
              <a:avLst/>
              <a:gdLst/>
              <a:ahLst/>
              <a:cxnLst/>
              <a:rect l="0" t="0" r="0" b="0"/>
              <a:pathLst>
                <a:path w="214022" h="154230">
                  <a:moveTo>
                    <a:pt x="0" y="57362"/>
                  </a:moveTo>
                  <a:cubicBezTo>
                    <a:pt x="0" y="26190"/>
                    <a:pt x="14863" y="0"/>
                    <a:pt x="43437" y="0"/>
                  </a:cubicBezTo>
                  <a:cubicBezTo>
                    <a:pt x="72011" y="0"/>
                    <a:pt x="86875" y="26190"/>
                    <a:pt x="86875" y="57362"/>
                  </a:cubicBezTo>
                  <a:lnTo>
                    <a:pt x="86875" y="96180"/>
                  </a:lnTo>
                  <a:cubicBezTo>
                    <a:pt x="86875" y="127352"/>
                    <a:pt x="71314" y="154230"/>
                    <a:pt x="43437" y="154230"/>
                  </a:cubicBezTo>
                  <a:cubicBezTo>
                    <a:pt x="15560" y="154230"/>
                    <a:pt x="0" y="127352"/>
                    <a:pt x="0" y="96180"/>
                  </a:cubicBezTo>
                  <a:close/>
                  <a:moveTo>
                    <a:pt x="119062" y="42790"/>
                  </a:moveTo>
                  <a:cubicBezTo>
                    <a:pt x="119062" y="17508"/>
                    <a:pt x="136705" y="0"/>
                    <a:pt x="160681" y="0"/>
                  </a:cubicBezTo>
                  <a:cubicBezTo>
                    <a:pt x="200456" y="0"/>
                    <a:pt x="214022" y="38813"/>
                    <a:pt x="187951" y="73339"/>
                  </a:cubicBezTo>
                  <a:lnTo>
                    <a:pt x="121790" y="151690"/>
                  </a:lnTo>
                  <a:lnTo>
                    <a:pt x="212735" y="151690"/>
                  </a:lnTo>
                </a:path>
              </a:pathLst>
            </a:custGeom>
            <a:noFill/>
            <a:ln w="10943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225C22A-67B9-9061-DAAC-EF2E6958493E}"/>
              </a:ext>
            </a:extLst>
          </p:cNvPr>
          <p:cNvGrpSpPr/>
          <p:nvPr/>
        </p:nvGrpSpPr>
        <p:grpSpPr>
          <a:xfrm>
            <a:off x="3088868" y="1809814"/>
            <a:ext cx="1644355" cy="1697584"/>
            <a:chOff x="3088868" y="1809814"/>
            <a:chExt cx="1644355" cy="169758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00481A-EF23-5AF9-839B-AC14CD64292D}"/>
                </a:ext>
              </a:extLst>
            </p:cNvPr>
            <p:cNvGrpSpPr/>
            <p:nvPr/>
          </p:nvGrpSpPr>
          <p:grpSpPr>
            <a:xfrm>
              <a:off x="3088868" y="1809814"/>
              <a:ext cx="1644355" cy="465017"/>
              <a:chOff x="2779678" y="1619655"/>
              <a:chExt cx="1444557" cy="656616"/>
            </a:xfrm>
            <a:solidFill>
              <a:srgbClr val="52796F"/>
            </a:solidFill>
          </p:grpSpPr>
          <p:sp>
            <p:nvSpPr>
              <p:cNvPr id="61" name="Rounded Rectangle 34">
                <a:extLst>
                  <a:ext uri="{FF2B5EF4-FFF2-40B4-BE49-F238E27FC236}">
                    <a16:creationId xmlns:a16="http://schemas.microsoft.com/office/drawing/2014/main" id="{4A153958-D5C3-EF19-4F02-41B640F0A6F2}"/>
                  </a:ext>
                </a:extLst>
              </p:cNvPr>
              <p:cNvSpPr/>
              <p:nvPr/>
            </p:nvSpPr>
            <p:spPr>
              <a:xfrm>
                <a:off x="3107987" y="1947963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2" name="Rounded Rectangle 35">
                <a:extLst>
                  <a:ext uri="{FF2B5EF4-FFF2-40B4-BE49-F238E27FC236}">
                    <a16:creationId xmlns:a16="http://schemas.microsoft.com/office/drawing/2014/main" id="{3061BE2B-12AE-1366-E121-3AE8026F4180}"/>
                  </a:ext>
                </a:extLst>
              </p:cNvPr>
              <p:cNvSpPr/>
              <p:nvPr/>
            </p:nvSpPr>
            <p:spPr>
              <a:xfrm>
                <a:off x="2779678" y="1619655"/>
                <a:ext cx="218872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218872">
                    <a:moveTo>
                      <a:pt x="0" y="218872"/>
                    </a:moveTo>
                    <a:lnTo>
                      <a:pt x="0" y="189689"/>
                    </a:lnTo>
                    <a:cubicBezTo>
                      <a:pt x="0" y="181630"/>
                      <a:pt x="6532" y="175097"/>
                      <a:pt x="14591" y="175097"/>
                    </a:cubicBezTo>
                    <a:lnTo>
                      <a:pt x="21887" y="175097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75097"/>
                    </a:lnTo>
                    <a:lnTo>
                      <a:pt x="204280" y="175097"/>
                    </a:lnTo>
                    <a:cubicBezTo>
                      <a:pt x="212339" y="175097"/>
                      <a:pt x="218872" y="181630"/>
                      <a:pt x="218872" y="189689"/>
                    </a:cubicBezTo>
                    <a:lnTo>
                      <a:pt x="218872" y="218872"/>
                    </a:lnTo>
                    <a:close/>
                    <a:moveTo>
                      <a:pt x="196985" y="175097"/>
                    </a:moveTo>
                    <a:lnTo>
                      <a:pt x="21887" y="175097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3" name="Rounded Rectangle 36">
                <a:extLst>
                  <a:ext uri="{FF2B5EF4-FFF2-40B4-BE49-F238E27FC236}">
                    <a16:creationId xmlns:a16="http://schemas.microsoft.com/office/drawing/2014/main" id="{F916DEEA-E5F2-E364-32FC-B6E8B400D20F}"/>
                  </a:ext>
                </a:extLst>
              </p:cNvPr>
              <p:cNvSpPr/>
              <p:nvPr/>
            </p:nvSpPr>
            <p:spPr>
              <a:xfrm>
                <a:off x="3895927" y="1838527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306421" y="131323"/>
                    </a:moveTo>
                    <a:cubicBezTo>
                      <a:pt x="306421" y="228027"/>
                      <a:pt x="228027" y="306421"/>
                      <a:pt x="131323" y="306421"/>
                    </a:cubicBezTo>
                    <a:lnTo>
                      <a:pt x="43774" y="306421"/>
                    </a:lnTo>
                    <a:lnTo>
                      <a:pt x="43774" y="313717"/>
                    </a:lnTo>
                    <a:cubicBezTo>
                      <a:pt x="43774" y="321775"/>
                      <a:pt x="37241" y="328308"/>
                      <a:pt x="29182" y="328308"/>
                    </a:cubicBezTo>
                    <a:lnTo>
                      <a:pt x="0" y="328308"/>
                    </a:lnTo>
                    <a:lnTo>
                      <a:pt x="0" y="109436"/>
                    </a:lnTo>
                    <a:lnTo>
                      <a:pt x="29182" y="109436"/>
                    </a:lnTo>
                    <a:cubicBezTo>
                      <a:pt x="37241" y="109436"/>
                      <a:pt x="43774" y="115968"/>
                      <a:pt x="43774" y="124027"/>
                    </a:cubicBezTo>
                    <a:lnTo>
                      <a:pt x="43774" y="131323"/>
                    </a:lnTo>
                    <a:lnTo>
                      <a:pt x="102140" y="131323"/>
                    </a:lnTo>
                    <a:cubicBezTo>
                      <a:pt x="118257" y="131323"/>
                      <a:pt x="131323" y="118257"/>
                      <a:pt x="131323" y="102140"/>
                    </a:cubicBezTo>
                    <a:lnTo>
                      <a:pt x="131323" y="43774"/>
                    </a:lnTo>
                    <a:lnTo>
                      <a:pt x="124027" y="43774"/>
                    </a:lnTo>
                    <a:cubicBezTo>
                      <a:pt x="115968" y="43774"/>
                      <a:pt x="109436" y="37241"/>
                      <a:pt x="109436" y="29182"/>
                    </a:cubicBezTo>
                    <a:lnTo>
                      <a:pt x="109436" y="0"/>
                    </a:lnTo>
                    <a:lnTo>
                      <a:pt x="328308" y="0"/>
                    </a:lnTo>
                    <a:lnTo>
                      <a:pt x="328308" y="29182"/>
                    </a:lnTo>
                    <a:cubicBezTo>
                      <a:pt x="328308" y="37241"/>
                      <a:pt x="321775" y="43774"/>
                      <a:pt x="313717" y="43774"/>
                    </a:cubicBezTo>
                    <a:lnTo>
                      <a:pt x="306421" y="43774"/>
                    </a:lnTo>
                    <a:close/>
                    <a:moveTo>
                      <a:pt x="43774" y="131323"/>
                    </a:moveTo>
                    <a:lnTo>
                      <a:pt x="43774" y="306421"/>
                    </a:lnTo>
                    <a:moveTo>
                      <a:pt x="131323" y="43774"/>
                    </a:moveTo>
                    <a:lnTo>
                      <a:pt x="306421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4" name="Rounded Rectangle 37">
                <a:extLst>
                  <a:ext uri="{FF2B5EF4-FFF2-40B4-BE49-F238E27FC236}">
                    <a16:creationId xmlns:a16="http://schemas.microsoft.com/office/drawing/2014/main" id="{440CEADF-F3EC-41DD-FB6C-EFA807DBDC3D}"/>
                  </a:ext>
                </a:extLst>
              </p:cNvPr>
              <p:cNvSpPr/>
              <p:nvPr/>
            </p:nvSpPr>
            <p:spPr>
              <a:xfrm>
                <a:off x="2779678" y="1838527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21887" y="43774"/>
                    </a:move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02140"/>
                    </a:lnTo>
                    <a:cubicBezTo>
                      <a:pt x="196985" y="118257"/>
                      <a:pt x="210051" y="131323"/>
                      <a:pt x="226168" y="131323"/>
                    </a:cubicBezTo>
                    <a:lnTo>
                      <a:pt x="284534" y="131323"/>
                    </a:lnTo>
                    <a:lnTo>
                      <a:pt x="284534" y="124027"/>
                    </a:lnTo>
                    <a:cubicBezTo>
                      <a:pt x="284534" y="115968"/>
                      <a:pt x="291066" y="109436"/>
                      <a:pt x="299125" y="109436"/>
                    </a:cubicBezTo>
                    <a:lnTo>
                      <a:pt x="328308" y="109436"/>
                    </a:lnTo>
                    <a:lnTo>
                      <a:pt x="328308" y="328308"/>
                    </a:lnTo>
                    <a:lnTo>
                      <a:pt x="299125" y="328308"/>
                    </a:lnTo>
                    <a:cubicBezTo>
                      <a:pt x="291066" y="328308"/>
                      <a:pt x="284534" y="321775"/>
                      <a:pt x="284534" y="313717"/>
                    </a:cubicBezTo>
                    <a:lnTo>
                      <a:pt x="284534" y="306421"/>
                    </a:lnTo>
                    <a:lnTo>
                      <a:pt x="196985" y="306421"/>
                    </a:lnTo>
                    <a:cubicBezTo>
                      <a:pt x="100281" y="306421"/>
                      <a:pt x="21887" y="228027"/>
                      <a:pt x="21887" y="131323"/>
                    </a:cubicBezTo>
                    <a:close/>
                    <a:moveTo>
                      <a:pt x="284534" y="306421"/>
                    </a:moveTo>
                    <a:lnTo>
                      <a:pt x="284534" y="131323"/>
                    </a:lnTo>
                    <a:moveTo>
                      <a:pt x="21887" y="43774"/>
                    </a:moveTo>
                    <a:lnTo>
                      <a:pt x="196985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5" name="Rounded Rectangle 38">
                <a:extLst>
                  <a:ext uri="{FF2B5EF4-FFF2-40B4-BE49-F238E27FC236}">
                    <a16:creationId xmlns:a16="http://schemas.microsoft.com/office/drawing/2014/main" id="{4E609373-D34D-D72E-1466-AF5BC7D53A46}"/>
                  </a:ext>
                </a:extLst>
              </p:cNvPr>
              <p:cNvSpPr/>
              <p:nvPr/>
            </p:nvSpPr>
            <p:spPr>
              <a:xfrm>
                <a:off x="3283085" y="1838527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6" name="Rounded Rectangle 39">
                <a:extLst>
                  <a:ext uri="{FF2B5EF4-FFF2-40B4-BE49-F238E27FC236}">
                    <a16:creationId xmlns:a16="http://schemas.microsoft.com/office/drawing/2014/main" id="{BB520072-D767-9B31-03CE-580A9683984E}"/>
                  </a:ext>
                </a:extLst>
              </p:cNvPr>
              <p:cNvSpPr/>
              <p:nvPr/>
            </p:nvSpPr>
            <p:spPr>
              <a:xfrm>
                <a:off x="3107987" y="1947963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7" name="Rounded Rectangle 40">
                <a:extLst>
                  <a:ext uri="{FF2B5EF4-FFF2-40B4-BE49-F238E27FC236}">
                    <a16:creationId xmlns:a16="http://schemas.microsoft.com/office/drawing/2014/main" id="{F0CE2DD1-E533-DEA3-92D3-31DB5130424E}"/>
                  </a:ext>
                </a:extLst>
              </p:cNvPr>
              <p:cNvSpPr/>
              <p:nvPr/>
            </p:nvSpPr>
            <p:spPr>
              <a:xfrm>
                <a:off x="2779678" y="1619655"/>
                <a:ext cx="218872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218872">
                    <a:moveTo>
                      <a:pt x="0" y="218872"/>
                    </a:moveTo>
                    <a:lnTo>
                      <a:pt x="0" y="189689"/>
                    </a:lnTo>
                    <a:cubicBezTo>
                      <a:pt x="0" y="181630"/>
                      <a:pt x="6532" y="175097"/>
                      <a:pt x="14591" y="175097"/>
                    </a:cubicBezTo>
                    <a:lnTo>
                      <a:pt x="21887" y="175097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75097"/>
                    </a:lnTo>
                    <a:lnTo>
                      <a:pt x="204280" y="175097"/>
                    </a:lnTo>
                    <a:cubicBezTo>
                      <a:pt x="212339" y="175097"/>
                      <a:pt x="218872" y="181630"/>
                      <a:pt x="218872" y="189689"/>
                    </a:cubicBezTo>
                    <a:lnTo>
                      <a:pt x="218872" y="218872"/>
                    </a:lnTo>
                    <a:close/>
                    <a:moveTo>
                      <a:pt x="196985" y="175097"/>
                    </a:moveTo>
                    <a:lnTo>
                      <a:pt x="21887" y="175097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8" name="Rounded Rectangle 41">
                <a:extLst>
                  <a:ext uri="{FF2B5EF4-FFF2-40B4-BE49-F238E27FC236}">
                    <a16:creationId xmlns:a16="http://schemas.microsoft.com/office/drawing/2014/main" id="{65BF0235-2153-40A0-D36F-F3DF250A4673}"/>
                  </a:ext>
                </a:extLst>
              </p:cNvPr>
              <p:cNvSpPr/>
              <p:nvPr/>
            </p:nvSpPr>
            <p:spPr>
              <a:xfrm>
                <a:off x="3895927" y="1838527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306421" y="131323"/>
                    </a:moveTo>
                    <a:cubicBezTo>
                      <a:pt x="306421" y="228027"/>
                      <a:pt x="228027" y="306421"/>
                      <a:pt x="131323" y="306421"/>
                    </a:cubicBezTo>
                    <a:lnTo>
                      <a:pt x="43774" y="306421"/>
                    </a:lnTo>
                    <a:lnTo>
                      <a:pt x="43774" y="313717"/>
                    </a:lnTo>
                    <a:cubicBezTo>
                      <a:pt x="43774" y="321775"/>
                      <a:pt x="37241" y="328308"/>
                      <a:pt x="29182" y="328308"/>
                    </a:cubicBezTo>
                    <a:lnTo>
                      <a:pt x="0" y="328308"/>
                    </a:lnTo>
                    <a:lnTo>
                      <a:pt x="0" y="109436"/>
                    </a:lnTo>
                    <a:lnTo>
                      <a:pt x="29182" y="109436"/>
                    </a:lnTo>
                    <a:cubicBezTo>
                      <a:pt x="37241" y="109436"/>
                      <a:pt x="43774" y="115968"/>
                      <a:pt x="43774" y="124027"/>
                    </a:cubicBezTo>
                    <a:lnTo>
                      <a:pt x="43774" y="131323"/>
                    </a:lnTo>
                    <a:lnTo>
                      <a:pt x="102140" y="131323"/>
                    </a:lnTo>
                    <a:cubicBezTo>
                      <a:pt x="118257" y="131323"/>
                      <a:pt x="131323" y="118257"/>
                      <a:pt x="131323" y="102140"/>
                    </a:cubicBezTo>
                    <a:lnTo>
                      <a:pt x="131323" y="43774"/>
                    </a:lnTo>
                    <a:lnTo>
                      <a:pt x="124027" y="43774"/>
                    </a:lnTo>
                    <a:cubicBezTo>
                      <a:pt x="115968" y="43774"/>
                      <a:pt x="109436" y="37241"/>
                      <a:pt x="109436" y="29182"/>
                    </a:cubicBezTo>
                    <a:lnTo>
                      <a:pt x="109436" y="0"/>
                    </a:lnTo>
                    <a:lnTo>
                      <a:pt x="328308" y="0"/>
                    </a:lnTo>
                    <a:lnTo>
                      <a:pt x="328308" y="29182"/>
                    </a:lnTo>
                    <a:cubicBezTo>
                      <a:pt x="328308" y="37241"/>
                      <a:pt x="321775" y="43774"/>
                      <a:pt x="313717" y="43774"/>
                    </a:cubicBezTo>
                    <a:lnTo>
                      <a:pt x="306421" y="43774"/>
                    </a:lnTo>
                    <a:close/>
                    <a:moveTo>
                      <a:pt x="43774" y="131323"/>
                    </a:moveTo>
                    <a:lnTo>
                      <a:pt x="43774" y="306421"/>
                    </a:lnTo>
                    <a:moveTo>
                      <a:pt x="131323" y="43774"/>
                    </a:moveTo>
                    <a:lnTo>
                      <a:pt x="306421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69" name="Rounded Rectangle 42">
                <a:extLst>
                  <a:ext uri="{FF2B5EF4-FFF2-40B4-BE49-F238E27FC236}">
                    <a16:creationId xmlns:a16="http://schemas.microsoft.com/office/drawing/2014/main" id="{E1026870-80A4-72CA-C4B1-FD22A90BE0B0}"/>
                  </a:ext>
                </a:extLst>
              </p:cNvPr>
              <p:cNvSpPr/>
              <p:nvPr/>
            </p:nvSpPr>
            <p:spPr>
              <a:xfrm>
                <a:off x="2779678" y="1838527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21887" y="43774"/>
                    </a:move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02140"/>
                    </a:lnTo>
                    <a:cubicBezTo>
                      <a:pt x="196985" y="118257"/>
                      <a:pt x="210051" y="131323"/>
                      <a:pt x="226168" y="131323"/>
                    </a:cubicBezTo>
                    <a:lnTo>
                      <a:pt x="284534" y="131323"/>
                    </a:lnTo>
                    <a:lnTo>
                      <a:pt x="284534" y="124027"/>
                    </a:lnTo>
                    <a:cubicBezTo>
                      <a:pt x="284534" y="115968"/>
                      <a:pt x="291066" y="109436"/>
                      <a:pt x="299125" y="109436"/>
                    </a:cubicBezTo>
                    <a:lnTo>
                      <a:pt x="328308" y="109436"/>
                    </a:lnTo>
                    <a:lnTo>
                      <a:pt x="328308" y="328308"/>
                    </a:lnTo>
                    <a:lnTo>
                      <a:pt x="299125" y="328308"/>
                    </a:lnTo>
                    <a:cubicBezTo>
                      <a:pt x="291066" y="328308"/>
                      <a:pt x="284534" y="321775"/>
                      <a:pt x="284534" y="313717"/>
                    </a:cubicBezTo>
                    <a:lnTo>
                      <a:pt x="284534" y="306421"/>
                    </a:lnTo>
                    <a:lnTo>
                      <a:pt x="196985" y="306421"/>
                    </a:lnTo>
                    <a:cubicBezTo>
                      <a:pt x="100281" y="306421"/>
                      <a:pt x="21887" y="228027"/>
                      <a:pt x="21887" y="131323"/>
                    </a:cubicBezTo>
                    <a:close/>
                    <a:moveTo>
                      <a:pt x="284534" y="306421"/>
                    </a:moveTo>
                    <a:lnTo>
                      <a:pt x="284534" y="131323"/>
                    </a:lnTo>
                    <a:moveTo>
                      <a:pt x="21887" y="43774"/>
                    </a:moveTo>
                    <a:lnTo>
                      <a:pt x="196985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0" name="Rounded Rectangle 43">
                <a:extLst>
                  <a:ext uri="{FF2B5EF4-FFF2-40B4-BE49-F238E27FC236}">
                    <a16:creationId xmlns:a16="http://schemas.microsoft.com/office/drawing/2014/main" id="{BCD4BB0F-440C-FBD6-578B-22924FF3336C}"/>
                  </a:ext>
                </a:extLst>
              </p:cNvPr>
              <p:cNvSpPr/>
              <p:nvPr/>
            </p:nvSpPr>
            <p:spPr>
              <a:xfrm>
                <a:off x="3283085" y="1838527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21" name="Rounded Rectangle 72">
              <a:extLst>
                <a:ext uri="{FF2B5EF4-FFF2-40B4-BE49-F238E27FC236}">
                  <a16:creationId xmlns:a16="http://schemas.microsoft.com/office/drawing/2014/main" id="{99B717E0-2251-DAD4-A6FB-7D3FB00FE1FE}"/>
                </a:ext>
              </a:extLst>
            </p:cNvPr>
            <p:cNvSpPr/>
            <p:nvPr/>
          </p:nvSpPr>
          <p:spPr>
            <a:xfrm>
              <a:off x="3764673" y="2029763"/>
              <a:ext cx="292744" cy="179330"/>
            </a:xfrm>
            <a:custGeom>
              <a:avLst/>
              <a:gdLst/>
              <a:ahLst/>
              <a:cxnLst/>
              <a:rect l="0" t="0" r="0" b="0"/>
              <a:pathLst>
                <a:path w="257174" h="253219">
                  <a:moveTo>
                    <a:pt x="136029" y="45400"/>
                  </a:moveTo>
                  <a:cubicBezTo>
                    <a:pt x="131914" y="49352"/>
                    <a:pt x="125428" y="49400"/>
                    <a:pt x="121255" y="45509"/>
                  </a:cubicBezTo>
                  <a:lnTo>
                    <a:pt x="105135" y="30462"/>
                  </a:lnTo>
                  <a:cubicBezTo>
                    <a:pt x="100976" y="26377"/>
                    <a:pt x="100833" y="19721"/>
                    <a:pt x="104811" y="15461"/>
                  </a:cubicBezTo>
                  <a:cubicBezTo>
                    <a:pt x="108790" y="11200"/>
                    <a:pt x="115439" y="10888"/>
                    <a:pt x="119799" y="14758"/>
                  </a:cubicBezTo>
                  <a:lnTo>
                    <a:pt x="128478" y="22856"/>
                  </a:lnTo>
                  <a:lnTo>
                    <a:pt x="148012" y="4109"/>
                  </a:lnTo>
                  <a:cubicBezTo>
                    <a:pt x="152294" y="0"/>
                    <a:pt x="159097" y="139"/>
                    <a:pt x="163207" y="4421"/>
                  </a:cubicBezTo>
                  <a:cubicBezTo>
                    <a:pt x="167317" y="8703"/>
                    <a:pt x="167177" y="15507"/>
                    <a:pt x="162895" y="19617"/>
                  </a:cubicBezTo>
                  <a:close/>
                  <a:moveTo>
                    <a:pt x="70980" y="64288"/>
                  </a:moveTo>
                  <a:lnTo>
                    <a:pt x="186194" y="64288"/>
                  </a:lnTo>
                  <a:cubicBezTo>
                    <a:pt x="192129" y="64288"/>
                    <a:pt x="196941" y="69100"/>
                    <a:pt x="196941" y="75035"/>
                  </a:cubicBezTo>
                  <a:lnTo>
                    <a:pt x="196941" y="242483"/>
                  </a:lnTo>
                  <a:cubicBezTo>
                    <a:pt x="196941" y="248404"/>
                    <a:pt x="192137" y="253219"/>
                    <a:pt x="186194" y="253219"/>
                  </a:cubicBezTo>
                  <a:lnTo>
                    <a:pt x="70980" y="253219"/>
                  </a:lnTo>
                  <a:cubicBezTo>
                    <a:pt x="65048" y="253219"/>
                    <a:pt x="60233" y="248415"/>
                    <a:pt x="60233" y="242472"/>
                  </a:cubicBezTo>
                  <a:lnTo>
                    <a:pt x="60233" y="75035"/>
                  </a:lnTo>
                  <a:cubicBezTo>
                    <a:pt x="60233" y="69104"/>
                    <a:pt x="65038" y="64294"/>
                    <a:pt x="70969" y="64288"/>
                  </a:cubicBezTo>
                  <a:close/>
                  <a:moveTo>
                    <a:pt x="175448" y="177314"/>
                  </a:moveTo>
                  <a:lnTo>
                    <a:pt x="175448" y="141244"/>
                  </a:lnTo>
                  <a:lnTo>
                    <a:pt x="81715" y="141244"/>
                  </a:lnTo>
                  <a:lnTo>
                    <a:pt x="81715" y="177314"/>
                  </a:lnTo>
                  <a:lnTo>
                    <a:pt x="175459" y="177314"/>
                  </a:lnTo>
                  <a:close/>
                  <a:moveTo>
                    <a:pt x="81705" y="198796"/>
                  </a:moveTo>
                  <a:lnTo>
                    <a:pt x="81705" y="231737"/>
                  </a:lnTo>
                  <a:lnTo>
                    <a:pt x="175459" y="231737"/>
                  </a:lnTo>
                  <a:lnTo>
                    <a:pt x="175459" y="198807"/>
                  </a:lnTo>
                  <a:lnTo>
                    <a:pt x="81715" y="198807"/>
                  </a:lnTo>
                  <a:close/>
                  <a:moveTo>
                    <a:pt x="175448" y="85782"/>
                  </a:moveTo>
                  <a:lnTo>
                    <a:pt x="81705" y="85782"/>
                  </a:lnTo>
                  <a:lnTo>
                    <a:pt x="81705" y="119751"/>
                  </a:lnTo>
                  <a:lnTo>
                    <a:pt x="175459" y="119751"/>
                  </a:lnTo>
                  <a:lnTo>
                    <a:pt x="175459" y="85782"/>
                  </a:lnTo>
                  <a:close/>
                  <a:moveTo>
                    <a:pt x="222790" y="124478"/>
                  </a:moveTo>
                  <a:lnTo>
                    <a:pt x="235681" y="124478"/>
                  </a:lnTo>
                  <a:lnTo>
                    <a:pt x="235681" y="102985"/>
                  </a:lnTo>
                  <a:lnTo>
                    <a:pt x="222790" y="102985"/>
                  </a:lnTo>
                  <a:cubicBezTo>
                    <a:pt x="216854" y="102985"/>
                    <a:pt x="212043" y="98174"/>
                    <a:pt x="212043" y="92238"/>
                  </a:cubicBezTo>
                  <a:cubicBezTo>
                    <a:pt x="212043" y="86303"/>
                    <a:pt x="216854" y="81492"/>
                    <a:pt x="222790" y="81492"/>
                  </a:cubicBezTo>
                  <a:lnTo>
                    <a:pt x="235681" y="81492"/>
                  </a:lnTo>
                  <a:cubicBezTo>
                    <a:pt x="241350" y="81492"/>
                    <a:pt x="246909" y="83440"/>
                    <a:pt x="251068" y="87598"/>
                  </a:cubicBezTo>
                  <a:cubicBezTo>
                    <a:pt x="255237" y="91768"/>
                    <a:pt x="257174" y="97316"/>
                    <a:pt x="257174" y="102985"/>
                  </a:cubicBezTo>
                  <a:lnTo>
                    <a:pt x="257174" y="210429"/>
                  </a:lnTo>
                  <a:cubicBezTo>
                    <a:pt x="257174" y="216098"/>
                    <a:pt x="255237" y="221658"/>
                    <a:pt x="251068" y="225816"/>
                  </a:cubicBezTo>
                  <a:cubicBezTo>
                    <a:pt x="246909" y="229986"/>
                    <a:pt x="241350" y="231923"/>
                    <a:pt x="235681" y="231923"/>
                  </a:cubicBezTo>
                  <a:lnTo>
                    <a:pt x="222790" y="231923"/>
                  </a:lnTo>
                  <a:cubicBezTo>
                    <a:pt x="216854" y="231923"/>
                    <a:pt x="212043" y="227111"/>
                    <a:pt x="212043" y="221176"/>
                  </a:cubicBezTo>
                  <a:cubicBezTo>
                    <a:pt x="212043" y="215241"/>
                    <a:pt x="216854" y="210429"/>
                    <a:pt x="222790" y="210429"/>
                  </a:cubicBezTo>
                  <a:lnTo>
                    <a:pt x="235681" y="210429"/>
                  </a:lnTo>
                  <a:lnTo>
                    <a:pt x="235681" y="188936"/>
                  </a:lnTo>
                  <a:lnTo>
                    <a:pt x="222790" y="188936"/>
                  </a:lnTo>
                  <a:cubicBezTo>
                    <a:pt x="218870" y="189061"/>
                    <a:pt x="215194" y="187042"/>
                    <a:pt x="213198" y="183667"/>
                  </a:cubicBezTo>
                  <a:cubicBezTo>
                    <a:pt x="211201" y="180292"/>
                    <a:pt x="211201" y="176098"/>
                    <a:pt x="213198" y="172723"/>
                  </a:cubicBezTo>
                  <a:cubicBezTo>
                    <a:pt x="215194" y="169348"/>
                    <a:pt x="218870" y="167329"/>
                    <a:pt x="222790" y="167454"/>
                  </a:cubicBezTo>
                  <a:lnTo>
                    <a:pt x="235681" y="167454"/>
                  </a:lnTo>
                  <a:lnTo>
                    <a:pt x="235681" y="145961"/>
                  </a:lnTo>
                  <a:lnTo>
                    <a:pt x="222790" y="145961"/>
                  </a:lnTo>
                  <a:cubicBezTo>
                    <a:pt x="216854" y="145961"/>
                    <a:pt x="212043" y="141149"/>
                    <a:pt x="212043" y="135214"/>
                  </a:cubicBezTo>
                  <a:cubicBezTo>
                    <a:pt x="212043" y="129279"/>
                    <a:pt x="216854" y="124467"/>
                    <a:pt x="222790" y="124467"/>
                  </a:cubicBezTo>
                  <a:close/>
                  <a:moveTo>
                    <a:pt x="6106" y="87587"/>
                  </a:moveTo>
                  <a:cubicBezTo>
                    <a:pt x="10265" y="83418"/>
                    <a:pt x="15824" y="81481"/>
                    <a:pt x="21493" y="81481"/>
                  </a:cubicBezTo>
                  <a:lnTo>
                    <a:pt x="34384" y="81481"/>
                  </a:lnTo>
                  <a:cubicBezTo>
                    <a:pt x="40320" y="81481"/>
                    <a:pt x="45131" y="86292"/>
                    <a:pt x="45131" y="92227"/>
                  </a:cubicBezTo>
                  <a:cubicBezTo>
                    <a:pt x="45131" y="98163"/>
                    <a:pt x="40320" y="102974"/>
                    <a:pt x="34384" y="102974"/>
                  </a:cubicBezTo>
                  <a:lnTo>
                    <a:pt x="21493" y="102974"/>
                  </a:lnTo>
                  <a:lnTo>
                    <a:pt x="21493" y="124467"/>
                  </a:lnTo>
                  <a:lnTo>
                    <a:pt x="34384" y="124467"/>
                  </a:lnTo>
                  <a:cubicBezTo>
                    <a:pt x="40320" y="124467"/>
                    <a:pt x="45131" y="129279"/>
                    <a:pt x="45131" y="135214"/>
                  </a:cubicBezTo>
                  <a:cubicBezTo>
                    <a:pt x="45131" y="141149"/>
                    <a:pt x="40320" y="145961"/>
                    <a:pt x="34384" y="145961"/>
                  </a:cubicBezTo>
                  <a:lnTo>
                    <a:pt x="21493" y="145961"/>
                  </a:lnTo>
                  <a:lnTo>
                    <a:pt x="21493" y="167454"/>
                  </a:lnTo>
                  <a:lnTo>
                    <a:pt x="34384" y="167454"/>
                  </a:lnTo>
                  <a:cubicBezTo>
                    <a:pt x="38304" y="167329"/>
                    <a:pt x="41980" y="169348"/>
                    <a:pt x="43976" y="172723"/>
                  </a:cubicBezTo>
                  <a:cubicBezTo>
                    <a:pt x="45973" y="176098"/>
                    <a:pt x="45973" y="180292"/>
                    <a:pt x="43976" y="183667"/>
                  </a:cubicBezTo>
                  <a:cubicBezTo>
                    <a:pt x="41980" y="187042"/>
                    <a:pt x="38304" y="189061"/>
                    <a:pt x="34384" y="188936"/>
                  </a:cubicBezTo>
                  <a:lnTo>
                    <a:pt x="21493" y="188936"/>
                  </a:lnTo>
                  <a:lnTo>
                    <a:pt x="21493" y="210429"/>
                  </a:lnTo>
                  <a:lnTo>
                    <a:pt x="34384" y="210429"/>
                  </a:lnTo>
                  <a:cubicBezTo>
                    <a:pt x="40320" y="210429"/>
                    <a:pt x="45131" y="215241"/>
                    <a:pt x="45131" y="221176"/>
                  </a:cubicBezTo>
                  <a:cubicBezTo>
                    <a:pt x="45131" y="227111"/>
                    <a:pt x="40320" y="231923"/>
                    <a:pt x="34384" y="231923"/>
                  </a:cubicBezTo>
                  <a:lnTo>
                    <a:pt x="21493" y="231923"/>
                  </a:lnTo>
                  <a:cubicBezTo>
                    <a:pt x="15824" y="231923"/>
                    <a:pt x="10265" y="229986"/>
                    <a:pt x="6106" y="225816"/>
                  </a:cubicBezTo>
                  <a:cubicBezTo>
                    <a:pt x="1937" y="221658"/>
                    <a:pt x="0" y="216098"/>
                    <a:pt x="0" y="210429"/>
                  </a:cubicBezTo>
                  <a:lnTo>
                    <a:pt x="0" y="102974"/>
                  </a:lnTo>
                  <a:cubicBezTo>
                    <a:pt x="0" y="97305"/>
                    <a:pt x="1937" y="91746"/>
                    <a:pt x="6106" y="875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6BFB2D-EA8B-516F-532F-F9834FC603EA}"/>
                </a:ext>
              </a:extLst>
            </p:cNvPr>
            <p:cNvSpPr txBox="1"/>
            <p:nvPr/>
          </p:nvSpPr>
          <p:spPr>
            <a:xfrm>
              <a:off x="3535175" y="2913455"/>
              <a:ext cx="65723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1" dirty="0">
                  <a:solidFill>
                    <a:srgbClr val="52796F"/>
                  </a:solidFill>
                  <a:latin typeface="Albert Sans" pitchFamily="2" charset="0"/>
                </a:rPr>
                <a:t>Get Batch
Indices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B1601C-7B74-D26F-AEFD-427B0FFC0210}"/>
                </a:ext>
              </a:extLst>
            </p:cNvPr>
            <p:cNvSpPr txBox="1"/>
            <p:nvPr/>
          </p:nvSpPr>
          <p:spPr>
            <a:xfrm>
              <a:off x="3512469" y="3261177"/>
              <a:ext cx="8207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 dirty="0">
                  <a:solidFill>
                    <a:srgbClr val="484848"/>
                  </a:solidFill>
                  <a:latin typeface="Albert Sans" pitchFamily="2" charset="0"/>
                </a:rPr>
                <a:t>Select indices for
the current batch</a:t>
              </a:r>
            </a:p>
          </p:txBody>
        </p:sp>
        <p:sp>
          <p:nvSpPr>
            <p:cNvPr id="37" name="Rounded Rectangle 88">
              <a:extLst>
                <a:ext uri="{FF2B5EF4-FFF2-40B4-BE49-F238E27FC236}">
                  <a16:creationId xmlns:a16="http://schemas.microsoft.com/office/drawing/2014/main" id="{8204620E-7F93-5E1E-C12A-84167518F706}"/>
                </a:ext>
              </a:extLst>
            </p:cNvPr>
            <p:cNvSpPr/>
            <p:nvPr/>
          </p:nvSpPr>
          <p:spPr>
            <a:xfrm>
              <a:off x="3793152" y="2684416"/>
              <a:ext cx="237018" cy="109258"/>
            </a:xfrm>
            <a:custGeom>
              <a:avLst/>
              <a:gdLst/>
              <a:ahLst/>
              <a:cxnLst/>
              <a:rect l="0" t="0" r="0" b="0"/>
              <a:pathLst>
                <a:path w="208219" h="154275">
                  <a:moveTo>
                    <a:pt x="0" y="57362"/>
                  </a:moveTo>
                  <a:cubicBezTo>
                    <a:pt x="0" y="26190"/>
                    <a:pt x="14863" y="0"/>
                    <a:pt x="43437" y="0"/>
                  </a:cubicBezTo>
                  <a:cubicBezTo>
                    <a:pt x="72011" y="0"/>
                    <a:pt x="86875" y="26190"/>
                    <a:pt x="86875" y="57362"/>
                  </a:cubicBezTo>
                  <a:lnTo>
                    <a:pt x="86875" y="96180"/>
                  </a:lnTo>
                  <a:cubicBezTo>
                    <a:pt x="86875" y="127352"/>
                    <a:pt x="71314" y="154230"/>
                    <a:pt x="43437" y="154230"/>
                  </a:cubicBezTo>
                  <a:cubicBezTo>
                    <a:pt x="15560" y="154230"/>
                    <a:pt x="0" y="127352"/>
                    <a:pt x="0" y="96180"/>
                  </a:cubicBezTo>
                  <a:close/>
                  <a:moveTo>
                    <a:pt x="120647" y="40342"/>
                  </a:moveTo>
                  <a:cubicBezTo>
                    <a:pt x="119995" y="27161"/>
                    <a:pt x="128096" y="80"/>
                    <a:pt x="164116" y="80"/>
                  </a:cubicBezTo>
                  <a:cubicBezTo>
                    <a:pt x="200135" y="80"/>
                    <a:pt x="205652" y="26823"/>
                    <a:pt x="204404" y="41923"/>
                  </a:cubicBezTo>
                  <a:cubicBezTo>
                    <a:pt x="203028" y="58573"/>
                    <a:pt x="192605" y="75580"/>
                    <a:pt x="148441" y="75580"/>
                  </a:cubicBezTo>
                  <a:cubicBezTo>
                    <a:pt x="189550" y="75580"/>
                    <a:pt x="208219" y="86819"/>
                    <a:pt x="208219" y="117256"/>
                  </a:cubicBezTo>
                  <a:cubicBezTo>
                    <a:pt x="208219" y="143566"/>
                    <a:pt x="184964" y="154275"/>
                    <a:pt x="163716" y="154275"/>
                  </a:cubicBezTo>
                  <a:cubicBezTo>
                    <a:pt x="148445" y="154144"/>
                    <a:pt x="117902" y="145505"/>
                    <a:pt x="117902" y="111991"/>
                  </a:cubicBezTo>
                </a:path>
              </a:pathLst>
            </a:custGeom>
            <a:noFill/>
            <a:ln w="10943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57EF9F3-23A9-EFE9-E01A-76378EAAB8E3}"/>
              </a:ext>
            </a:extLst>
          </p:cNvPr>
          <p:cNvGrpSpPr/>
          <p:nvPr/>
        </p:nvGrpSpPr>
        <p:grpSpPr>
          <a:xfrm>
            <a:off x="4484078" y="1654807"/>
            <a:ext cx="1644355" cy="1991203"/>
            <a:chOff x="4484078" y="1654807"/>
            <a:chExt cx="1644355" cy="19912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674995-D7BB-2933-9CDF-2EF2F4BE4757}"/>
                </a:ext>
              </a:extLst>
            </p:cNvPr>
            <p:cNvGrpSpPr/>
            <p:nvPr/>
          </p:nvGrpSpPr>
          <p:grpSpPr>
            <a:xfrm>
              <a:off x="4484078" y="1654807"/>
              <a:ext cx="1644355" cy="465017"/>
              <a:chOff x="4005363" y="1400782"/>
              <a:chExt cx="1444557" cy="656617"/>
            </a:xfrm>
            <a:solidFill>
              <a:srgbClr val="84A98C"/>
            </a:solidFill>
          </p:grpSpPr>
          <p:sp>
            <p:nvSpPr>
              <p:cNvPr id="71" name="Rounded Rectangle 23">
                <a:extLst>
                  <a:ext uri="{FF2B5EF4-FFF2-40B4-BE49-F238E27FC236}">
                    <a16:creationId xmlns:a16="http://schemas.microsoft.com/office/drawing/2014/main" id="{F235B27A-C565-995F-2A97-478526C6BFBF}"/>
                  </a:ext>
                </a:extLst>
              </p:cNvPr>
              <p:cNvSpPr/>
              <p:nvPr/>
            </p:nvSpPr>
            <p:spPr>
              <a:xfrm>
                <a:off x="4333672" y="1510219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2" name="Rounded Rectangle 24">
                <a:extLst>
                  <a:ext uri="{FF2B5EF4-FFF2-40B4-BE49-F238E27FC236}">
                    <a16:creationId xmlns:a16="http://schemas.microsoft.com/office/drawing/2014/main" id="{278F946D-1612-ADB9-AFA3-B3E65824A5AB}"/>
                  </a:ext>
                </a:extLst>
              </p:cNvPr>
              <p:cNvSpPr/>
              <p:nvPr/>
            </p:nvSpPr>
            <p:spPr>
              <a:xfrm>
                <a:off x="5231048" y="1838527"/>
                <a:ext cx="218872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218872">
                    <a:moveTo>
                      <a:pt x="0" y="218872"/>
                    </a:moveTo>
                    <a:lnTo>
                      <a:pt x="0" y="189689"/>
                    </a:lnTo>
                    <a:cubicBezTo>
                      <a:pt x="0" y="181630"/>
                      <a:pt x="6532" y="175097"/>
                      <a:pt x="14591" y="175097"/>
                    </a:cubicBezTo>
                    <a:lnTo>
                      <a:pt x="21887" y="175097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75097"/>
                    </a:lnTo>
                    <a:lnTo>
                      <a:pt x="204280" y="175097"/>
                    </a:lnTo>
                    <a:cubicBezTo>
                      <a:pt x="212339" y="175097"/>
                      <a:pt x="218872" y="181630"/>
                      <a:pt x="218872" y="189689"/>
                    </a:cubicBezTo>
                    <a:lnTo>
                      <a:pt x="218872" y="218872"/>
                    </a:lnTo>
                    <a:close/>
                    <a:moveTo>
                      <a:pt x="196985" y="175097"/>
                    </a:moveTo>
                    <a:lnTo>
                      <a:pt x="21887" y="175097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3" name="Rounded Rectangle 25">
                <a:extLst>
                  <a:ext uri="{FF2B5EF4-FFF2-40B4-BE49-F238E27FC236}">
                    <a16:creationId xmlns:a16="http://schemas.microsoft.com/office/drawing/2014/main" id="{621F51B1-5357-0005-1872-4A3FB4D3BA2C}"/>
                  </a:ext>
                </a:extLst>
              </p:cNvPr>
              <p:cNvSpPr/>
              <p:nvPr/>
            </p:nvSpPr>
            <p:spPr>
              <a:xfrm>
                <a:off x="4005363" y="1510219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21887" y="196985"/>
                    </a:moveTo>
                    <a:cubicBezTo>
                      <a:pt x="21887" y="100281"/>
                      <a:pt x="100281" y="21887"/>
                      <a:pt x="196985" y="21887"/>
                    </a:cubicBezTo>
                    <a:lnTo>
                      <a:pt x="284534" y="21887"/>
                    </a:lnTo>
                    <a:lnTo>
                      <a:pt x="284534" y="14591"/>
                    </a:lnTo>
                    <a:cubicBezTo>
                      <a:pt x="284534" y="6532"/>
                      <a:pt x="291066" y="0"/>
                      <a:pt x="299125" y="0"/>
                    </a:cubicBezTo>
                    <a:lnTo>
                      <a:pt x="328308" y="0"/>
                    </a:lnTo>
                    <a:lnTo>
                      <a:pt x="328308" y="218872"/>
                    </a:lnTo>
                    <a:lnTo>
                      <a:pt x="299125" y="218872"/>
                    </a:lnTo>
                    <a:cubicBezTo>
                      <a:pt x="291066" y="218872"/>
                      <a:pt x="284534" y="212339"/>
                      <a:pt x="284534" y="204280"/>
                    </a:cubicBezTo>
                    <a:lnTo>
                      <a:pt x="284534" y="196985"/>
                    </a:lnTo>
                    <a:lnTo>
                      <a:pt x="226168" y="196985"/>
                    </a:lnTo>
                    <a:cubicBezTo>
                      <a:pt x="210051" y="196985"/>
                      <a:pt x="196985" y="210051"/>
                      <a:pt x="196985" y="226168"/>
                    </a:cubicBezTo>
                    <a:lnTo>
                      <a:pt x="196985" y="284534"/>
                    </a:lnTo>
                    <a:lnTo>
                      <a:pt x="204280" y="284534"/>
                    </a:lnTo>
                    <a:cubicBezTo>
                      <a:pt x="212339" y="284534"/>
                      <a:pt x="218872" y="291066"/>
                      <a:pt x="218872" y="299125"/>
                    </a:cubicBezTo>
                    <a:lnTo>
                      <a:pt x="218872" y="328308"/>
                    </a:lnTo>
                    <a:lnTo>
                      <a:pt x="0" y="328308"/>
                    </a:lnTo>
                    <a:lnTo>
                      <a:pt x="0" y="299125"/>
                    </a:lnTo>
                    <a:cubicBezTo>
                      <a:pt x="0" y="291066"/>
                      <a:pt x="6532" y="284534"/>
                      <a:pt x="14591" y="284534"/>
                    </a:cubicBezTo>
                    <a:lnTo>
                      <a:pt x="21887" y="284534"/>
                    </a:lnTo>
                    <a:close/>
                    <a:moveTo>
                      <a:pt x="284534" y="21887"/>
                    </a:moveTo>
                    <a:lnTo>
                      <a:pt x="284534" y="196985"/>
                    </a:lnTo>
                    <a:moveTo>
                      <a:pt x="21887" y="284534"/>
                    </a:moveTo>
                    <a:lnTo>
                      <a:pt x="196985" y="28453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4" name="Rounded Rectangle 26">
                <a:extLst>
                  <a:ext uri="{FF2B5EF4-FFF2-40B4-BE49-F238E27FC236}">
                    <a16:creationId xmlns:a16="http://schemas.microsoft.com/office/drawing/2014/main" id="{F8FC27F6-1D75-CB64-D553-A25ACCD6D9F5}"/>
                  </a:ext>
                </a:extLst>
              </p:cNvPr>
              <p:cNvSpPr/>
              <p:nvPr/>
            </p:nvSpPr>
            <p:spPr>
              <a:xfrm>
                <a:off x="5121612" y="1510219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306421" y="284534"/>
                    </a:moveTo>
                    <a:lnTo>
                      <a:pt x="313717" y="284534"/>
                    </a:lnTo>
                    <a:cubicBezTo>
                      <a:pt x="321775" y="284534"/>
                      <a:pt x="328308" y="291066"/>
                      <a:pt x="328308" y="299125"/>
                    </a:cubicBezTo>
                    <a:lnTo>
                      <a:pt x="328308" y="328308"/>
                    </a:lnTo>
                    <a:lnTo>
                      <a:pt x="109436" y="328308"/>
                    </a:lnTo>
                    <a:lnTo>
                      <a:pt x="109436" y="299125"/>
                    </a:lnTo>
                    <a:cubicBezTo>
                      <a:pt x="109436" y="291066"/>
                      <a:pt x="115968" y="284534"/>
                      <a:pt x="124027" y="284534"/>
                    </a:cubicBezTo>
                    <a:lnTo>
                      <a:pt x="131323" y="284534"/>
                    </a:lnTo>
                    <a:lnTo>
                      <a:pt x="131323" y="226168"/>
                    </a:lnTo>
                    <a:cubicBezTo>
                      <a:pt x="131323" y="210051"/>
                      <a:pt x="118257" y="196985"/>
                      <a:pt x="102140" y="196985"/>
                    </a:cubicBez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31323" y="21887"/>
                    </a:lnTo>
                    <a:cubicBezTo>
                      <a:pt x="228027" y="21887"/>
                      <a:pt x="306421" y="100281"/>
                      <a:pt x="306421" y="196985"/>
                    </a:cubicBezTo>
                    <a:close/>
                    <a:moveTo>
                      <a:pt x="43774" y="196985"/>
                    </a:moveTo>
                    <a:lnTo>
                      <a:pt x="43774" y="21887"/>
                    </a:lnTo>
                    <a:moveTo>
                      <a:pt x="306421" y="284534"/>
                    </a:moveTo>
                    <a:lnTo>
                      <a:pt x="131323" y="28453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5" name="Rounded Rectangle 27">
                <a:extLst>
                  <a:ext uri="{FF2B5EF4-FFF2-40B4-BE49-F238E27FC236}">
                    <a16:creationId xmlns:a16="http://schemas.microsoft.com/office/drawing/2014/main" id="{6629C0DA-366C-4831-67C9-0FACF02ADA8C}"/>
                  </a:ext>
                </a:extLst>
              </p:cNvPr>
              <p:cNvSpPr/>
              <p:nvPr/>
            </p:nvSpPr>
            <p:spPr>
              <a:xfrm>
                <a:off x="4508770" y="1400782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6" name="Rounded Rectangle 28">
                <a:extLst>
                  <a:ext uri="{FF2B5EF4-FFF2-40B4-BE49-F238E27FC236}">
                    <a16:creationId xmlns:a16="http://schemas.microsoft.com/office/drawing/2014/main" id="{B8A2194E-4370-3F5E-4B5C-D743B7E9665E}"/>
                  </a:ext>
                </a:extLst>
              </p:cNvPr>
              <p:cNvSpPr/>
              <p:nvPr/>
            </p:nvSpPr>
            <p:spPr>
              <a:xfrm>
                <a:off x="4333672" y="1510219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7" name="Rounded Rectangle 29">
                <a:extLst>
                  <a:ext uri="{FF2B5EF4-FFF2-40B4-BE49-F238E27FC236}">
                    <a16:creationId xmlns:a16="http://schemas.microsoft.com/office/drawing/2014/main" id="{B1B78780-11E3-7878-79F7-75F7ED5CA2EE}"/>
                  </a:ext>
                </a:extLst>
              </p:cNvPr>
              <p:cNvSpPr/>
              <p:nvPr/>
            </p:nvSpPr>
            <p:spPr>
              <a:xfrm>
                <a:off x="5231048" y="1838527"/>
                <a:ext cx="218872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218872">
                    <a:moveTo>
                      <a:pt x="0" y="218872"/>
                    </a:moveTo>
                    <a:lnTo>
                      <a:pt x="0" y="189689"/>
                    </a:lnTo>
                    <a:cubicBezTo>
                      <a:pt x="0" y="181630"/>
                      <a:pt x="6532" y="175097"/>
                      <a:pt x="14591" y="175097"/>
                    </a:cubicBezTo>
                    <a:lnTo>
                      <a:pt x="21887" y="175097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75097"/>
                    </a:lnTo>
                    <a:lnTo>
                      <a:pt x="204280" y="175097"/>
                    </a:lnTo>
                    <a:cubicBezTo>
                      <a:pt x="212339" y="175097"/>
                      <a:pt x="218872" y="181630"/>
                      <a:pt x="218872" y="189689"/>
                    </a:cubicBezTo>
                    <a:lnTo>
                      <a:pt x="218872" y="218872"/>
                    </a:lnTo>
                    <a:close/>
                    <a:moveTo>
                      <a:pt x="196985" y="175097"/>
                    </a:moveTo>
                    <a:lnTo>
                      <a:pt x="21887" y="175097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8" name="Rounded Rectangle 30">
                <a:extLst>
                  <a:ext uri="{FF2B5EF4-FFF2-40B4-BE49-F238E27FC236}">
                    <a16:creationId xmlns:a16="http://schemas.microsoft.com/office/drawing/2014/main" id="{1120D06D-F618-EE17-ACA0-A3BD44DBD914}"/>
                  </a:ext>
                </a:extLst>
              </p:cNvPr>
              <p:cNvSpPr/>
              <p:nvPr/>
            </p:nvSpPr>
            <p:spPr>
              <a:xfrm>
                <a:off x="4005363" y="1510219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21887" y="196985"/>
                    </a:moveTo>
                    <a:cubicBezTo>
                      <a:pt x="21887" y="100281"/>
                      <a:pt x="100281" y="21887"/>
                      <a:pt x="196985" y="21887"/>
                    </a:cubicBezTo>
                    <a:lnTo>
                      <a:pt x="284534" y="21887"/>
                    </a:lnTo>
                    <a:lnTo>
                      <a:pt x="284534" y="14591"/>
                    </a:lnTo>
                    <a:cubicBezTo>
                      <a:pt x="284534" y="6532"/>
                      <a:pt x="291066" y="0"/>
                      <a:pt x="299125" y="0"/>
                    </a:cubicBezTo>
                    <a:lnTo>
                      <a:pt x="328308" y="0"/>
                    </a:lnTo>
                    <a:lnTo>
                      <a:pt x="328308" y="218872"/>
                    </a:lnTo>
                    <a:lnTo>
                      <a:pt x="299125" y="218872"/>
                    </a:lnTo>
                    <a:cubicBezTo>
                      <a:pt x="291066" y="218872"/>
                      <a:pt x="284534" y="212339"/>
                      <a:pt x="284534" y="204280"/>
                    </a:cubicBezTo>
                    <a:lnTo>
                      <a:pt x="284534" y="196985"/>
                    </a:lnTo>
                    <a:lnTo>
                      <a:pt x="226168" y="196985"/>
                    </a:lnTo>
                    <a:cubicBezTo>
                      <a:pt x="210051" y="196985"/>
                      <a:pt x="196985" y="210051"/>
                      <a:pt x="196985" y="226168"/>
                    </a:cubicBezTo>
                    <a:lnTo>
                      <a:pt x="196985" y="284534"/>
                    </a:lnTo>
                    <a:lnTo>
                      <a:pt x="204280" y="284534"/>
                    </a:lnTo>
                    <a:cubicBezTo>
                      <a:pt x="212339" y="284534"/>
                      <a:pt x="218872" y="291066"/>
                      <a:pt x="218872" y="299125"/>
                    </a:cubicBezTo>
                    <a:lnTo>
                      <a:pt x="218872" y="328308"/>
                    </a:lnTo>
                    <a:lnTo>
                      <a:pt x="0" y="328308"/>
                    </a:lnTo>
                    <a:lnTo>
                      <a:pt x="0" y="299125"/>
                    </a:lnTo>
                    <a:cubicBezTo>
                      <a:pt x="0" y="291066"/>
                      <a:pt x="6532" y="284534"/>
                      <a:pt x="14591" y="284534"/>
                    </a:cubicBezTo>
                    <a:lnTo>
                      <a:pt x="21887" y="284534"/>
                    </a:lnTo>
                    <a:close/>
                    <a:moveTo>
                      <a:pt x="284534" y="21887"/>
                    </a:moveTo>
                    <a:lnTo>
                      <a:pt x="284534" y="196985"/>
                    </a:lnTo>
                    <a:moveTo>
                      <a:pt x="21887" y="284534"/>
                    </a:moveTo>
                    <a:lnTo>
                      <a:pt x="196985" y="28453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79" name="Rounded Rectangle 31">
                <a:extLst>
                  <a:ext uri="{FF2B5EF4-FFF2-40B4-BE49-F238E27FC236}">
                    <a16:creationId xmlns:a16="http://schemas.microsoft.com/office/drawing/2014/main" id="{59489DD8-049D-3768-922F-34A1D8F38746}"/>
                  </a:ext>
                </a:extLst>
              </p:cNvPr>
              <p:cNvSpPr/>
              <p:nvPr/>
            </p:nvSpPr>
            <p:spPr>
              <a:xfrm>
                <a:off x="5121612" y="1510219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306421" y="284534"/>
                    </a:moveTo>
                    <a:lnTo>
                      <a:pt x="313717" y="284534"/>
                    </a:lnTo>
                    <a:cubicBezTo>
                      <a:pt x="321775" y="284534"/>
                      <a:pt x="328308" y="291066"/>
                      <a:pt x="328308" y="299125"/>
                    </a:cubicBezTo>
                    <a:lnTo>
                      <a:pt x="328308" y="328308"/>
                    </a:lnTo>
                    <a:lnTo>
                      <a:pt x="109436" y="328308"/>
                    </a:lnTo>
                    <a:lnTo>
                      <a:pt x="109436" y="299125"/>
                    </a:lnTo>
                    <a:cubicBezTo>
                      <a:pt x="109436" y="291066"/>
                      <a:pt x="115968" y="284534"/>
                      <a:pt x="124027" y="284534"/>
                    </a:cubicBezTo>
                    <a:lnTo>
                      <a:pt x="131323" y="284534"/>
                    </a:lnTo>
                    <a:lnTo>
                      <a:pt x="131323" y="226168"/>
                    </a:lnTo>
                    <a:cubicBezTo>
                      <a:pt x="131323" y="210051"/>
                      <a:pt x="118257" y="196985"/>
                      <a:pt x="102140" y="196985"/>
                    </a:cubicBez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31323" y="21887"/>
                    </a:lnTo>
                    <a:cubicBezTo>
                      <a:pt x="228027" y="21887"/>
                      <a:pt x="306421" y="100281"/>
                      <a:pt x="306421" y="196985"/>
                    </a:cubicBezTo>
                    <a:close/>
                    <a:moveTo>
                      <a:pt x="43774" y="196985"/>
                    </a:moveTo>
                    <a:lnTo>
                      <a:pt x="43774" y="21887"/>
                    </a:lnTo>
                    <a:moveTo>
                      <a:pt x="306421" y="284534"/>
                    </a:moveTo>
                    <a:lnTo>
                      <a:pt x="131323" y="28453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80" name="Rounded Rectangle 32">
                <a:extLst>
                  <a:ext uri="{FF2B5EF4-FFF2-40B4-BE49-F238E27FC236}">
                    <a16:creationId xmlns:a16="http://schemas.microsoft.com/office/drawing/2014/main" id="{A6FBC087-3DD6-9370-5D6F-091315A5A8DF}"/>
                  </a:ext>
                </a:extLst>
              </p:cNvPr>
              <p:cNvSpPr/>
              <p:nvPr/>
            </p:nvSpPr>
            <p:spPr>
              <a:xfrm>
                <a:off x="4508770" y="1400782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20" name="Rounded Rectangle 71">
              <a:extLst>
                <a:ext uri="{FF2B5EF4-FFF2-40B4-BE49-F238E27FC236}">
                  <a16:creationId xmlns:a16="http://schemas.microsoft.com/office/drawing/2014/main" id="{F01F6574-4E9F-262F-82DF-F63B3AB3DF00}"/>
                </a:ext>
              </a:extLst>
            </p:cNvPr>
            <p:cNvSpPr/>
            <p:nvPr/>
          </p:nvSpPr>
          <p:spPr>
            <a:xfrm>
              <a:off x="5180438" y="1736402"/>
              <a:ext cx="252632" cy="146690"/>
            </a:xfrm>
            <a:custGeom>
              <a:avLst/>
              <a:gdLst/>
              <a:ahLst/>
              <a:cxnLst/>
              <a:rect l="0" t="0" r="0" b="0"/>
              <a:pathLst>
                <a:path w="221936" h="207130">
                  <a:moveTo>
                    <a:pt x="221936" y="93591"/>
                  </a:moveTo>
                  <a:cubicBezTo>
                    <a:pt x="216661" y="91721"/>
                    <a:pt x="210905" y="91721"/>
                    <a:pt x="205630" y="93591"/>
                  </a:cubicBezTo>
                  <a:cubicBezTo>
                    <a:pt x="196000" y="101032"/>
                    <a:pt x="197532" y="133863"/>
                    <a:pt x="198517" y="153452"/>
                  </a:cubicBezTo>
                  <a:cubicBezTo>
                    <a:pt x="199611" y="174792"/>
                    <a:pt x="200158" y="186612"/>
                    <a:pt x="193373" y="193068"/>
                  </a:cubicBezTo>
                  <a:cubicBezTo>
                    <a:pt x="190462" y="195878"/>
                    <a:pt x="186450" y="197242"/>
                    <a:pt x="182430" y="196789"/>
                  </a:cubicBezTo>
                  <a:cubicBezTo>
                    <a:pt x="169954" y="195366"/>
                    <a:pt x="164263" y="182453"/>
                    <a:pt x="138655" y="98297"/>
                  </a:cubicBezTo>
                  <a:cubicBezTo>
                    <a:pt x="134497" y="84726"/>
                    <a:pt x="129462" y="68092"/>
                    <a:pt x="124538" y="53099"/>
                  </a:cubicBezTo>
                  <a:cubicBezTo>
                    <a:pt x="126070" y="65903"/>
                    <a:pt x="127930" y="79692"/>
                    <a:pt x="129572" y="91840"/>
                  </a:cubicBezTo>
                  <a:cubicBezTo>
                    <a:pt x="141610" y="179389"/>
                    <a:pt x="141500" y="198540"/>
                    <a:pt x="126070" y="201276"/>
                  </a:cubicBezTo>
                  <a:cubicBezTo>
                    <a:pt x="110639" y="204012"/>
                    <a:pt x="101885" y="184751"/>
                    <a:pt x="79341" y="124014"/>
                  </a:cubicBezTo>
                  <a:cubicBezTo>
                    <a:pt x="75729" y="115697"/>
                    <a:pt x="72009" y="105738"/>
                    <a:pt x="68397" y="96436"/>
                  </a:cubicBezTo>
                  <a:cubicBezTo>
                    <a:pt x="69273" y="106723"/>
                    <a:pt x="70476" y="117776"/>
                    <a:pt x="71571" y="126859"/>
                  </a:cubicBezTo>
                  <a:cubicBezTo>
                    <a:pt x="77699" y="179717"/>
                    <a:pt x="78575" y="195257"/>
                    <a:pt x="66756" y="200510"/>
                  </a:cubicBezTo>
                  <a:cubicBezTo>
                    <a:pt x="63278" y="202088"/>
                    <a:pt x="59289" y="202088"/>
                    <a:pt x="55812" y="200510"/>
                  </a:cubicBezTo>
                  <a:cubicBezTo>
                    <a:pt x="47166" y="197008"/>
                    <a:pt x="39178" y="162207"/>
                    <a:pt x="27030" y="132222"/>
                  </a:cubicBezTo>
                  <a:cubicBezTo>
                    <a:pt x="27359" y="133754"/>
                    <a:pt x="31517" y="164943"/>
                    <a:pt x="31517" y="166585"/>
                  </a:cubicBezTo>
                  <a:cubicBezTo>
                    <a:pt x="33378" y="178951"/>
                    <a:pt x="36879" y="200729"/>
                    <a:pt x="25936" y="204887"/>
                  </a:cubicBezTo>
                  <a:cubicBezTo>
                    <a:pt x="17401" y="206578"/>
                    <a:pt x="8680" y="207130"/>
                    <a:pt x="0" y="206529"/>
                  </a:cubicBezTo>
                  <a:lnTo>
                    <a:pt x="0" y="191646"/>
                  </a:lnTo>
                  <a:cubicBezTo>
                    <a:pt x="3173" y="190880"/>
                    <a:pt x="15211" y="192083"/>
                    <a:pt x="19370" y="190880"/>
                  </a:cubicBezTo>
                  <a:cubicBezTo>
                    <a:pt x="18713" y="184861"/>
                    <a:pt x="6785" y="122154"/>
                    <a:pt x="12804" y="114274"/>
                  </a:cubicBezTo>
                  <a:cubicBezTo>
                    <a:pt x="15004" y="111321"/>
                    <a:pt x="18335" y="109418"/>
                    <a:pt x="21996" y="109021"/>
                  </a:cubicBezTo>
                  <a:cubicBezTo>
                    <a:pt x="35566" y="107380"/>
                    <a:pt x="43336" y="136490"/>
                    <a:pt x="55812" y="167460"/>
                  </a:cubicBezTo>
                  <a:lnTo>
                    <a:pt x="58001" y="172932"/>
                  </a:lnTo>
                  <a:cubicBezTo>
                    <a:pt x="57235" y="164724"/>
                    <a:pt x="50231" y="136161"/>
                    <a:pt x="49465" y="129158"/>
                  </a:cubicBezTo>
                  <a:cubicBezTo>
                    <a:pt x="43117" y="72251"/>
                    <a:pt x="42680" y="59884"/>
                    <a:pt x="58329" y="55507"/>
                  </a:cubicBezTo>
                  <a:cubicBezTo>
                    <a:pt x="73978" y="51130"/>
                    <a:pt x="79450" y="63605"/>
                    <a:pt x="98601" y="116353"/>
                  </a:cubicBezTo>
                  <a:cubicBezTo>
                    <a:pt x="103526" y="128720"/>
                    <a:pt x="108998" y="144588"/>
                    <a:pt x="114470" y="157392"/>
                  </a:cubicBezTo>
                  <a:cubicBezTo>
                    <a:pt x="112719" y="137912"/>
                    <a:pt x="109217" y="113399"/>
                    <a:pt x="106590" y="94138"/>
                  </a:cubicBezTo>
                  <a:cubicBezTo>
                    <a:pt x="96741" y="22348"/>
                    <a:pt x="97288" y="12499"/>
                    <a:pt x="105168" y="4291"/>
                  </a:cubicBezTo>
                  <a:cubicBezTo>
                    <a:pt x="108016" y="1381"/>
                    <a:pt x="112079" y="0"/>
                    <a:pt x="116111" y="570"/>
                  </a:cubicBezTo>
                  <a:cubicBezTo>
                    <a:pt x="128696" y="2102"/>
                    <a:pt x="132855" y="6917"/>
                    <a:pt x="158573" y="91293"/>
                  </a:cubicBezTo>
                  <a:cubicBezTo>
                    <a:pt x="163716" y="108036"/>
                    <a:pt x="169735" y="128063"/>
                    <a:pt x="175316" y="144369"/>
                  </a:cubicBezTo>
                  <a:cubicBezTo>
                    <a:pt x="174112" y="117886"/>
                    <a:pt x="174550" y="88119"/>
                    <a:pt x="191294" y="75315"/>
                  </a:cubicBezTo>
                  <a:cubicBezTo>
                    <a:pt x="197524" y="70535"/>
                    <a:pt x="205391" y="68411"/>
                    <a:pt x="213181" y="694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C4C37E-894C-02BA-4544-2DA51D9538A0}"/>
                </a:ext>
              </a:extLst>
            </p:cNvPr>
            <p:cNvSpPr txBox="1"/>
            <p:nvPr/>
          </p:nvSpPr>
          <p:spPr>
            <a:xfrm>
              <a:off x="4930213" y="2913455"/>
              <a:ext cx="71654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1" dirty="0">
                  <a:solidFill>
                    <a:srgbClr val="84A98C"/>
                  </a:solidFill>
                  <a:latin typeface="Albert Sans" pitchFamily="2" charset="0"/>
                </a:rPr>
                <a:t>Get
Landmarks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F2E3C7-5A2A-A740-9C93-414BE337C099}"/>
                </a:ext>
              </a:extLst>
            </p:cNvPr>
            <p:cNvSpPr txBox="1"/>
            <p:nvPr/>
          </p:nvSpPr>
          <p:spPr>
            <a:xfrm>
              <a:off x="4913624" y="3276678"/>
              <a:ext cx="846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 dirty="0">
                  <a:solidFill>
                    <a:srgbClr val="484848"/>
                  </a:solidFill>
                  <a:latin typeface="Albert Sans" pitchFamily="2" charset="0"/>
                </a:rPr>
                <a:t>Extract landmark
sequences for the
selected batch</a:t>
              </a:r>
            </a:p>
          </p:txBody>
        </p:sp>
        <p:sp>
          <p:nvSpPr>
            <p:cNvPr id="38" name="Rounded Rectangle 89">
              <a:extLst>
                <a:ext uri="{FF2B5EF4-FFF2-40B4-BE49-F238E27FC236}">
                  <a16:creationId xmlns:a16="http://schemas.microsoft.com/office/drawing/2014/main" id="{C79477A3-CC18-83CC-A8A0-E5312A084AF9}"/>
                </a:ext>
              </a:extLst>
            </p:cNvPr>
            <p:cNvSpPr/>
            <p:nvPr/>
          </p:nvSpPr>
          <p:spPr>
            <a:xfrm>
              <a:off x="5188362" y="2683858"/>
              <a:ext cx="250654" cy="110161"/>
            </a:xfrm>
            <a:custGeom>
              <a:avLst/>
              <a:gdLst/>
              <a:ahLst/>
              <a:cxnLst/>
              <a:rect l="0" t="0" r="0" b="0"/>
              <a:pathLst>
                <a:path w="220198" h="155550">
                  <a:moveTo>
                    <a:pt x="0" y="58152"/>
                  </a:moveTo>
                  <a:cubicBezTo>
                    <a:pt x="0" y="26981"/>
                    <a:pt x="14863" y="790"/>
                    <a:pt x="43437" y="790"/>
                  </a:cubicBezTo>
                  <a:cubicBezTo>
                    <a:pt x="72011" y="790"/>
                    <a:pt x="86875" y="26981"/>
                    <a:pt x="86875" y="58152"/>
                  </a:cubicBezTo>
                  <a:lnTo>
                    <a:pt x="86875" y="96971"/>
                  </a:lnTo>
                  <a:cubicBezTo>
                    <a:pt x="86875" y="128142"/>
                    <a:pt x="71314" y="155020"/>
                    <a:pt x="43437" y="155020"/>
                  </a:cubicBezTo>
                  <a:cubicBezTo>
                    <a:pt x="15560" y="155020"/>
                    <a:pt x="0" y="128142"/>
                    <a:pt x="0" y="96971"/>
                  </a:cubicBezTo>
                  <a:close/>
                  <a:moveTo>
                    <a:pt x="220198" y="110457"/>
                  </a:moveTo>
                  <a:lnTo>
                    <a:pt x="116126" y="110457"/>
                  </a:lnTo>
                  <a:lnTo>
                    <a:pt x="190624" y="0"/>
                  </a:lnTo>
                  <a:lnTo>
                    <a:pt x="190624" y="155550"/>
                  </a:lnTo>
                </a:path>
              </a:pathLst>
            </a:custGeom>
            <a:noFill/>
            <a:ln w="10943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C4050AD-9CA8-EC51-3AF9-199CD1B06B64}"/>
              </a:ext>
            </a:extLst>
          </p:cNvPr>
          <p:cNvGrpSpPr/>
          <p:nvPr/>
        </p:nvGrpSpPr>
        <p:grpSpPr>
          <a:xfrm>
            <a:off x="5879288" y="1964819"/>
            <a:ext cx="1644356" cy="1510692"/>
            <a:chOff x="5879288" y="1964819"/>
            <a:chExt cx="1644356" cy="15106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35EDC0F-FC64-13BB-94CA-E4B398D5F33F}"/>
                </a:ext>
              </a:extLst>
            </p:cNvPr>
            <p:cNvGrpSpPr/>
            <p:nvPr/>
          </p:nvGrpSpPr>
          <p:grpSpPr>
            <a:xfrm>
              <a:off x="5879288" y="1964819"/>
              <a:ext cx="1644356" cy="620023"/>
              <a:chOff x="5231048" y="1838527"/>
              <a:chExt cx="1444558" cy="875489"/>
            </a:xfrm>
            <a:solidFill>
              <a:srgbClr val="CAD2C5"/>
            </a:solidFill>
          </p:grpSpPr>
          <p:sp>
            <p:nvSpPr>
              <p:cNvPr id="81" name="Rounded Rectangle 10">
                <a:extLst>
                  <a:ext uri="{FF2B5EF4-FFF2-40B4-BE49-F238E27FC236}">
                    <a16:creationId xmlns:a16="http://schemas.microsoft.com/office/drawing/2014/main" id="{AF05B0C2-2D13-3019-52C0-F2F427E56E8E}"/>
                  </a:ext>
                </a:extLst>
              </p:cNvPr>
              <p:cNvSpPr/>
              <p:nvPr/>
            </p:nvSpPr>
            <p:spPr>
              <a:xfrm>
                <a:off x="5559357" y="2385708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82" name="Rounded Rectangle 11">
                <a:extLst>
                  <a:ext uri="{FF2B5EF4-FFF2-40B4-BE49-F238E27FC236}">
                    <a16:creationId xmlns:a16="http://schemas.microsoft.com/office/drawing/2014/main" id="{811D8228-F7B6-F0E7-33FD-0DF57F903DA8}"/>
                  </a:ext>
                </a:extLst>
              </p:cNvPr>
              <p:cNvSpPr/>
              <p:nvPr/>
            </p:nvSpPr>
            <p:spPr>
              <a:xfrm>
                <a:off x="5231048" y="2057400"/>
                <a:ext cx="218872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218872">
                    <a:moveTo>
                      <a:pt x="0" y="218872"/>
                    </a:moveTo>
                    <a:lnTo>
                      <a:pt x="0" y="189689"/>
                    </a:lnTo>
                    <a:cubicBezTo>
                      <a:pt x="0" y="181630"/>
                      <a:pt x="6532" y="175097"/>
                      <a:pt x="14591" y="175097"/>
                    </a:cubicBezTo>
                    <a:lnTo>
                      <a:pt x="21887" y="175097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75097"/>
                    </a:lnTo>
                    <a:lnTo>
                      <a:pt x="204280" y="175097"/>
                    </a:lnTo>
                    <a:cubicBezTo>
                      <a:pt x="212339" y="175097"/>
                      <a:pt x="218872" y="181630"/>
                      <a:pt x="218872" y="189689"/>
                    </a:cubicBezTo>
                    <a:lnTo>
                      <a:pt x="218872" y="218872"/>
                    </a:lnTo>
                    <a:close/>
                    <a:moveTo>
                      <a:pt x="196985" y="175097"/>
                    </a:moveTo>
                    <a:lnTo>
                      <a:pt x="21887" y="175097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83" name="Rounded Rectangle 12">
                <a:extLst>
                  <a:ext uri="{FF2B5EF4-FFF2-40B4-BE49-F238E27FC236}">
                    <a16:creationId xmlns:a16="http://schemas.microsoft.com/office/drawing/2014/main" id="{68B99508-7CD8-5538-ED54-909A59EB539E}"/>
                  </a:ext>
                </a:extLst>
              </p:cNvPr>
              <p:cNvSpPr/>
              <p:nvPr/>
            </p:nvSpPr>
            <p:spPr>
              <a:xfrm>
                <a:off x="6456734" y="1838527"/>
                <a:ext cx="218872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437744">
                    <a:moveTo>
                      <a:pt x="0" y="437744"/>
                    </a:moveTo>
                    <a:lnTo>
                      <a:pt x="0" y="408561"/>
                    </a:lnTo>
                    <a:cubicBezTo>
                      <a:pt x="0" y="400502"/>
                      <a:pt x="6532" y="393970"/>
                      <a:pt x="14591" y="393970"/>
                    </a:cubicBezTo>
                    <a:lnTo>
                      <a:pt x="21887" y="393970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393970"/>
                    </a:lnTo>
                    <a:lnTo>
                      <a:pt x="204280" y="393970"/>
                    </a:lnTo>
                    <a:cubicBezTo>
                      <a:pt x="212339" y="393970"/>
                      <a:pt x="218872" y="400502"/>
                      <a:pt x="218872" y="408561"/>
                    </a:cubicBezTo>
                    <a:lnTo>
                      <a:pt x="218872" y="437744"/>
                    </a:lnTo>
                    <a:close/>
                    <a:moveTo>
                      <a:pt x="196985" y="393970"/>
                    </a:moveTo>
                    <a:lnTo>
                      <a:pt x="21887" y="393970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84" name="Rounded Rectangle 13">
                <a:extLst>
                  <a:ext uri="{FF2B5EF4-FFF2-40B4-BE49-F238E27FC236}">
                    <a16:creationId xmlns:a16="http://schemas.microsoft.com/office/drawing/2014/main" id="{451E008E-D30C-23A9-BAFD-C676FE786D18}"/>
                  </a:ext>
                </a:extLst>
              </p:cNvPr>
              <p:cNvSpPr/>
              <p:nvPr/>
            </p:nvSpPr>
            <p:spPr>
              <a:xfrm>
                <a:off x="5231048" y="2276272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21887" y="43774"/>
                    </a:move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02140"/>
                    </a:lnTo>
                    <a:cubicBezTo>
                      <a:pt x="196985" y="118257"/>
                      <a:pt x="210051" y="131323"/>
                      <a:pt x="226168" y="131323"/>
                    </a:cubicBezTo>
                    <a:lnTo>
                      <a:pt x="284534" y="131323"/>
                    </a:lnTo>
                    <a:lnTo>
                      <a:pt x="284534" y="124027"/>
                    </a:lnTo>
                    <a:cubicBezTo>
                      <a:pt x="284534" y="115968"/>
                      <a:pt x="291066" y="109436"/>
                      <a:pt x="299125" y="109436"/>
                    </a:cubicBezTo>
                    <a:lnTo>
                      <a:pt x="328308" y="109436"/>
                    </a:lnTo>
                    <a:lnTo>
                      <a:pt x="328308" y="328308"/>
                    </a:lnTo>
                    <a:lnTo>
                      <a:pt x="299125" y="328308"/>
                    </a:lnTo>
                    <a:cubicBezTo>
                      <a:pt x="291066" y="328308"/>
                      <a:pt x="284534" y="321775"/>
                      <a:pt x="284534" y="313717"/>
                    </a:cubicBezTo>
                    <a:lnTo>
                      <a:pt x="284534" y="306421"/>
                    </a:lnTo>
                    <a:lnTo>
                      <a:pt x="196985" y="306421"/>
                    </a:lnTo>
                    <a:cubicBezTo>
                      <a:pt x="100281" y="306421"/>
                      <a:pt x="21887" y="228027"/>
                      <a:pt x="21887" y="131323"/>
                    </a:cubicBezTo>
                    <a:close/>
                    <a:moveTo>
                      <a:pt x="284534" y="306421"/>
                    </a:moveTo>
                    <a:lnTo>
                      <a:pt x="284534" y="131323"/>
                    </a:lnTo>
                    <a:moveTo>
                      <a:pt x="21887" y="43774"/>
                    </a:moveTo>
                    <a:lnTo>
                      <a:pt x="196985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85" name="Rounded Rectangle 14">
                <a:extLst>
                  <a:ext uri="{FF2B5EF4-FFF2-40B4-BE49-F238E27FC236}">
                    <a16:creationId xmlns:a16="http://schemas.microsoft.com/office/drawing/2014/main" id="{DFD39182-B101-7A75-BE98-D3042612B1C8}"/>
                  </a:ext>
                </a:extLst>
              </p:cNvPr>
              <p:cNvSpPr/>
              <p:nvPr/>
            </p:nvSpPr>
            <p:spPr>
              <a:xfrm>
                <a:off x="6347297" y="2276272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306421" y="131323"/>
                    </a:moveTo>
                    <a:cubicBezTo>
                      <a:pt x="306421" y="228027"/>
                      <a:pt x="228027" y="306421"/>
                      <a:pt x="131323" y="306421"/>
                    </a:cubicBezTo>
                    <a:lnTo>
                      <a:pt x="43774" y="306421"/>
                    </a:lnTo>
                    <a:lnTo>
                      <a:pt x="43774" y="313717"/>
                    </a:lnTo>
                    <a:cubicBezTo>
                      <a:pt x="43774" y="321775"/>
                      <a:pt x="37241" y="328308"/>
                      <a:pt x="29182" y="328308"/>
                    </a:cubicBezTo>
                    <a:lnTo>
                      <a:pt x="0" y="328308"/>
                    </a:lnTo>
                    <a:lnTo>
                      <a:pt x="0" y="109436"/>
                    </a:lnTo>
                    <a:lnTo>
                      <a:pt x="29182" y="109436"/>
                    </a:lnTo>
                    <a:cubicBezTo>
                      <a:pt x="37241" y="109436"/>
                      <a:pt x="43774" y="115968"/>
                      <a:pt x="43774" y="124027"/>
                    </a:cubicBezTo>
                    <a:lnTo>
                      <a:pt x="43774" y="131323"/>
                    </a:lnTo>
                    <a:lnTo>
                      <a:pt x="102140" y="131323"/>
                    </a:lnTo>
                    <a:cubicBezTo>
                      <a:pt x="118257" y="131323"/>
                      <a:pt x="131323" y="118257"/>
                      <a:pt x="131323" y="102140"/>
                    </a:cubicBezTo>
                    <a:lnTo>
                      <a:pt x="131323" y="43774"/>
                    </a:lnTo>
                    <a:lnTo>
                      <a:pt x="124027" y="43774"/>
                    </a:lnTo>
                    <a:cubicBezTo>
                      <a:pt x="115968" y="43774"/>
                      <a:pt x="109436" y="37241"/>
                      <a:pt x="109436" y="29182"/>
                    </a:cubicBezTo>
                    <a:lnTo>
                      <a:pt x="109436" y="0"/>
                    </a:lnTo>
                    <a:lnTo>
                      <a:pt x="328308" y="0"/>
                    </a:lnTo>
                    <a:lnTo>
                      <a:pt x="328308" y="29182"/>
                    </a:lnTo>
                    <a:cubicBezTo>
                      <a:pt x="328308" y="37241"/>
                      <a:pt x="321775" y="43774"/>
                      <a:pt x="313717" y="43774"/>
                    </a:cubicBezTo>
                    <a:lnTo>
                      <a:pt x="306421" y="43774"/>
                    </a:lnTo>
                    <a:close/>
                    <a:moveTo>
                      <a:pt x="43774" y="131323"/>
                    </a:moveTo>
                    <a:lnTo>
                      <a:pt x="43774" y="306421"/>
                    </a:lnTo>
                    <a:moveTo>
                      <a:pt x="306421" y="43774"/>
                    </a:moveTo>
                    <a:lnTo>
                      <a:pt x="131323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86" name="Rounded Rectangle 15">
                <a:extLst>
                  <a:ext uri="{FF2B5EF4-FFF2-40B4-BE49-F238E27FC236}">
                    <a16:creationId xmlns:a16="http://schemas.microsoft.com/office/drawing/2014/main" id="{13D5F336-CAE8-31AC-A4D7-B11D3BA5614E}"/>
                  </a:ext>
                </a:extLst>
              </p:cNvPr>
              <p:cNvSpPr/>
              <p:nvPr/>
            </p:nvSpPr>
            <p:spPr>
              <a:xfrm>
                <a:off x="5734455" y="2276272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87" name="Rounded Rectangle 16">
                <a:extLst>
                  <a:ext uri="{FF2B5EF4-FFF2-40B4-BE49-F238E27FC236}">
                    <a16:creationId xmlns:a16="http://schemas.microsoft.com/office/drawing/2014/main" id="{8A4B76F0-9D47-FBC9-B623-1F21B1F26402}"/>
                  </a:ext>
                </a:extLst>
              </p:cNvPr>
              <p:cNvSpPr/>
              <p:nvPr/>
            </p:nvSpPr>
            <p:spPr>
              <a:xfrm>
                <a:off x="5559357" y="2385708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88" name="Rounded Rectangle 17">
                <a:extLst>
                  <a:ext uri="{FF2B5EF4-FFF2-40B4-BE49-F238E27FC236}">
                    <a16:creationId xmlns:a16="http://schemas.microsoft.com/office/drawing/2014/main" id="{FA99245D-5A61-3662-BA5C-A8BB08E6BE25}"/>
                  </a:ext>
                </a:extLst>
              </p:cNvPr>
              <p:cNvSpPr/>
              <p:nvPr/>
            </p:nvSpPr>
            <p:spPr>
              <a:xfrm>
                <a:off x="5231048" y="2057400"/>
                <a:ext cx="218872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218872">
                    <a:moveTo>
                      <a:pt x="0" y="218872"/>
                    </a:moveTo>
                    <a:lnTo>
                      <a:pt x="0" y="189689"/>
                    </a:lnTo>
                    <a:cubicBezTo>
                      <a:pt x="0" y="181630"/>
                      <a:pt x="6532" y="175097"/>
                      <a:pt x="14591" y="175097"/>
                    </a:cubicBezTo>
                    <a:lnTo>
                      <a:pt x="21887" y="175097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75097"/>
                    </a:lnTo>
                    <a:lnTo>
                      <a:pt x="204280" y="175097"/>
                    </a:lnTo>
                    <a:cubicBezTo>
                      <a:pt x="212339" y="175097"/>
                      <a:pt x="218872" y="181630"/>
                      <a:pt x="218872" y="189689"/>
                    </a:cubicBezTo>
                    <a:lnTo>
                      <a:pt x="218872" y="218872"/>
                    </a:lnTo>
                    <a:close/>
                    <a:moveTo>
                      <a:pt x="196985" y="175097"/>
                    </a:moveTo>
                    <a:lnTo>
                      <a:pt x="21887" y="175097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89" name="Rounded Rectangle 18">
                <a:extLst>
                  <a:ext uri="{FF2B5EF4-FFF2-40B4-BE49-F238E27FC236}">
                    <a16:creationId xmlns:a16="http://schemas.microsoft.com/office/drawing/2014/main" id="{A5E4795A-3BC2-103A-D37B-659E06FAB2C4}"/>
                  </a:ext>
                </a:extLst>
              </p:cNvPr>
              <p:cNvSpPr/>
              <p:nvPr/>
            </p:nvSpPr>
            <p:spPr>
              <a:xfrm>
                <a:off x="6456734" y="1838527"/>
                <a:ext cx="218872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437744">
                    <a:moveTo>
                      <a:pt x="0" y="437744"/>
                    </a:moveTo>
                    <a:lnTo>
                      <a:pt x="0" y="408561"/>
                    </a:lnTo>
                    <a:cubicBezTo>
                      <a:pt x="0" y="400502"/>
                      <a:pt x="6532" y="393970"/>
                      <a:pt x="14591" y="393970"/>
                    </a:cubicBezTo>
                    <a:lnTo>
                      <a:pt x="21887" y="393970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393970"/>
                    </a:lnTo>
                    <a:lnTo>
                      <a:pt x="204280" y="393970"/>
                    </a:lnTo>
                    <a:cubicBezTo>
                      <a:pt x="212339" y="393970"/>
                      <a:pt x="218872" y="400502"/>
                      <a:pt x="218872" y="408561"/>
                    </a:cubicBezTo>
                    <a:lnTo>
                      <a:pt x="218872" y="437744"/>
                    </a:lnTo>
                    <a:close/>
                    <a:moveTo>
                      <a:pt x="196985" y="393970"/>
                    </a:moveTo>
                    <a:lnTo>
                      <a:pt x="21887" y="393970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90" name="Rounded Rectangle 19">
                <a:extLst>
                  <a:ext uri="{FF2B5EF4-FFF2-40B4-BE49-F238E27FC236}">
                    <a16:creationId xmlns:a16="http://schemas.microsoft.com/office/drawing/2014/main" id="{FAE477B0-D7A4-6CFF-910B-B00BA3958AF4}"/>
                  </a:ext>
                </a:extLst>
              </p:cNvPr>
              <p:cNvSpPr/>
              <p:nvPr/>
            </p:nvSpPr>
            <p:spPr>
              <a:xfrm>
                <a:off x="5231048" y="2276272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21887" y="43774"/>
                    </a:move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102140"/>
                    </a:lnTo>
                    <a:cubicBezTo>
                      <a:pt x="196985" y="118257"/>
                      <a:pt x="210051" y="131323"/>
                      <a:pt x="226168" y="131323"/>
                    </a:cubicBezTo>
                    <a:lnTo>
                      <a:pt x="284534" y="131323"/>
                    </a:lnTo>
                    <a:lnTo>
                      <a:pt x="284534" y="124027"/>
                    </a:lnTo>
                    <a:cubicBezTo>
                      <a:pt x="284534" y="115968"/>
                      <a:pt x="291066" y="109436"/>
                      <a:pt x="299125" y="109436"/>
                    </a:cubicBezTo>
                    <a:lnTo>
                      <a:pt x="328308" y="109436"/>
                    </a:lnTo>
                    <a:lnTo>
                      <a:pt x="328308" y="328308"/>
                    </a:lnTo>
                    <a:lnTo>
                      <a:pt x="299125" y="328308"/>
                    </a:lnTo>
                    <a:cubicBezTo>
                      <a:pt x="291066" y="328308"/>
                      <a:pt x="284534" y="321775"/>
                      <a:pt x="284534" y="313717"/>
                    </a:cubicBezTo>
                    <a:lnTo>
                      <a:pt x="284534" y="306421"/>
                    </a:lnTo>
                    <a:lnTo>
                      <a:pt x="196985" y="306421"/>
                    </a:lnTo>
                    <a:cubicBezTo>
                      <a:pt x="100281" y="306421"/>
                      <a:pt x="21887" y="228027"/>
                      <a:pt x="21887" y="131323"/>
                    </a:cubicBezTo>
                    <a:close/>
                    <a:moveTo>
                      <a:pt x="284534" y="306421"/>
                    </a:moveTo>
                    <a:lnTo>
                      <a:pt x="284534" y="131323"/>
                    </a:lnTo>
                    <a:moveTo>
                      <a:pt x="21887" y="43774"/>
                    </a:moveTo>
                    <a:lnTo>
                      <a:pt x="196985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91" name="Rounded Rectangle 20">
                <a:extLst>
                  <a:ext uri="{FF2B5EF4-FFF2-40B4-BE49-F238E27FC236}">
                    <a16:creationId xmlns:a16="http://schemas.microsoft.com/office/drawing/2014/main" id="{1363D58F-A3F4-CB45-222B-FC0700496E96}"/>
                  </a:ext>
                </a:extLst>
              </p:cNvPr>
              <p:cNvSpPr/>
              <p:nvPr/>
            </p:nvSpPr>
            <p:spPr>
              <a:xfrm>
                <a:off x="6347297" y="2276272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306421" y="131323"/>
                    </a:moveTo>
                    <a:cubicBezTo>
                      <a:pt x="306421" y="228027"/>
                      <a:pt x="228027" y="306421"/>
                      <a:pt x="131323" y="306421"/>
                    </a:cubicBezTo>
                    <a:lnTo>
                      <a:pt x="43774" y="306421"/>
                    </a:lnTo>
                    <a:lnTo>
                      <a:pt x="43774" y="313717"/>
                    </a:lnTo>
                    <a:cubicBezTo>
                      <a:pt x="43774" y="321775"/>
                      <a:pt x="37241" y="328308"/>
                      <a:pt x="29182" y="328308"/>
                    </a:cubicBezTo>
                    <a:lnTo>
                      <a:pt x="0" y="328308"/>
                    </a:lnTo>
                    <a:lnTo>
                      <a:pt x="0" y="109436"/>
                    </a:lnTo>
                    <a:lnTo>
                      <a:pt x="29182" y="109436"/>
                    </a:lnTo>
                    <a:cubicBezTo>
                      <a:pt x="37241" y="109436"/>
                      <a:pt x="43774" y="115968"/>
                      <a:pt x="43774" y="124027"/>
                    </a:cubicBezTo>
                    <a:lnTo>
                      <a:pt x="43774" y="131323"/>
                    </a:lnTo>
                    <a:lnTo>
                      <a:pt x="102140" y="131323"/>
                    </a:lnTo>
                    <a:cubicBezTo>
                      <a:pt x="118257" y="131323"/>
                      <a:pt x="131323" y="118257"/>
                      <a:pt x="131323" y="102140"/>
                    </a:cubicBezTo>
                    <a:lnTo>
                      <a:pt x="131323" y="43774"/>
                    </a:lnTo>
                    <a:lnTo>
                      <a:pt x="124027" y="43774"/>
                    </a:lnTo>
                    <a:cubicBezTo>
                      <a:pt x="115968" y="43774"/>
                      <a:pt x="109436" y="37241"/>
                      <a:pt x="109436" y="29182"/>
                    </a:cubicBezTo>
                    <a:lnTo>
                      <a:pt x="109436" y="0"/>
                    </a:lnTo>
                    <a:lnTo>
                      <a:pt x="328308" y="0"/>
                    </a:lnTo>
                    <a:lnTo>
                      <a:pt x="328308" y="29182"/>
                    </a:lnTo>
                    <a:cubicBezTo>
                      <a:pt x="328308" y="37241"/>
                      <a:pt x="321775" y="43774"/>
                      <a:pt x="313717" y="43774"/>
                    </a:cubicBezTo>
                    <a:lnTo>
                      <a:pt x="306421" y="43774"/>
                    </a:lnTo>
                    <a:close/>
                    <a:moveTo>
                      <a:pt x="43774" y="131323"/>
                    </a:moveTo>
                    <a:lnTo>
                      <a:pt x="43774" y="306421"/>
                    </a:lnTo>
                    <a:moveTo>
                      <a:pt x="306421" y="43774"/>
                    </a:moveTo>
                    <a:lnTo>
                      <a:pt x="131323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92" name="Rounded Rectangle 21">
                <a:extLst>
                  <a:ext uri="{FF2B5EF4-FFF2-40B4-BE49-F238E27FC236}">
                    <a16:creationId xmlns:a16="http://schemas.microsoft.com/office/drawing/2014/main" id="{A27726B5-8525-99ED-CD01-CE36BECF1AC9}"/>
                  </a:ext>
                </a:extLst>
              </p:cNvPr>
              <p:cNvSpPr/>
              <p:nvPr/>
            </p:nvSpPr>
            <p:spPr>
              <a:xfrm>
                <a:off x="5734455" y="2276272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 dirty="0">
                  <a:latin typeface="Albert Sans" pitchFamily="2" charset="0"/>
                </a:endParaRPr>
              </a:p>
            </p:txBody>
          </p:sp>
        </p:grpSp>
        <p:sp>
          <p:nvSpPr>
            <p:cNvPr id="16" name="Rounded Rectangle 67">
              <a:extLst>
                <a:ext uri="{FF2B5EF4-FFF2-40B4-BE49-F238E27FC236}">
                  <a16:creationId xmlns:a16="http://schemas.microsoft.com/office/drawing/2014/main" id="{EE0332A0-E37A-1905-F871-5452554C7EAB}"/>
                </a:ext>
              </a:extLst>
            </p:cNvPr>
            <p:cNvSpPr/>
            <p:nvPr/>
          </p:nvSpPr>
          <p:spPr>
            <a:xfrm>
              <a:off x="6551907" y="2336778"/>
              <a:ext cx="305648" cy="186323"/>
            </a:xfrm>
            <a:custGeom>
              <a:avLst/>
              <a:gdLst/>
              <a:ahLst/>
              <a:cxnLst/>
              <a:rect l="0" t="0" r="0" b="0"/>
              <a:pathLst>
                <a:path w="268510" h="263093">
                  <a:moveTo>
                    <a:pt x="208429" y="234489"/>
                  </a:moveTo>
                  <a:cubicBezTo>
                    <a:pt x="196803" y="242126"/>
                    <a:pt x="183360" y="246544"/>
                    <a:pt x="169470" y="247293"/>
                  </a:cubicBezTo>
                  <a:cubicBezTo>
                    <a:pt x="163708" y="247398"/>
                    <a:pt x="158004" y="246122"/>
                    <a:pt x="152836" y="243573"/>
                  </a:cubicBezTo>
                  <a:cubicBezTo>
                    <a:pt x="149587" y="241955"/>
                    <a:pt x="146628" y="239810"/>
                    <a:pt x="144081" y="237225"/>
                  </a:cubicBezTo>
                  <a:cubicBezTo>
                    <a:pt x="142746" y="235758"/>
                    <a:pt x="142005" y="233847"/>
                    <a:pt x="142002" y="231863"/>
                  </a:cubicBezTo>
                  <a:cubicBezTo>
                    <a:pt x="142096" y="229875"/>
                    <a:pt x="143007" y="228014"/>
                    <a:pt x="144519" y="226719"/>
                  </a:cubicBezTo>
                  <a:cubicBezTo>
                    <a:pt x="160312" y="212630"/>
                    <a:pt x="177427" y="200097"/>
                    <a:pt x="195625" y="189292"/>
                  </a:cubicBezTo>
                  <a:cubicBezTo>
                    <a:pt x="199575" y="187664"/>
                    <a:pt x="202217" y="183886"/>
                    <a:pt x="202390" y="179618"/>
                  </a:cubicBezTo>
                  <a:cubicBezTo>
                    <a:pt x="202563" y="175349"/>
                    <a:pt x="200236" y="171370"/>
                    <a:pt x="196430" y="169427"/>
                  </a:cubicBezTo>
                  <a:cubicBezTo>
                    <a:pt x="192625" y="167485"/>
                    <a:pt x="188038" y="167934"/>
                    <a:pt x="184682" y="170579"/>
                  </a:cubicBezTo>
                  <a:cubicBezTo>
                    <a:pt x="146407" y="193248"/>
                    <a:pt x="112766" y="222953"/>
                    <a:pt x="85533" y="258128"/>
                  </a:cubicBezTo>
                  <a:cubicBezTo>
                    <a:pt x="81887" y="262303"/>
                    <a:pt x="75695" y="263093"/>
                    <a:pt x="71117" y="259967"/>
                  </a:cubicBezTo>
                  <a:cubicBezTo>
                    <a:pt x="66540" y="256841"/>
                    <a:pt x="65023" y="250786"/>
                    <a:pt x="67585" y="245871"/>
                  </a:cubicBezTo>
                  <a:cubicBezTo>
                    <a:pt x="81247" y="227176"/>
                    <a:pt x="97039" y="210135"/>
                    <a:pt x="114643" y="195092"/>
                  </a:cubicBezTo>
                  <a:cubicBezTo>
                    <a:pt x="117173" y="192819"/>
                    <a:pt x="117808" y="189103"/>
                    <a:pt x="116175" y="186119"/>
                  </a:cubicBezTo>
                  <a:cubicBezTo>
                    <a:pt x="111952" y="178991"/>
                    <a:pt x="110005" y="170744"/>
                    <a:pt x="110594" y="162480"/>
                  </a:cubicBezTo>
                  <a:cubicBezTo>
                    <a:pt x="112126" y="147707"/>
                    <a:pt x="123726" y="133808"/>
                    <a:pt x="141564" y="123083"/>
                  </a:cubicBezTo>
                  <a:cubicBezTo>
                    <a:pt x="159402" y="112359"/>
                    <a:pt x="178225" y="113015"/>
                    <a:pt x="198033" y="113781"/>
                  </a:cubicBezTo>
                  <a:cubicBezTo>
                    <a:pt x="216240" y="115584"/>
                    <a:pt x="234623" y="113533"/>
                    <a:pt x="251985" y="107762"/>
                  </a:cubicBezTo>
                  <a:cubicBezTo>
                    <a:pt x="253950" y="106785"/>
                    <a:pt x="256258" y="106785"/>
                    <a:pt x="258223" y="107762"/>
                  </a:cubicBezTo>
                  <a:cubicBezTo>
                    <a:pt x="260107" y="108860"/>
                    <a:pt x="261394" y="110751"/>
                    <a:pt x="261725" y="112906"/>
                  </a:cubicBezTo>
                  <a:cubicBezTo>
                    <a:pt x="268510" y="155039"/>
                    <a:pt x="237539" y="217089"/>
                    <a:pt x="208429" y="234489"/>
                  </a:cubicBezTo>
                  <a:close/>
                  <a:moveTo>
                    <a:pt x="3237" y="146940"/>
                  </a:moveTo>
                  <a:cubicBezTo>
                    <a:pt x="1165" y="144886"/>
                    <a:pt x="0" y="142089"/>
                    <a:pt x="0" y="139170"/>
                  </a:cubicBezTo>
                  <a:cubicBezTo>
                    <a:pt x="0" y="136252"/>
                    <a:pt x="1165" y="133455"/>
                    <a:pt x="3237" y="131401"/>
                  </a:cubicBezTo>
                  <a:lnTo>
                    <a:pt x="131386" y="3360"/>
                  </a:lnTo>
                  <a:cubicBezTo>
                    <a:pt x="133513" y="1189"/>
                    <a:pt x="136446" y="0"/>
                    <a:pt x="139485" y="77"/>
                  </a:cubicBezTo>
                  <a:lnTo>
                    <a:pt x="200112" y="77"/>
                  </a:lnTo>
                  <a:cubicBezTo>
                    <a:pt x="206156" y="77"/>
                    <a:pt x="211056" y="4977"/>
                    <a:pt x="211056" y="11021"/>
                  </a:cubicBezTo>
                  <a:lnTo>
                    <a:pt x="211056" y="68912"/>
                  </a:lnTo>
                  <a:cubicBezTo>
                    <a:pt x="211102" y="71806"/>
                    <a:pt x="210000" y="74599"/>
                    <a:pt x="207992" y="76682"/>
                  </a:cubicBezTo>
                  <a:lnTo>
                    <a:pt x="189278" y="96381"/>
                  </a:lnTo>
                  <a:cubicBezTo>
                    <a:pt x="188741" y="96944"/>
                    <a:pt x="187973" y="97227"/>
                    <a:pt x="187199" y="97147"/>
                  </a:cubicBezTo>
                  <a:lnTo>
                    <a:pt x="183587" y="97147"/>
                  </a:lnTo>
                  <a:cubicBezTo>
                    <a:pt x="165986" y="96328"/>
                    <a:pt x="148508" y="100460"/>
                    <a:pt x="133137" y="109076"/>
                  </a:cubicBezTo>
                  <a:cubicBezTo>
                    <a:pt x="109390" y="123302"/>
                    <a:pt x="96367" y="140812"/>
                    <a:pt x="94288" y="160948"/>
                  </a:cubicBezTo>
                  <a:cubicBezTo>
                    <a:pt x="93539" y="169505"/>
                    <a:pt x="94774" y="178118"/>
                    <a:pt x="97899" y="186119"/>
                  </a:cubicBezTo>
                  <a:cubicBezTo>
                    <a:pt x="98100" y="186981"/>
                    <a:pt x="97853" y="187886"/>
                    <a:pt x="97242" y="188526"/>
                  </a:cubicBezTo>
                  <a:cubicBezTo>
                    <a:pt x="89620" y="195488"/>
                    <a:pt x="82317" y="202792"/>
                    <a:pt x="75355" y="210414"/>
                  </a:cubicBezTo>
                  <a:cubicBezTo>
                    <a:pt x="74169" y="210884"/>
                    <a:pt x="72910" y="211143"/>
                    <a:pt x="71634" y="211180"/>
                  </a:cubicBezTo>
                  <a:cubicBezTo>
                    <a:pt x="68725" y="211196"/>
                    <a:pt x="65930" y="210054"/>
                    <a:pt x="63864" y="208006"/>
                  </a:cubicBezTo>
                  <a:close/>
                  <a:moveTo>
                    <a:pt x="145504" y="43852"/>
                  </a:moveTo>
                  <a:cubicBezTo>
                    <a:pt x="145504" y="55940"/>
                    <a:pt x="155303" y="65739"/>
                    <a:pt x="167391" y="65739"/>
                  </a:cubicBezTo>
                  <a:cubicBezTo>
                    <a:pt x="179479" y="65739"/>
                    <a:pt x="189278" y="55940"/>
                    <a:pt x="189278" y="43852"/>
                  </a:cubicBezTo>
                  <a:cubicBezTo>
                    <a:pt x="189278" y="31764"/>
                    <a:pt x="179479" y="21964"/>
                    <a:pt x="167391" y="21964"/>
                  </a:cubicBezTo>
                  <a:cubicBezTo>
                    <a:pt x="155303" y="21964"/>
                    <a:pt x="145504" y="31764"/>
                    <a:pt x="145504" y="438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74356A-6859-486B-0A07-05E204FC8EA7}"/>
                </a:ext>
              </a:extLst>
            </p:cNvPr>
            <p:cNvSpPr txBox="1"/>
            <p:nvPr/>
          </p:nvSpPr>
          <p:spPr>
            <a:xfrm>
              <a:off x="6337391" y="2913455"/>
              <a:ext cx="694100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1" dirty="0">
                  <a:solidFill>
                    <a:srgbClr val="CAD2C5"/>
                  </a:solidFill>
                  <a:latin typeface="Albert Sans" pitchFamily="2" charset="0"/>
                </a:rPr>
                <a:t>Get Labels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71505F-499D-BB5B-D16D-7BA8C50262D9}"/>
                </a:ext>
              </a:extLst>
            </p:cNvPr>
            <p:cNvSpPr txBox="1"/>
            <p:nvPr/>
          </p:nvSpPr>
          <p:spPr>
            <a:xfrm>
              <a:off x="6339737" y="3106179"/>
              <a:ext cx="7005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 dirty="0">
                  <a:solidFill>
                    <a:srgbClr val="484848"/>
                  </a:solidFill>
                  <a:latin typeface="Albert Sans" pitchFamily="2" charset="0"/>
                </a:rPr>
                <a:t>Extract class
labels for the
selected batch</a:t>
              </a:r>
            </a:p>
          </p:txBody>
        </p:sp>
        <p:sp>
          <p:nvSpPr>
            <p:cNvPr id="39" name="Rounded Rectangle 90">
              <a:extLst>
                <a:ext uri="{FF2B5EF4-FFF2-40B4-BE49-F238E27FC236}">
                  <a16:creationId xmlns:a16="http://schemas.microsoft.com/office/drawing/2014/main" id="{79394AFA-9709-DAE8-ECED-67A114E64366}"/>
                </a:ext>
              </a:extLst>
            </p:cNvPr>
            <p:cNvSpPr/>
            <p:nvPr/>
          </p:nvSpPr>
          <p:spPr>
            <a:xfrm>
              <a:off x="6583573" y="2684418"/>
              <a:ext cx="241298" cy="109312"/>
            </a:xfrm>
            <a:custGeom>
              <a:avLst/>
              <a:gdLst/>
              <a:ahLst/>
              <a:cxnLst/>
              <a:rect l="0" t="0" r="0" b="0"/>
              <a:pathLst>
                <a:path w="211979" h="154351">
                  <a:moveTo>
                    <a:pt x="0" y="57362"/>
                  </a:moveTo>
                  <a:cubicBezTo>
                    <a:pt x="0" y="26190"/>
                    <a:pt x="14863" y="0"/>
                    <a:pt x="43437" y="0"/>
                  </a:cubicBezTo>
                  <a:cubicBezTo>
                    <a:pt x="72011" y="0"/>
                    <a:pt x="86875" y="26190"/>
                    <a:pt x="86875" y="57362"/>
                  </a:cubicBezTo>
                  <a:lnTo>
                    <a:pt x="86875" y="96180"/>
                  </a:lnTo>
                  <a:cubicBezTo>
                    <a:pt x="86875" y="127352"/>
                    <a:pt x="71314" y="154230"/>
                    <a:pt x="43437" y="154230"/>
                  </a:cubicBezTo>
                  <a:cubicBezTo>
                    <a:pt x="15560" y="154230"/>
                    <a:pt x="0" y="127352"/>
                    <a:pt x="0" y="96180"/>
                  </a:cubicBezTo>
                  <a:close/>
                  <a:moveTo>
                    <a:pt x="211326" y="2324"/>
                  </a:moveTo>
                  <a:lnTo>
                    <a:pt x="138472" y="2324"/>
                  </a:lnTo>
                  <a:lnTo>
                    <a:pt x="130861" y="73587"/>
                  </a:lnTo>
                  <a:cubicBezTo>
                    <a:pt x="135397" y="69050"/>
                    <a:pt x="149275" y="59975"/>
                    <a:pt x="168492" y="59975"/>
                  </a:cubicBezTo>
                  <a:cubicBezTo>
                    <a:pt x="190959" y="59975"/>
                    <a:pt x="211979" y="75242"/>
                    <a:pt x="209869" y="111387"/>
                  </a:cubicBezTo>
                  <a:cubicBezTo>
                    <a:pt x="207685" y="148822"/>
                    <a:pt x="185164" y="154351"/>
                    <a:pt x="166650" y="154351"/>
                  </a:cubicBezTo>
                  <a:cubicBezTo>
                    <a:pt x="147039" y="154351"/>
                    <a:pt x="127672" y="140434"/>
                    <a:pt x="125854" y="114192"/>
                  </a:cubicBezTo>
                </a:path>
              </a:pathLst>
            </a:custGeom>
            <a:noFill/>
            <a:ln w="10943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FA46455-5423-0E71-CC62-B80777626A04}"/>
              </a:ext>
            </a:extLst>
          </p:cNvPr>
          <p:cNvGrpSpPr/>
          <p:nvPr/>
        </p:nvGrpSpPr>
        <p:grpSpPr>
          <a:xfrm>
            <a:off x="7274500" y="1344796"/>
            <a:ext cx="1270637" cy="2293465"/>
            <a:chOff x="7274500" y="1344796"/>
            <a:chExt cx="1270637" cy="2293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E576D8D-F446-BEED-F4D5-315E943B66AE}"/>
                </a:ext>
              </a:extLst>
            </p:cNvPr>
            <p:cNvGrpSpPr/>
            <p:nvPr/>
          </p:nvGrpSpPr>
          <p:grpSpPr>
            <a:xfrm>
              <a:off x="7274500" y="1344796"/>
              <a:ext cx="1270637" cy="620022"/>
              <a:chOff x="6456734" y="963038"/>
              <a:chExt cx="1116248" cy="875488"/>
            </a:xfrm>
            <a:solidFill>
              <a:schemeClr val="tx1"/>
            </a:solidFill>
          </p:grpSpPr>
          <p:sp>
            <p:nvSpPr>
              <p:cNvPr id="93" name="Rounded Rectangle 1">
                <a:extLst>
                  <a:ext uri="{FF2B5EF4-FFF2-40B4-BE49-F238E27FC236}">
                    <a16:creationId xmlns:a16="http://schemas.microsoft.com/office/drawing/2014/main" id="{37F5F7E5-DBC8-A1A3-6AD5-B7DBCE3E192E}"/>
                  </a:ext>
                </a:extLst>
              </p:cNvPr>
              <p:cNvSpPr/>
              <p:nvPr/>
            </p:nvSpPr>
            <p:spPr>
              <a:xfrm>
                <a:off x="6785042" y="1072474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94" name="Rounded Rectangle 2">
                <a:extLst>
                  <a:ext uri="{FF2B5EF4-FFF2-40B4-BE49-F238E27FC236}">
                    <a16:creationId xmlns:a16="http://schemas.microsoft.com/office/drawing/2014/main" id="{ED6F5DB8-746C-608E-25C6-6F30BE0A0675}"/>
                  </a:ext>
                </a:extLst>
              </p:cNvPr>
              <p:cNvSpPr/>
              <p:nvPr/>
            </p:nvSpPr>
            <p:spPr>
              <a:xfrm>
                <a:off x="6456734" y="1400782"/>
                <a:ext cx="218872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437744">
                    <a:moveTo>
                      <a:pt x="0" y="437744"/>
                    </a:moveTo>
                    <a:lnTo>
                      <a:pt x="0" y="408561"/>
                    </a:lnTo>
                    <a:cubicBezTo>
                      <a:pt x="0" y="400502"/>
                      <a:pt x="6532" y="393970"/>
                      <a:pt x="14591" y="393970"/>
                    </a:cubicBezTo>
                    <a:lnTo>
                      <a:pt x="21887" y="393970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393970"/>
                    </a:lnTo>
                    <a:lnTo>
                      <a:pt x="204280" y="393970"/>
                    </a:lnTo>
                    <a:cubicBezTo>
                      <a:pt x="212339" y="393970"/>
                      <a:pt x="218872" y="400502"/>
                      <a:pt x="218872" y="408561"/>
                    </a:cubicBezTo>
                    <a:lnTo>
                      <a:pt x="218872" y="437744"/>
                    </a:lnTo>
                    <a:close/>
                    <a:moveTo>
                      <a:pt x="196985" y="393970"/>
                    </a:moveTo>
                    <a:lnTo>
                      <a:pt x="21887" y="393970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95" name="Rounded Rectangle 3">
                <a:extLst>
                  <a:ext uri="{FF2B5EF4-FFF2-40B4-BE49-F238E27FC236}">
                    <a16:creationId xmlns:a16="http://schemas.microsoft.com/office/drawing/2014/main" id="{75B90E03-1C96-F497-45CF-22D324E171E4}"/>
                  </a:ext>
                </a:extLst>
              </p:cNvPr>
              <p:cNvSpPr/>
              <p:nvPr/>
            </p:nvSpPr>
            <p:spPr>
              <a:xfrm>
                <a:off x="6456734" y="1072474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21887" y="196985"/>
                    </a:moveTo>
                    <a:cubicBezTo>
                      <a:pt x="21887" y="100281"/>
                      <a:pt x="100281" y="21887"/>
                      <a:pt x="196985" y="21887"/>
                    </a:cubicBezTo>
                    <a:lnTo>
                      <a:pt x="284534" y="21887"/>
                    </a:lnTo>
                    <a:lnTo>
                      <a:pt x="284534" y="14591"/>
                    </a:lnTo>
                    <a:cubicBezTo>
                      <a:pt x="284534" y="6532"/>
                      <a:pt x="291066" y="0"/>
                      <a:pt x="299125" y="0"/>
                    </a:cubicBezTo>
                    <a:lnTo>
                      <a:pt x="328308" y="0"/>
                    </a:lnTo>
                    <a:lnTo>
                      <a:pt x="328308" y="218872"/>
                    </a:lnTo>
                    <a:lnTo>
                      <a:pt x="299125" y="218872"/>
                    </a:lnTo>
                    <a:cubicBezTo>
                      <a:pt x="291066" y="218872"/>
                      <a:pt x="284534" y="212339"/>
                      <a:pt x="284534" y="204280"/>
                    </a:cubicBezTo>
                    <a:lnTo>
                      <a:pt x="284534" y="196985"/>
                    </a:lnTo>
                    <a:lnTo>
                      <a:pt x="226168" y="196985"/>
                    </a:lnTo>
                    <a:cubicBezTo>
                      <a:pt x="210051" y="196985"/>
                      <a:pt x="196985" y="210051"/>
                      <a:pt x="196985" y="226168"/>
                    </a:cubicBezTo>
                    <a:lnTo>
                      <a:pt x="196985" y="284534"/>
                    </a:lnTo>
                    <a:lnTo>
                      <a:pt x="204280" y="284534"/>
                    </a:lnTo>
                    <a:cubicBezTo>
                      <a:pt x="212339" y="284534"/>
                      <a:pt x="218872" y="291066"/>
                      <a:pt x="218872" y="299125"/>
                    </a:cubicBezTo>
                    <a:lnTo>
                      <a:pt x="218872" y="328308"/>
                    </a:lnTo>
                    <a:lnTo>
                      <a:pt x="0" y="328308"/>
                    </a:lnTo>
                    <a:lnTo>
                      <a:pt x="0" y="299125"/>
                    </a:lnTo>
                    <a:cubicBezTo>
                      <a:pt x="0" y="291066"/>
                      <a:pt x="6532" y="284534"/>
                      <a:pt x="14591" y="284534"/>
                    </a:cubicBezTo>
                    <a:lnTo>
                      <a:pt x="21887" y="284534"/>
                    </a:lnTo>
                    <a:close/>
                    <a:moveTo>
                      <a:pt x="284534" y="21887"/>
                    </a:moveTo>
                    <a:lnTo>
                      <a:pt x="284534" y="196985"/>
                    </a:lnTo>
                    <a:moveTo>
                      <a:pt x="21887" y="284534"/>
                    </a:moveTo>
                    <a:lnTo>
                      <a:pt x="196985" y="284534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96" name="Rounded Rectangle 4">
                <a:extLst>
                  <a:ext uri="{FF2B5EF4-FFF2-40B4-BE49-F238E27FC236}">
                    <a16:creationId xmlns:a16="http://schemas.microsoft.com/office/drawing/2014/main" id="{56594D29-1007-0BFD-BFEA-E11B9D069561}"/>
                  </a:ext>
                </a:extLst>
              </p:cNvPr>
              <p:cNvSpPr/>
              <p:nvPr/>
            </p:nvSpPr>
            <p:spPr>
              <a:xfrm>
                <a:off x="6960140" y="963038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97" name="Rounded Rectangle 5">
                <a:extLst>
                  <a:ext uri="{FF2B5EF4-FFF2-40B4-BE49-F238E27FC236}">
                    <a16:creationId xmlns:a16="http://schemas.microsoft.com/office/drawing/2014/main" id="{F5B2F269-D85A-610F-8F16-28B69F17BC04}"/>
                  </a:ext>
                </a:extLst>
              </p:cNvPr>
              <p:cNvSpPr/>
              <p:nvPr/>
            </p:nvSpPr>
            <p:spPr>
              <a:xfrm>
                <a:off x="6785042" y="1072474"/>
                <a:ext cx="787940" cy="218872"/>
              </a:xfrm>
              <a:custGeom>
                <a:avLst/>
                <a:gdLst/>
                <a:ahLst/>
                <a:cxnLst/>
                <a:rect l="0" t="0" r="0" b="0"/>
                <a:pathLst>
                  <a:path w="787940" h="218872">
                    <a:moveTo>
                      <a:pt x="594630" y="196985"/>
                    </a:moveTo>
                    <a:cubicBezTo>
                      <a:pt x="606344" y="170174"/>
                      <a:pt x="612842" y="140564"/>
                      <a:pt x="612842" y="109436"/>
                    </a:cubicBezTo>
                    <a:cubicBezTo>
                      <a:pt x="612842" y="78308"/>
                      <a:pt x="606344" y="48697"/>
                      <a:pt x="594630" y="21887"/>
                    </a:cubicBezTo>
                    <a:lnTo>
                      <a:pt x="744165" y="21887"/>
                    </a:lnTo>
                    <a:lnTo>
                      <a:pt x="744165" y="14591"/>
                    </a:lnTo>
                    <a:cubicBezTo>
                      <a:pt x="744165" y="6532"/>
                      <a:pt x="750698" y="0"/>
                      <a:pt x="758757" y="0"/>
                    </a:cubicBezTo>
                    <a:lnTo>
                      <a:pt x="787940" y="0"/>
                    </a:lnTo>
                    <a:lnTo>
                      <a:pt x="787940" y="218872"/>
                    </a:lnTo>
                    <a:lnTo>
                      <a:pt x="758757" y="218872"/>
                    </a:lnTo>
                    <a:cubicBezTo>
                      <a:pt x="750698" y="218872"/>
                      <a:pt x="744165" y="212339"/>
                      <a:pt x="744165" y="204280"/>
                    </a:cubicBezTo>
                    <a:lnTo>
                      <a:pt x="744165" y="196985"/>
                    </a:lnTo>
                    <a:close/>
                    <a:moveTo>
                      <a:pt x="193310" y="196985"/>
                    </a:moveTo>
                    <a:lnTo>
                      <a:pt x="43774" y="196985"/>
                    </a:lnTo>
                    <a:lnTo>
                      <a:pt x="43774" y="204280"/>
                    </a:lnTo>
                    <a:cubicBezTo>
                      <a:pt x="43774" y="212339"/>
                      <a:pt x="37241" y="218872"/>
                      <a:pt x="29182" y="218872"/>
                    </a:cubicBezTo>
                    <a:lnTo>
                      <a:pt x="0" y="218872"/>
                    </a:lnTo>
                    <a:lnTo>
                      <a:pt x="0" y="0"/>
                    </a:lnTo>
                    <a:lnTo>
                      <a:pt x="29182" y="0"/>
                    </a:lnTo>
                    <a:cubicBezTo>
                      <a:pt x="37241" y="0"/>
                      <a:pt x="43774" y="6532"/>
                      <a:pt x="43774" y="14591"/>
                    </a:cubicBezTo>
                    <a:lnTo>
                      <a:pt x="43774" y="21887"/>
                    </a:lnTo>
                    <a:lnTo>
                      <a:pt x="193310" y="21887"/>
                    </a:lnTo>
                    <a:cubicBezTo>
                      <a:pt x="181596" y="48697"/>
                      <a:pt x="175097" y="78308"/>
                      <a:pt x="175097" y="109436"/>
                    </a:cubicBezTo>
                    <a:cubicBezTo>
                      <a:pt x="175097" y="140564"/>
                      <a:pt x="181596" y="170174"/>
                      <a:pt x="193310" y="196985"/>
                    </a:cubicBezTo>
                    <a:close/>
                    <a:moveTo>
                      <a:pt x="744165" y="196985"/>
                    </a:moveTo>
                    <a:lnTo>
                      <a:pt x="744165" y="21887"/>
                    </a:lnTo>
                    <a:moveTo>
                      <a:pt x="43774" y="196985"/>
                    </a:moveTo>
                    <a:lnTo>
                      <a:pt x="43774" y="21887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98" name="Rounded Rectangle 6">
                <a:extLst>
                  <a:ext uri="{FF2B5EF4-FFF2-40B4-BE49-F238E27FC236}">
                    <a16:creationId xmlns:a16="http://schemas.microsoft.com/office/drawing/2014/main" id="{1C684ECB-3C77-287E-B545-5D57E81D5F83}"/>
                  </a:ext>
                </a:extLst>
              </p:cNvPr>
              <p:cNvSpPr/>
              <p:nvPr/>
            </p:nvSpPr>
            <p:spPr>
              <a:xfrm>
                <a:off x="6456734" y="1400782"/>
                <a:ext cx="218872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218872" h="437744">
                    <a:moveTo>
                      <a:pt x="0" y="437744"/>
                    </a:moveTo>
                    <a:lnTo>
                      <a:pt x="0" y="408561"/>
                    </a:lnTo>
                    <a:cubicBezTo>
                      <a:pt x="0" y="400502"/>
                      <a:pt x="6532" y="393970"/>
                      <a:pt x="14591" y="393970"/>
                    </a:cubicBezTo>
                    <a:lnTo>
                      <a:pt x="21887" y="393970"/>
                    </a:lnTo>
                    <a:lnTo>
                      <a:pt x="21887" y="43774"/>
                    </a:lnTo>
                    <a:lnTo>
                      <a:pt x="14591" y="43774"/>
                    </a:lnTo>
                    <a:cubicBezTo>
                      <a:pt x="6532" y="43774"/>
                      <a:pt x="0" y="37241"/>
                      <a:pt x="0" y="29182"/>
                    </a:cubicBezTo>
                    <a:lnTo>
                      <a:pt x="0" y="0"/>
                    </a:lnTo>
                    <a:lnTo>
                      <a:pt x="218872" y="0"/>
                    </a:lnTo>
                    <a:lnTo>
                      <a:pt x="218872" y="29182"/>
                    </a:lnTo>
                    <a:cubicBezTo>
                      <a:pt x="218872" y="37241"/>
                      <a:pt x="212339" y="43774"/>
                      <a:pt x="204280" y="43774"/>
                    </a:cubicBezTo>
                    <a:lnTo>
                      <a:pt x="196985" y="43774"/>
                    </a:lnTo>
                    <a:lnTo>
                      <a:pt x="196985" y="393970"/>
                    </a:lnTo>
                    <a:lnTo>
                      <a:pt x="204280" y="393970"/>
                    </a:lnTo>
                    <a:cubicBezTo>
                      <a:pt x="212339" y="393970"/>
                      <a:pt x="218872" y="400502"/>
                      <a:pt x="218872" y="408561"/>
                    </a:cubicBezTo>
                    <a:lnTo>
                      <a:pt x="218872" y="437744"/>
                    </a:lnTo>
                    <a:close/>
                    <a:moveTo>
                      <a:pt x="196985" y="393970"/>
                    </a:moveTo>
                    <a:lnTo>
                      <a:pt x="21887" y="393970"/>
                    </a:lnTo>
                    <a:moveTo>
                      <a:pt x="196985" y="43774"/>
                    </a:moveTo>
                    <a:lnTo>
                      <a:pt x="21887" y="4377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99" name="Rounded Rectangle 7">
                <a:extLst>
                  <a:ext uri="{FF2B5EF4-FFF2-40B4-BE49-F238E27FC236}">
                    <a16:creationId xmlns:a16="http://schemas.microsoft.com/office/drawing/2014/main" id="{90F8DD55-669C-6418-409A-6C7C7C017B7E}"/>
                  </a:ext>
                </a:extLst>
              </p:cNvPr>
              <p:cNvSpPr/>
              <p:nvPr/>
            </p:nvSpPr>
            <p:spPr>
              <a:xfrm>
                <a:off x="6456734" y="1072474"/>
                <a:ext cx="328308" cy="328308"/>
              </a:xfrm>
              <a:custGeom>
                <a:avLst/>
                <a:gdLst/>
                <a:ahLst/>
                <a:cxnLst/>
                <a:rect l="0" t="0" r="0" b="0"/>
                <a:pathLst>
                  <a:path w="328308" h="328308">
                    <a:moveTo>
                      <a:pt x="21887" y="196985"/>
                    </a:moveTo>
                    <a:cubicBezTo>
                      <a:pt x="21887" y="100281"/>
                      <a:pt x="100281" y="21887"/>
                      <a:pt x="196985" y="21887"/>
                    </a:cubicBezTo>
                    <a:lnTo>
                      <a:pt x="284534" y="21887"/>
                    </a:lnTo>
                    <a:lnTo>
                      <a:pt x="284534" y="14591"/>
                    </a:lnTo>
                    <a:cubicBezTo>
                      <a:pt x="284534" y="6532"/>
                      <a:pt x="291066" y="0"/>
                      <a:pt x="299125" y="0"/>
                    </a:cubicBezTo>
                    <a:lnTo>
                      <a:pt x="328308" y="0"/>
                    </a:lnTo>
                    <a:lnTo>
                      <a:pt x="328308" y="218872"/>
                    </a:lnTo>
                    <a:lnTo>
                      <a:pt x="299125" y="218872"/>
                    </a:lnTo>
                    <a:cubicBezTo>
                      <a:pt x="291066" y="218872"/>
                      <a:pt x="284534" y="212339"/>
                      <a:pt x="284534" y="204280"/>
                    </a:cubicBezTo>
                    <a:lnTo>
                      <a:pt x="284534" y="196985"/>
                    </a:lnTo>
                    <a:lnTo>
                      <a:pt x="226168" y="196985"/>
                    </a:lnTo>
                    <a:cubicBezTo>
                      <a:pt x="210051" y="196985"/>
                      <a:pt x="196985" y="210051"/>
                      <a:pt x="196985" y="226168"/>
                    </a:cubicBezTo>
                    <a:lnTo>
                      <a:pt x="196985" y="284534"/>
                    </a:lnTo>
                    <a:lnTo>
                      <a:pt x="204280" y="284534"/>
                    </a:lnTo>
                    <a:cubicBezTo>
                      <a:pt x="212339" y="284534"/>
                      <a:pt x="218872" y="291066"/>
                      <a:pt x="218872" y="299125"/>
                    </a:cubicBezTo>
                    <a:lnTo>
                      <a:pt x="218872" y="328308"/>
                    </a:lnTo>
                    <a:lnTo>
                      <a:pt x="0" y="328308"/>
                    </a:lnTo>
                    <a:lnTo>
                      <a:pt x="0" y="299125"/>
                    </a:lnTo>
                    <a:cubicBezTo>
                      <a:pt x="0" y="291066"/>
                      <a:pt x="6532" y="284534"/>
                      <a:pt x="14591" y="284534"/>
                    </a:cubicBezTo>
                    <a:lnTo>
                      <a:pt x="21887" y="284534"/>
                    </a:lnTo>
                    <a:close/>
                    <a:moveTo>
                      <a:pt x="284534" y="21887"/>
                    </a:moveTo>
                    <a:lnTo>
                      <a:pt x="284534" y="196985"/>
                    </a:lnTo>
                    <a:moveTo>
                      <a:pt x="21887" y="284534"/>
                    </a:moveTo>
                    <a:lnTo>
                      <a:pt x="196985" y="284534"/>
                    </a:lnTo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100" name="Rounded Rectangle 8">
                <a:extLst>
                  <a:ext uri="{FF2B5EF4-FFF2-40B4-BE49-F238E27FC236}">
                    <a16:creationId xmlns:a16="http://schemas.microsoft.com/office/drawing/2014/main" id="{7B47B2F6-F9EB-02A6-DED1-9132B4047843}"/>
                  </a:ext>
                </a:extLst>
              </p:cNvPr>
              <p:cNvSpPr/>
              <p:nvPr/>
            </p:nvSpPr>
            <p:spPr>
              <a:xfrm>
                <a:off x="6960140" y="963038"/>
                <a:ext cx="437744" cy="437744"/>
              </a:xfrm>
              <a:custGeom>
                <a:avLst/>
                <a:gdLst/>
                <a:ahLst/>
                <a:cxnLst/>
                <a:rect l="0" t="0" r="0" b="0"/>
                <a:pathLst>
                  <a:path w="437744" h="437744">
                    <a:moveTo>
                      <a:pt x="437744" y="218872"/>
                    </a:moveTo>
                    <a:cubicBezTo>
                      <a:pt x="437744" y="339751"/>
                      <a:pt x="339751" y="437744"/>
                      <a:pt x="218872" y="437744"/>
                    </a:cubicBezTo>
                    <a:cubicBezTo>
                      <a:pt x="97992" y="437744"/>
                      <a:pt x="0" y="339751"/>
                      <a:pt x="0" y="218872"/>
                    </a:cubicBezTo>
                    <a:cubicBezTo>
                      <a:pt x="0" y="97992"/>
                      <a:pt x="97992" y="0"/>
                      <a:pt x="218872" y="0"/>
                    </a:cubicBezTo>
                    <a:cubicBezTo>
                      <a:pt x="339751" y="0"/>
                      <a:pt x="437744" y="97992"/>
                      <a:pt x="437744" y="218872"/>
                    </a:cubicBezTo>
                    <a:close/>
                  </a:path>
                </a:pathLst>
              </a:custGeom>
              <a:grpFill/>
              <a:ln w="1094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19" name="Rounded Rectangle 70">
              <a:extLst>
                <a:ext uri="{FF2B5EF4-FFF2-40B4-BE49-F238E27FC236}">
                  <a16:creationId xmlns:a16="http://schemas.microsoft.com/office/drawing/2014/main" id="{9CDBF89A-0640-64DB-FB2B-693FDB24298D}"/>
                </a:ext>
              </a:extLst>
            </p:cNvPr>
            <p:cNvSpPr/>
            <p:nvPr/>
          </p:nvSpPr>
          <p:spPr>
            <a:xfrm>
              <a:off x="7947190" y="1406799"/>
              <a:ext cx="298973" cy="186006"/>
            </a:xfrm>
            <a:custGeom>
              <a:avLst/>
              <a:gdLst/>
              <a:ahLst/>
              <a:cxnLst/>
              <a:rect l="0" t="0" r="0" b="0"/>
              <a:pathLst>
                <a:path w="262646" h="262646">
                  <a:moveTo>
                    <a:pt x="0" y="19151"/>
                  </a:moveTo>
                  <a:cubicBezTo>
                    <a:pt x="0" y="8579"/>
                    <a:pt x="8579" y="0"/>
                    <a:pt x="19151" y="0"/>
                  </a:cubicBezTo>
                  <a:lnTo>
                    <a:pt x="243495" y="0"/>
                  </a:lnTo>
                  <a:cubicBezTo>
                    <a:pt x="254067" y="0"/>
                    <a:pt x="262646" y="8579"/>
                    <a:pt x="262646" y="19151"/>
                  </a:cubicBezTo>
                  <a:lnTo>
                    <a:pt x="262646" y="243495"/>
                  </a:lnTo>
                  <a:cubicBezTo>
                    <a:pt x="262646" y="254072"/>
                    <a:pt x="254072" y="262646"/>
                    <a:pt x="243495" y="262646"/>
                  </a:cubicBezTo>
                  <a:lnTo>
                    <a:pt x="19151" y="262646"/>
                  </a:lnTo>
                  <a:cubicBezTo>
                    <a:pt x="8574" y="262646"/>
                    <a:pt x="0" y="254072"/>
                    <a:pt x="0" y="243495"/>
                  </a:cubicBezTo>
                  <a:close/>
                  <a:moveTo>
                    <a:pt x="76605" y="199721"/>
                  </a:moveTo>
                  <a:cubicBezTo>
                    <a:pt x="72072" y="199721"/>
                    <a:pt x="68397" y="203395"/>
                    <a:pt x="68397" y="207928"/>
                  </a:cubicBezTo>
                  <a:cubicBezTo>
                    <a:pt x="68397" y="212461"/>
                    <a:pt x="72072" y="216136"/>
                    <a:pt x="76605" y="216136"/>
                  </a:cubicBezTo>
                  <a:lnTo>
                    <a:pt x="186041" y="216136"/>
                  </a:lnTo>
                  <a:cubicBezTo>
                    <a:pt x="190574" y="216136"/>
                    <a:pt x="194249" y="212461"/>
                    <a:pt x="194249" y="207928"/>
                  </a:cubicBezTo>
                  <a:cubicBezTo>
                    <a:pt x="194249" y="203395"/>
                    <a:pt x="190574" y="199721"/>
                    <a:pt x="186041" y="199721"/>
                  </a:cubicBezTo>
                  <a:close/>
                  <a:moveTo>
                    <a:pt x="121539" y="101228"/>
                  </a:moveTo>
                  <a:cubicBezTo>
                    <a:pt x="122482" y="104039"/>
                    <a:pt x="124866" y="106123"/>
                    <a:pt x="127778" y="106680"/>
                  </a:cubicBezTo>
                  <a:cubicBezTo>
                    <a:pt x="130689" y="107238"/>
                    <a:pt x="133675" y="106182"/>
                    <a:pt x="135589" y="103918"/>
                  </a:cubicBezTo>
                  <a:cubicBezTo>
                    <a:pt x="137503" y="101654"/>
                    <a:pt x="138048" y="98534"/>
                    <a:pt x="137014" y="95756"/>
                  </a:cubicBezTo>
                  <a:cubicBezTo>
                    <a:pt x="132341" y="82536"/>
                    <a:pt x="118442" y="73869"/>
                    <a:pt x="104653" y="73869"/>
                  </a:cubicBezTo>
                  <a:cubicBezTo>
                    <a:pt x="86521" y="73869"/>
                    <a:pt x="71822" y="88568"/>
                    <a:pt x="71822" y="106700"/>
                  </a:cubicBezTo>
                  <a:lnTo>
                    <a:pt x="71822" y="155946"/>
                  </a:lnTo>
                  <a:cubicBezTo>
                    <a:pt x="71822" y="174078"/>
                    <a:pt x="86521" y="188777"/>
                    <a:pt x="104653" y="188777"/>
                  </a:cubicBezTo>
                  <a:cubicBezTo>
                    <a:pt x="118431" y="188777"/>
                    <a:pt x="132341" y="180121"/>
                    <a:pt x="137014" y="166890"/>
                  </a:cubicBezTo>
                  <a:cubicBezTo>
                    <a:pt x="138047" y="164112"/>
                    <a:pt x="137503" y="160992"/>
                    <a:pt x="135589" y="158728"/>
                  </a:cubicBezTo>
                  <a:cubicBezTo>
                    <a:pt x="133675" y="156464"/>
                    <a:pt x="130689" y="155408"/>
                    <a:pt x="127778" y="155966"/>
                  </a:cubicBezTo>
                  <a:cubicBezTo>
                    <a:pt x="124866" y="156523"/>
                    <a:pt x="122482" y="158607"/>
                    <a:pt x="121539" y="161418"/>
                  </a:cubicBezTo>
                  <a:cubicBezTo>
                    <a:pt x="119449" y="167328"/>
                    <a:pt x="112314" y="172362"/>
                    <a:pt x="104653" y="172362"/>
                  </a:cubicBezTo>
                  <a:cubicBezTo>
                    <a:pt x="95587" y="172362"/>
                    <a:pt x="88238" y="165012"/>
                    <a:pt x="88238" y="155946"/>
                  </a:cubicBezTo>
                  <a:lnTo>
                    <a:pt x="88238" y="106700"/>
                  </a:lnTo>
                  <a:cubicBezTo>
                    <a:pt x="88238" y="97634"/>
                    <a:pt x="95587" y="90284"/>
                    <a:pt x="104653" y="90284"/>
                  </a:cubicBezTo>
                  <a:cubicBezTo>
                    <a:pt x="112314" y="90284"/>
                    <a:pt x="119460" y="95319"/>
                    <a:pt x="121539" y="101228"/>
                  </a:cubicBezTo>
                  <a:close/>
                  <a:moveTo>
                    <a:pt x="174408" y="82077"/>
                  </a:moveTo>
                  <a:cubicBezTo>
                    <a:pt x="174408" y="77544"/>
                    <a:pt x="170733" y="73869"/>
                    <a:pt x="166200" y="73869"/>
                  </a:cubicBezTo>
                  <a:cubicBezTo>
                    <a:pt x="161667" y="73869"/>
                    <a:pt x="157992" y="77544"/>
                    <a:pt x="157992" y="82077"/>
                  </a:cubicBezTo>
                  <a:lnTo>
                    <a:pt x="157992" y="164154"/>
                  </a:lnTo>
                  <a:cubicBezTo>
                    <a:pt x="157992" y="177753"/>
                    <a:pt x="169017" y="188777"/>
                    <a:pt x="182616" y="188777"/>
                  </a:cubicBezTo>
                  <a:cubicBezTo>
                    <a:pt x="187149" y="188777"/>
                    <a:pt x="190823" y="185102"/>
                    <a:pt x="190823" y="180569"/>
                  </a:cubicBezTo>
                  <a:cubicBezTo>
                    <a:pt x="190823" y="176036"/>
                    <a:pt x="187149" y="172361"/>
                    <a:pt x="182616" y="172361"/>
                  </a:cubicBezTo>
                  <a:cubicBezTo>
                    <a:pt x="178083" y="172361"/>
                    <a:pt x="174408" y="168687"/>
                    <a:pt x="174408" y="1641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4347B1-504E-31AC-830D-74CAC880194C}"/>
                </a:ext>
              </a:extLst>
            </p:cNvPr>
            <p:cNvSpPr txBox="1"/>
            <p:nvPr/>
          </p:nvSpPr>
          <p:spPr>
            <a:xfrm>
              <a:off x="7676859" y="3268929"/>
              <a:ext cx="830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 b="0" dirty="0">
                  <a:solidFill>
                    <a:srgbClr val="484848"/>
                  </a:solidFill>
                  <a:latin typeface="Albert Sans" pitchFamily="2" charset="0"/>
                </a:rPr>
                <a:t>Convert labels to
one-hot encoded
vectors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1ECDF1-1899-205B-4D8A-2254A0ED2FF7}"/>
                </a:ext>
              </a:extLst>
            </p:cNvPr>
            <p:cNvSpPr txBox="1"/>
            <p:nvPr/>
          </p:nvSpPr>
          <p:spPr>
            <a:xfrm>
              <a:off x="7799943" y="2913455"/>
              <a:ext cx="5546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1" dirty="0">
                  <a:latin typeface="Albert Sans" pitchFamily="2" charset="0"/>
                </a:rPr>
                <a:t>One-hot
Encode</a:t>
              </a:r>
            </a:p>
          </p:txBody>
        </p:sp>
        <p:sp>
          <p:nvSpPr>
            <p:cNvPr id="40" name="Rounded Rectangle 91">
              <a:extLst>
                <a:ext uri="{FF2B5EF4-FFF2-40B4-BE49-F238E27FC236}">
                  <a16:creationId xmlns:a16="http://schemas.microsoft.com/office/drawing/2014/main" id="{FA516D84-09FF-3E56-27EE-FEF18E7129EB}"/>
                </a:ext>
              </a:extLst>
            </p:cNvPr>
            <p:cNvSpPr/>
            <p:nvPr/>
          </p:nvSpPr>
          <p:spPr>
            <a:xfrm>
              <a:off x="7936441" y="2684297"/>
              <a:ext cx="238814" cy="110072"/>
            </a:xfrm>
            <a:custGeom>
              <a:avLst/>
              <a:gdLst/>
              <a:ahLst/>
              <a:cxnLst/>
              <a:rect l="0" t="0" r="0" b="0"/>
              <a:pathLst>
                <a:path w="209797" h="155425">
                  <a:moveTo>
                    <a:pt x="0" y="57533"/>
                  </a:moveTo>
                  <a:cubicBezTo>
                    <a:pt x="0" y="26361"/>
                    <a:pt x="14863" y="170"/>
                    <a:pt x="43437" y="170"/>
                  </a:cubicBezTo>
                  <a:cubicBezTo>
                    <a:pt x="72011" y="170"/>
                    <a:pt x="86875" y="26361"/>
                    <a:pt x="86875" y="57533"/>
                  </a:cubicBezTo>
                  <a:lnTo>
                    <a:pt x="86875" y="96351"/>
                  </a:lnTo>
                  <a:cubicBezTo>
                    <a:pt x="86875" y="127522"/>
                    <a:pt x="71314" y="154401"/>
                    <a:pt x="43437" y="154401"/>
                  </a:cubicBezTo>
                  <a:cubicBezTo>
                    <a:pt x="15560" y="154401"/>
                    <a:pt x="0" y="127523"/>
                    <a:pt x="0" y="96351"/>
                  </a:cubicBezTo>
                  <a:close/>
                  <a:moveTo>
                    <a:pt x="120187" y="89256"/>
                  </a:moveTo>
                  <a:cubicBezTo>
                    <a:pt x="124010" y="70552"/>
                    <a:pt x="144363" y="53246"/>
                    <a:pt x="170403" y="55849"/>
                  </a:cubicBezTo>
                  <a:cubicBezTo>
                    <a:pt x="200117" y="58821"/>
                    <a:pt x="209797" y="85589"/>
                    <a:pt x="209045" y="104660"/>
                  </a:cubicBezTo>
                  <a:cubicBezTo>
                    <a:pt x="207862" y="134693"/>
                    <a:pt x="191427" y="155425"/>
                    <a:pt x="165025" y="154401"/>
                  </a:cubicBezTo>
                  <a:cubicBezTo>
                    <a:pt x="136995" y="152003"/>
                    <a:pt x="120184" y="132555"/>
                    <a:pt x="120184" y="102292"/>
                  </a:cubicBezTo>
                  <a:lnTo>
                    <a:pt x="120187" y="79222"/>
                  </a:lnTo>
                  <a:cubicBezTo>
                    <a:pt x="122002" y="31288"/>
                    <a:pt x="145067" y="0"/>
                    <a:pt x="193403" y="0"/>
                  </a:cubicBezTo>
                </a:path>
              </a:pathLst>
            </a:custGeom>
            <a:noFill/>
            <a:ln w="10943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 dirty="0">
                <a:latin typeface="Albert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806773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D9895427-B894-C8B5-B785-ACA493559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ED29DB-EC1A-E23E-48C5-EBD0777796A9}"/>
              </a:ext>
            </a:extLst>
          </p:cNvPr>
          <p:cNvSpPr txBox="1"/>
          <p:nvPr/>
        </p:nvSpPr>
        <p:spPr>
          <a:xfrm>
            <a:off x="67199" y="148236"/>
            <a:ext cx="3644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Jost SemiBold" panose="020B0604020202020204" charset="0"/>
                <a:ea typeface="Jost SemiBold" panose="020B0604020202020204" charset="0"/>
              </a:rPr>
              <a:t>Model</a:t>
            </a:r>
            <a:r>
              <a:rPr lang="ar-EG" sz="3000" b="1" dirty="0">
                <a:latin typeface="Jost SemiBold" panose="020B0604020202020204" charset="0"/>
                <a:ea typeface="Jost SemiBold" panose="020B0604020202020204" charset="0"/>
              </a:rPr>
              <a:t> </a:t>
            </a:r>
            <a:r>
              <a:rPr lang="en-US" sz="3000" b="1" dirty="0">
                <a:latin typeface="Jost SemiBold" panose="020B0604020202020204" charset="0"/>
                <a:ea typeface="Jost SemiBold" panose="020B0604020202020204" charset="0"/>
              </a:rPr>
              <a:t>Architecture</a:t>
            </a:r>
          </a:p>
        </p:txBody>
      </p:sp>
      <p:pic>
        <p:nvPicPr>
          <p:cNvPr id="3" name="Picture 2" descr="A diagram of a multicolored scheme&#10;&#10;AI-generated content may be incorrect.">
            <a:extLst>
              <a:ext uri="{FF2B5EF4-FFF2-40B4-BE49-F238E27FC236}">
                <a16:creationId xmlns:a16="http://schemas.microsoft.com/office/drawing/2014/main" id="{76621796-00CA-1183-FB25-747A3FAE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83" y="214610"/>
            <a:ext cx="3192652" cy="47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35618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4DF097E8-D383-2F8D-858B-424D41FC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E1972B-232E-8DED-0138-199BB7CD7C68}"/>
              </a:ext>
            </a:extLst>
          </p:cNvPr>
          <p:cNvSpPr txBox="1"/>
          <p:nvPr/>
        </p:nvSpPr>
        <p:spPr>
          <a:xfrm>
            <a:off x="121443" y="214610"/>
            <a:ext cx="2781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 SemiBold" panose="020B0604020202020204" charset="0"/>
                <a:ea typeface="Jost SemiBold" panose="020B0604020202020204" charset="0"/>
              </a:rPr>
              <a:t>Model Evaluation</a:t>
            </a:r>
            <a:r>
              <a:rPr lang="ar-EG" sz="2400" dirty="0">
                <a:latin typeface="Jost SemiBold" panose="020B0604020202020204" charset="0"/>
                <a:ea typeface="Jost SemiBold" panose="020B0604020202020204" charset="0"/>
              </a:rPr>
              <a:t> </a:t>
            </a:r>
            <a:endParaRPr lang="en-US" sz="24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3AECFB-5CFB-8379-C947-9834FAABD97C}"/>
              </a:ext>
            </a:extLst>
          </p:cNvPr>
          <p:cNvGrpSpPr/>
          <p:nvPr/>
        </p:nvGrpSpPr>
        <p:grpSpPr>
          <a:xfrm>
            <a:off x="2087671" y="1151345"/>
            <a:ext cx="128939" cy="2983327"/>
            <a:chOff x="1138237" y="757237"/>
            <a:chExt cx="123825" cy="2957513"/>
          </a:xfrm>
        </p:grpSpPr>
        <p:sp>
          <p:nvSpPr>
            <p:cNvPr id="29" name="Rounded Rectangle 13">
              <a:extLst>
                <a:ext uri="{FF2B5EF4-FFF2-40B4-BE49-F238E27FC236}">
                  <a16:creationId xmlns:a16="http://schemas.microsoft.com/office/drawing/2014/main" id="{3ED5AF63-3FC0-56A7-1BDF-2C7B8C5ACA21}"/>
                </a:ext>
              </a:extLst>
            </p:cNvPr>
            <p:cNvSpPr/>
            <p:nvPr/>
          </p:nvSpPr>
          <p:spPr>
            <a:xfrm>
              <a:off x="1200150" y="762000"/>
              <a:ext cx="9525" cy="2952750"/>
            </a:xfrm>
            <a:custGeom>
              <a:avLst/>
              <a:gdLst/>
              <a:ahLst/>
              <a:cxnLst/>
              <a:rect l="0" t="0" r="0" b="0"/>
              <a:pathLst>
                <a:path w="9525" h="2952750">
                  <a:moveTo>
                    <a:pt x="0" y="2952750"/>
                  </a:moveTo>
                  <a:lnTo>
                    <a:pt x="0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30" name="Rounded Rectangle 14">
              <a:extLst>
                <a:ext uri="{FF2B5EF4-FFF2-40B4-BE49-F238E27FC236}">
                  <a16:creationId xmlns:a16="http://schemas.microsoft.com/office/drawing/2014/main" id="{51793430-4534-EFE2-E845-63B57804FF1C}"/>
                </a:ext>
              </a:extLst>
            </p:cNvPr>
            <p:cNvSpPr/>
            <p:nvPr/>
          </p:nvSpPr>
          <p:spPr>
            <a:xfrm>
              <a:off x="1138237" y="757237"/>
              <a:ext cx="123825" cy="61912"/>
            </a:xfrm>
            <a:custGeom>
              <a:avLst/>
              <a:gdLst/>
              <a:ahLst/>
              <a:cxnLst/>
              <a:rect l="0" t="0" r="0" b="0"/>
              <a:pathLst>
                <a:path w="123825" h="61912">
                  <a:moveTo>
                    <a:pt x="0" y="61912"/>
                  </a:moveTo>
                  <a:lnTo>
                    <a:pt x="61912" y="0"/>
                  </a:lnTo>
                  <a:lnTo>
                    <a:pt x="123825" y="61912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1B407A-3BC4-257A-B71D-98D071500A35}"/>
              </a:ext>
            </a:extLst>
          </p:cNvPr>
          <p:cNvGrpSpPr/>
          <p:nvPr/>
        </p:nvGrpSpPr>
        <p:grpSpPr>
          <a:xfrm>
            <a:off x="2152141" y="4072218"/>
            <a:ext cx="4567412" cy="124906"/>
            <a:chOff x="1200150" y="3652837"/>
            <a:chExt cx="4386262" cy="123825"/>
          </a:xfrm>
        </p:grpSpPr>
        <p:sp>
          <p:nvSpPr>
            <p:cNvPr id="27" name="Rounded Rectangle 16">
              <a:extLst>
                <a:ext uri="{FF2B5EF4-FFF2-40B4-BE49-F238E27FC236}">
                  <a16:creationId xmlns:a16="http://schemas.microsoft.com/office/drawing/2014/main" id="{A4907708-8B8D-FCA7-3B3B-4AA7E73BEF8B}"/>
                </a:ext>
              </a:extLst>
            </p:cNvPr>
            <p:cNvSpPr/>
            <p:nvPr/>
          </p:nvSpPr>
          <p:spPr>
            <a:xfrm>
              <a:off x="1200150" y="3714750"/>
              <a:ext cx="4381500" cy="9525"/>
            </a:xfrm>
            <a:custGeom>
              <a:avLst/>
              <a:gdLst/>
              <a:ahLst/>
              <a:cxnLst/>
              <a:rect l="0" t="0" r="0" b="0"/>
              <a:pathLst>
                <a:path w="4381500" h="9525">
                  <a:moveTo>
                    <a:pt x="0" y="0"/>
                  </a:moveTo>
                  <a:lnTo>
                    <a:pt x="4381500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8" name="Rounded Rectangle 17">
              <a:extLst>
                <a:ext uri="{FF2B5EF4-FFF2-40B4-BE49-F238E27FC236}">
                  <a16:creationId xmlns:a16="http://schemas.microsoft.com/office/drawing/2014/main" id="{5730EB03-118A-46F4-ECB6-8D387574FCF3}"/>
                </a:ext>
              </a:extLst>
            </p:cNvPr>
            <p:cNvSpPr/>
            <p:nvPr/>
          </p:nvSpPr>
          <p:spPr>
            <a:xfrm>
              <a:off x="5524500" y="3652837"/>
              <a:ext cx="61912" cy="123825"/>
            </a:xfrm>
            <a:custGeom>
              <a:avLst/>
              <a:gdLst/>
              <a:ahLst/>
              <a:cxnLst/>
              <a:rect l="0" t="0" r="0" b="0"/>
              <a:pathLst>
                <a:path w="61912" h="123825">
                  <a:moveTo>
                    <a:pt x="0" y="0"/>
                  </a:moveTo>
                  <a:lnTo>
                    <a:pt x="61912" y="61912"/>
                  </a:lnTo>
                  <a:lnTo>
                    <a:pt x="0" y="123825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B48015-4652-A084-C7A4-5CDADCFA3CB3}"/>
              </a:ext>
            </a:extLst>
          </p:cNvPr>
          <p:cNvSpPr txBox="1"/>
          <p:nvPr/>
        </p:nvSpPr>
        <p:spPr>
          <a:xfrm>
            <a:off x="1847732" y="867905"/>
            <a:ext cx="672691" cy="2328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0" dirty="0">
                <a:latin typeface="Albert Sans" pitchFamily="2" charset="0"/>
              </a:rPr>
              <a:t>Metrics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B5559-EF0F-BA16-4270-440686769BB9}"/>
              </a:ext>
            </a:extLst>
          </p:cNvPr>
          <p:cNvSpPr txBox="1"/>
          <p:nvPr/>
        </p:nvSpPr>
        <p:spPr>
          <a:xfrm>
            <a:off x="1278656" y="1732637"/>
            <a:ext cx="828752" cy="2308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500" b="0" dirty="0">
                <a:solidFill>
                  <a:srgbClr val="484848"/>
                </a:solidFill>
                <a:latin typeface="Albert Sans" pitchFamily="2" charset="0"/>
              </a:rPr>
              <a:t>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97EFBB-2F93-79EA-2AC2-8DC34B0EA134}"/>
              </a:ext>
            </a:extLst>
          </p:cNvPr>
          <p:cNvGrpSpPr/>
          <p:nvPr/>
        </p:nvGrpSpPr>
        <p:grpSpPr>
          <a:xfrm>
            <a:off x="2152141" y="1598123"/>
            <a:ext cx="4284739" cy="461191"/>
            <a:chOff x="2152141" y="1598123"/>
            <a:chExt cx="4284739" cy="46119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C25AA1-2482-1F15-391B-D4DAA939ACA1}"/>
                </a:ext>
              </a:extLst>
            </p:cNvPr>
            <p:cNvGrpSpPr/>
            <p:nvPr/>
          </p:nvGrpSpPr>
          <p:grpSpPr>
            <a:xfrm>
              <a:off x="2152141" y="1598123"/>
              <a:ext cx="4284739" cy="461191"/>
              <a:chOff x="1200150" y="1200150"/>
              <a:chExt cx="4114800" cy="457200"/>
            </a:xfrm>
          </p:grpSpPr>
          <p:sp>
            <p:nvSpPr>
              <p:cNvPr id="37" name="Rounded Rectangle 1">
                <a:extLst>
                  <a:ext uri="{FF2B5EF4-FFF2-40B4-BE49-F238E27FC236}">
                    <a16:creationId xmlns:a16="http://schemas.microsoft.com/office/drawing/2014/main" id="{E7B1867E-CCA1-BF07-2974-6D28C041BBC5}"/>
                  </a:ext>
                </a:extLst>
              </p:cNvPr>
              <p:cNvSpPr/>
              <p:nvPr/>
            </p:nvSpPr>
            <p:spPr>
              <a:xfrm>
                <a:off x="1200150" y="1200150"/>
                <a:ext cx="4114800" cy="457200"/>
              </a:xfrm>
              <a:custGeom>
                <a:avLst/>
                <a:gdLst/>
                <a:ahLst/>
                <a:cxnLst/>
                <a:rect l="0" t="0" r="0" b="0"/>
                <a:pathLst>
                  <a:path w="4114800" h="457200">
                    <a:moveTo>
                      <a:pt x="0" y="0"/>
                    </a:moveTo>
                    <a:lnTo>
                      <a:pt x="4114800" y="0"/>
                    </a:lnTo>
                    <a:lnTo>
                      <a:pt x="41148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solidFill>
                <a:srgbClr val="2F3E46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dirty="0">
                  <a:solidFill>
                    <a:srgbClr val="2F3E46"/>
                  </a:solidFill>
                  <a:latin typeface="Albert Sans" pitchFamily="2" charset="0"/>
                </a:endParaRPr>
              </a:p>
            </p:txBody>
          </p:sp>
          <p:sp>
            <p:nvSpPr>
              <p:cNvPr id="38" name="Rounded Rectangle 2">
                <a:extLst>
                  <a:ext uri="{FF2B5EF4-FFF2-40B4-BE49-F238E27FC236}">
                    <a16:creationId xmlns:a16="http://schemas.microsoft.com/office/drawing/2014/main" id="{4D10A488-7B3D-20FC-B334-CABBA239E3CD}"/>
                  </a:ext>
                </a:extLst>
              </p:cNvPr>
              <p:cNvSpPr/>
              <p:nvPr/>
            </p:nvSpPr>
            <p:spPr>
              <a:xfrm>
                <a:off x="1200150" y="1200150"/>
                <a:ext cx="4114800" cy="457200"/>
              </a:xfrm>
              <a:custGeom>
                <a:avLst/>
                <a:gdLst/>
                <a:ahLst/>
                <a:cxnLst/>
                <a:rect l="0" t="0" r="0" b="0"/>
                <a:pathLst>
                  <a:path w="4114800" h="457200">
                    <a:moveTo>
                      <a:pt x="0" y="0"/>
                    </a:moveTo>
                    <a:lnTo>
                      <a:pt x="4114800" y="0"/>
                    </a:lnTo>
                    <a:lnTo>
                      <a:pt x="41148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F9DC42-4D78-42B2-882A-29037048C124}"/>
                </a:ext>
              </a:extLst>
            </p:cNvPr>
            <p:cNvSpPr txBox="1"/>
            <p:nvPr/>
          </p:nvSpPr>
          <p:spPr>
            <a:xfrm>
              <a:off x="6032424" y="1712295"/>
              <a:ext cx="38151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1500" b="0" dirty="0">
                  <a:solidFill>
                    <a:schemeClr val="bg1"/>
                  </a:solidFill>
                  <a:latin typeface="Albert Sans" pitchFamily="2" charset="0"/>
                </a:rPr>
                <a:t>95%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9AB676E-300A-650C-644D-0349A672863D}"/>
              </a:ext>
            </a:extLst>
          </p:cNvPr>
          <p:cNvSpPr txBox="1"/>
          <p:nvPr/>
        </p:nvSpPr>
        <p:spPr>
          <a:xfrm>
            <a:off x="1295645" y="2366775"/>
            <a:ext cx="815929" cy="2308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500" b="0" dirty="0">
                <a:solidFill>
                  <a:srgbClr val="484848"/>
                </a:solidFill>
                <a:latin typeface="Albert Sans" pitchFamily="2" charset="0"/>
              </a:rPr>
              <a:t>Precision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547362-F284-C9A1-C0F5-FF24ABE5110A}"/>
              </a:ext>
            </a:extLst>
          </p:cNvPr>
          <p:cNvGrpSpPr/>
          <p:nvPr/>
        </p:nvGrpSpPr>
        <p:grpSpPr>
          <a:xfrm>
            <a:off x="2152141" y="2232261"/>
            <a:ext cx="4284739" cy="461191"/>
            <a:chOff x="2152141" y="2232261"/>
            <a:chExt cx="4284739" cy="4611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44BBA61-7C63-3F6E-FB96-9E7FF00BE44A}"/>
                </a:ext>
              </a:extLst>
            </p:cNvPr>
            <p:cNvGrpSpPr/>
            <p:nvPr/>
          </p:nvGrpSpPr>
          <p:grpSpPr>
            <a:xfrm>
              <a:off x="2152141" y="2232261"/>
              <a:ext cx="4284739" cy="461191"/>
              <a:chOff x="1200150" y="1828800"/>
              <a:chExt cx="4114800" cy="457200"/>
            </a:xfrm>
          </p:grpSpPr>
          <p:sp>
            <p:nvSpPr>
              <p:cNvPr id="35" name="Rounded Rectangle 4">
                <a:extLst>
                  <a:ext uri="{FF2B5EF4-FFF2-40B4-BE49-F238E27FC236}">
                    <a16:creationId xmlns:a16="http://schemas.microsoft.com/office/drawing/2014/main" id="{1B0AAD82-4A05-E493-2FAC-E3362698E8CA}"/>
                  </a:ext>
                </a:extLst>
              </p:cNvPr>
              <p:cNvSpPr/>
              <p:nvPr/>
            </p:nvSpPr>
            <p:spPr>
              <a:xfrm>
                <a:off x="1200150" y="1828800"/>
                <a:ext cx="4114800" cy="457200"/>
              </a:xfrm>
              <a:custGeom>
                <a:avLst/>
                <a:gdLst/>
                <a:ahLst/>
                <a:cxnLst/>
                <a:rect l="0" t="0" r="0" b="0"/>
                <a:pathLst>
                  <a:path w="4114800" h="457200">
                    <a:moveTo>
                      <a:pt x="0" y="0"/>
                    </a:moveTo>
                    <a:lnTo>
                      <a:pt x="4114800" y="0"/>
                    </a:lnTo>
                    <a:lnTo>
                      <a:pt x="41148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solidFill>
                <a:srgbClr val="2F3E46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dirty="0">
                  <a:solidFill>
                    <a:srgbClr val="2F3E46"/>
                  </a:solidFill>
                  <a:latin typeface="Albert Sans" pitchFamily="2" charset="0"/>
                </a:endParaRPr>
              </a:p>
            </p:txBody>
          </p:sp>
          <p:sp>
            <p:nvSpPr>
              <p:cNvPr id="36" name="Rounded Rectangle 5">
                <a:extLst>
                  <a:ext uri="{FF2B5EF4-FFF2-40B4-BE49-F238E27FC236}">
                    <a16:creationId xmlns:a16="http://schemas.microsoft.com/office/drawing/2014/main" id="{CBB27EB8-E293-D41A-7535-80940878F22D}"/>
                  </a:ext>
                </a:extLst>
              </p:cNvPr>
              <p:cNvSpPr/>
              <p:nvPr/>
            </p:nvSpPr>
            <p:spPr>
              <a:xfrm>
                <a:off x="1200150" y="1828800"/>
                <a:ext cx="4114800" cy="457200"/>
              </a:xfrm>
              <a:custGeom>
                <a:avLst/>
                <a:gdLst/>
                <a:ahLst/>
                <a:cxnLst/>
                <a:rect l="0" t="0" r="0" b="0"/>
                <a:pathLst>
                  <a:path w="4114800" h="457200">
                    <a:moveTo>
                      <a:pt x="0" y="0"/>
                    </a:moveTo>
                    <a:lnTo>
                      <a:pt x="4114800" y="0"/>
                    </a:lnTo>
                    <a:lnTo>
                      <a:pt x="41148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E58FDB-EDDB-AB22-8087-C2517023EE0F}"/>
                </a:ext>
              </a:extLst>
            </p:cNvPr>
            <p:cNvSpPr txBox="1"/>
            <p:nvPr/>
          </p:nvSpPr>
          <p:spPr>
            <a:xfrm>
              <a:off x="6025241" y="2346433"/>
              <a:ext cx="38151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1500" b="0" dirty="0">
                  <a:solidFill>
                    <a:schemeClr val="bg1"/>
                  </a:solidFill>
                  <a:latin typeface="Albert Sans" pitchFamily="2" charset="0"/>
                </a:rPr>
                <a:t>95%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DC4977E-CB70-2788-0B47-541AA25A72A8}"/>
              </a:ext>
            </a:extLst>
          </p:cNvPr>
          <p:cNvSpPr txBox="1"/>
          <p:nvPr/>
        </p:nvSpPr>
        <p:spPr>
          <a:xfrm>
            <a:off x="1575293" y="3000912"/>
            <a:ext cx="524181" cy="2308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500" b="0" dirty="0">
                <a:solidFill>
                  <a:srgbClr val="484848"/>
                </a:solidFill>
                <a:latin typeface="Albert Sans" pitchFamily="2" charset="0"/>
              </a:rPr>
              <a:t>Recall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A648C3-2E8E-AEE5-3E45-E289958E084F}"/>
              </a:ext>
            </a:extLst>
          </p:cNvPr>
          <p:cNvGrpSpPr/>
          <p:nvPr/>
        </p:nvGrpSpPr>
        <p:grpSpPr>
          <a:xfrm>
            <a:off x="2152141" y="2866398"/>
            <a:ext cx="4239639" cy="461191"/>
            <a:chOff x="2152141" y="2866398"/>
            <a:chExt cx="4239639" cy="46119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3D9941A-91E1-177B-1A39-92176801944A}"/>
                </a:ext>
              </a:extLst>
            </p:cNvPr>
            <p:cNvGrpSpPr/>
            <p:nvPr/>
          </p:nvGrpSpPr>
          <p:grpSpPr>
            <a:xfrm>
              <a:off x="2152141" y="2866398"/>
              <a:ext cx="4239639" cy="461191"/>
              <a:chOff x="1200150" y="2457450"/>
              <a:chExt cx="4071489" cy="457200"/>
            </a:xfrm>
          </p:grpSpPr>
          <p:sp>
            <p:nvSpPr>
              <p:cNvPr id="33" name="Rounded Rectangle 7">
                <a:extLst>
                  <a:ext uri="{FF2B5EF4-FFF2-40B4-BE49-F238E27FC236}">
                    <a16:creationId xmlns:a16="http://schemas.microsoft.com/office/drawing/2014/main" id="{8BC9325E-5397-093E-B680-3C48D72EAAB9}"/>
                  </a:ext>
                </a:extLst>
              </p:cNvPr>
              <p:cNvSpPr/>
              <p:nvPr/>
            </p:nvSpPr>
            <p:spPr>
              <a:xfrm>
                <a:off x="1200150" y="2457450"/>
                <a:ext cx="4071489" cy="457200"/>
              </a:xfrm>
              <a:custGeom>
                <a:avLst/>
                <a:gdLst/>
                <a:ahLst/>
                <a:cxnLst/>
                <a:rect l="0" t="0" r="0" b="0"/>
                <a:pathLst>
                  <a:path w="4071489" h="457200">
                    <a:moveTo>
                      <a:pt x="0" y="0"/>
                    </a:moveTo>
                    <a:lnTo>
                      <a:pt x="4071489" y="0"/>
                    </a:lnTo>
                    <a:lnTo>
                      <a:pt x="4071489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solidFill>
                <a:srgbClr val="84A98C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4" name="Rounded Rectangle 8">
                <a:extLst>
                  <a:ext uri="{FF2B5EF4-FFF2-40B4-BE49-F238E27FC236}">
                    <a16:creationId xmlns:a16="http://schemas.microsoft.com/office/drawing/2014/main" id="{A14A8EFE-C941-61DB-294D-994F94C0D171}"/>
                  </a:ext>
                </a:extLst>
              </p:cNvPr>
              <p:cNvSpPr/>
              <p:nvPr/>
            </p:nvSpPr>
            <p:spPr>
              <a:xfrm>
                <a:off x="1200150" y="2457450"/>
                <a:ext cx="4071489" cy="457200"/>
              </a:xfrm>
              <a:custGeom>
                <a:avLst/>
                <a:gdLst/>
                <a:ahLst/>
                <a:cxnLst/>
                <a:rect l="0" t="0" r="0" b="0"/>
                <a:pathLst>
                  <a:path w="4071489" h="457200">
                    <a:moveTo>
                      <a:pt x="0" y="0"/>
                    </a:moveTo>
                    <a:lnTo>
                      <a:pt x="4071489" y="0"/>
                    </a:lnTo>
                    <a:lnTo>
                      <a:pt x="4071489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7C57C5-5A16-CEB5-6CAA-52FBF41CFF10}"/>
                </a:ext>
              </a:extLst>
            </p:cNvPr>
            <p:cNvSpPr txBox="1"/>
            <p:nvPr/>
          </p:nvSpPr>
          <p:spPr>
            <a:xfrm>
              <a:off x="5991095" y="2980570"/>
              <a:ext cx="370564" cy="2328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1500" b="0" dirty="0">
                  <a:solidFill>
                    <a:schemeClr val="bg1"/>
                  </a:solidFill>
                  <a:latin typeface="Roboto"/>
                </a:rPr>
                <a:t>94%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E6E4E13-44DD-522A-068A-B125DADE2F41}"/>
              </a:ext>
            </a:extLst>
          </p:cNvPr>
          <p:cNvSpPr txBox="1"/>
          <p:nvPr/>
        </p:nvSpPr>
        <p:spPr>
          <a:xfrm>
            <a:off x="1389482" y="3635049"/>
            <a:ext cx="735779" cy="2308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500" b="0" dirty="0">
                <a:solidFill>
                  <a:srgbClr val="484848"/>
                </a:solidFill>
                <a:latin typeface="Albert Sans" pitchFamily="2" charset="0"/>
              </a:rPr>
              <a:t>F1 Score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C0CDA9-BA55-F19D-0254-4E6080CAE034}"/>
              </a:ext>
            </a:extLst>
          </p:cNvPr>
          <p:cNvGrpSpPr/>
          <p:nvPr/>
        </p:nvGrpSpPr>
        <p:grpSpPr>
          <a:xfrm>
            <a:off x="2152141" y="3500535"/>
            <a:ext cx="4194531" cy="461191"/>
            <a:chOff x="2152141" y="3500535"/>
            <a:chExt cx="4194531" cy="4611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93C7D2-D09B-7679-6ACB-91E059370FFB}"/>
                </a:ext>
              </a:extLst>
            </p:cNvPr>
            <p:cNvGrpSpPr/>
            <p:nvPr/>
          </p:nvGrpSpPr>
          <p:grpSpPr>
            <a:xfrm>
              <a:off x="2152141" y="3500535"/>
              <a:ext cx="4194531" cy="461191"/>
              <a:chOff x="1200150" y="3086100"/>
              <a:chExt cx="4028170" cy="457200"/>
            </a:xfrm>
          </p:grpSpPr>
          <p:sp>
            <p:nvSpPr>
              <p:cNvPr id="31" name="Rounded Rectangle 10">
                <a:extLst>
                  <a:ext uri="{FF2B5EF4-FFF2-40B4-BE49-F238E27FC236}">
                    <a16:creationId xmlns:a16="http://schemas.microsoft.com/office/drawing/2014/main" id="{E60C8153-FD5E-EA6D-EDCE-15A1ED455EE3}"/>
                  </a:ext>
                </a:extLst>
              </p:cNvPr>
              <p:cNvSpPr/>
              <p:nvPr/>
            </p:nvSpPr>
            <p:spPr>
              <a:xfrm>
                <a:off x="1200150" y="3086100"/>
                <a:ext cx="4028170" cy="457200"/>
              </a:xfrm>
              <a:custGeom>
                <a:avLst/>
                <a:gdLst/>
                <a:ahLst/>
                <a:cxnLst/>
                <a:rect l="0" t="0" r="0" b="0"/>
                <a:pathLst>
                  <a:path w="4028170" h="457200">
                    <a:moveTo>
                      <a:pt x="0" y="0"/>
                    </a:moveTo>
                    <a:lnTo>
                      <a:pt x="4028170" y="0"/>
                    </a:lnTo>
                    <a:lnTo>
                      <a:pt x="40281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solidFill>
                <a:srgbClr val="CAD2C5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  <p:sp>
            <p:nvSpPr>
              <p:cNvPr id="32" name="Rounded Rectangle 11">
                <a:extLst>
                  <a:ext uri="{FF2B5EF4-FFF2-40B4-BE49-F238E27FC236}">
                    <a16:creationId xmlns:a16="http://schemas.microsoft.com/office/drawing/2014/main" id="{7697F11C-C19F-14CA-CA07-12D170E1B5D7}"/>
                  </a:ext>
                </a:extLst>
              </p:cNvPr>
              <p:cNvSpPr/>
              <p:nvPr/>
            </p:nvSpPr>
            <p:spPr>
              <a:xfrm>
                <a:off x="1200150" y="3086100"/>
                <a:ext cx="4028170" cy="457200"/>
              </a:xfrm>
              <a:custGeom>
                <a:avLst/>
                <a:gdLst/>
                <a:ahLst/>
                <a:cxnLst/>
                <a:rect l="0" t="0" r="0" b="0"/>
                <a:pathLst>
                  <a:path w="4028170" h="457200">
                    <a:moveTo>
                      <a:pt x="0" y="0"/>
                    </a:moveTo>
                    <a:lnTo>
                      <a:pt x="4028170" y="0"/>
                    </a:lnTo>
                    <a:lnTo>
                      <a:pt x="40281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Albert Sans" pitchFamily="2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0F28E8-34DD-D978-5A0B-65FC9F4D6F98}"/>
                </a:ext>
              </a:extLst>
            </p:cNvPr>
            <p:cNvSpPr txBox="1"/>
            <p:nvPr/>
          </p:nvSpPr>
          <p:spPr>
            <a:xfrm>
              <a:off x="5939843" y="3614707"/>
              <a:ext cx="3767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1500" b="0" dirty="0">
                  <a:latin typeface="Albert Sans" pitchFamily="2" charset="0"/>
                </a:rPr>
                <a:t>93%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DADBD05-8A24-C08D-16E2-4198E630633E}"/>
              </a:ext>
            </a:extLst>
          </p:cNvPr>
          <p:cNvSpPr txBox="1"/>
          <p:nvPr/>
        </p:nvSpPr>
        <p:spPr>
          <a:xfrm>
            <a:off x="6813779" y="3923293"/>
            <a:ext cx="1160099" cy="46569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500" b="0" dirty="0">
                <a:latin typeface="Albert Sans" pitchFamily="2" charset="0"/>
              </a:rPr>
              <a:t>Performance
Score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3DF29F-C14C-F29F-FC06-11BE456C5BDF}"/>
              </a:ext>
            </a:extLst>
          </p:cNvPr>
          <p:cNvSpPr txBox="1"/>
          <p:nvPr/>
        </p:nvSpPr>
        <p:spPr>
          <a:xfrm>
            <a:off x="3057124" y="4414268"/>
            <a:ext cx="2983188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800" b="1" dirty="0">
                <a:solidFill>
                  <a:srgbClr val="484848"/>
                </a:solidFill>
                <a:latin typeface="Albert Sans" pitchFamily="2" charset="0"/>
              </a:rPr>
              <a:t>Model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28411649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AE43FD13-1597-087B-9077-D4B2AD384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F6F70D-2D0D-C3F5-166C-251F81F6F324}"/>
              </a:ext>
            </a:extLst>
          </p:cNvPr>
          <p:cNvSpPr txBox="1"/>
          <p:nvPr/>
        </p:nvSpPr>
        <p:spPr>
          <a:xfrm>
            <a:off x="2568047" y="2156251"/>
            <a:ext cx="4007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Jost SemiBold" panose="020B0604020202020204" charset="0"/>
                <a:ea typeface="Jost SemiBold" panose="020B0604020202020204" charset="0"/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893622392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8F37B6C1-0085-4A3C-37FA-4B6AEC706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1F736-54BB-7D3C-AF3C-C26FA28A6766}"/>
              </a:ext>
            </a:extLst>
          </p:cNvPr>
          <p:cNvSpPr txBox="1"/>
          <p:nvPr/>
        </p:nvSpPr>
        <p:spPr>
          <a:xfrm>
            <a:off x="121444" y="214610"/>
            <a:ext cx="1854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 SemiBold" panose="020B0604020202020204" charset="0"/>
                <a:ea typeface="Jost SemiBold" panose="020B0604020202020204" charset="0"/>
              </a:rPr>
              <a:t>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0BA998-4400-9EF4-7742-B3604EA9E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424874"/>
              </p:ext>
            </p:extLst>
          </p:nvPr>
        </p:nvGraphicFramePr>
        <p:xfrm>
          <a:off x="624968" y="1483607"/>
          <a:ext cx="8412480" cy="3359614"/>
        </p:xfrm>
        <a:graphic>
          <a:graphicData uri="http://schemas.openxmlformats.org/drawingml/2006/table">
            <a:tbl>
              <a:tblPr firstRow="1" firstCol="1" bandRow="1"/>
              <a:tblGrid>
                <a:gridCol w="1504091">
                  <a:extLst>
                    <a:ext uri="{9D8B030D-6E8A-4147-A177-3AD203B41FA5}">
                      <a16:colId xmlns:a16="http://schemas.microsoft.com/office/drawing/2014/main" val="45930357"/>
                    </a:ext>
                  </a:extLst>
                </a:gridCol>
                <a:gridCol w="985121">
                  <a:extLst>
                    <a:ext uri="{9D8B030D-6E8A-4147-A177-3AD203B41FA5}">
                      <a16:colId xmlns:a16="http://schemas.microsoft.com/office/drawing/2014/main" val="728874738"/>
                    </a:ext>
                  </a:extLst>
                </a:gridCol>
                <a:gridCol w="975209">
                  <a:extLst>
                    <a:ext uri="{9D8B030D-6E8A-4147-A177-3AD203B41FA5}">
                      <a16:colId xmlns:a16="http://schemas.microsoft.com/office/drawing/2014/main" val="66056032"/>
                    </a:ext>
                  </a:extLst>
                </a:gridCol>
                <a:gridCol w="699363">
                  <a:extLst>
                    <a:ext uri="{9D8B030D-6E8A-4147-A177-3AD203B41FA5}">
                      <a16:colId xmlns:a16="http://schemas.microsoft.com/office/drawing/2014/main" val="2044725665"/>
                    </a:ext>
                  </a:extLst>
                </a:gridCol>
                <a:gridCol w="895923">
                  <a:extLst>
                    <a:ext uri="{9D8B030D-6E8A-4147-A177-3AD203B41FA5}">
                      <a16:colId xmlns:a16="http://schemas.microsoft.com/office/drawing/2014/main" val="3240183033"/>
                    </a:ext>
                  </a:extLst>
                </a:gridCol>
                <a:gridCol w="1009896">
                  <a:extLst>
                    <a:ext uri="{9D8B030D-6E8A-4147-A177-3AD203B41FA5}">
                      <a16:colId xmlns:a16="http://schemas.microsoft.com/office/drawing/2014/main" val="3993192202"/>
                    </a:ext>
                  </a:extLst>
                </a:gridCol>
                <a:gridCol w="1192129">
                  <a:extLst>
                    <a:ext uri="{9D8B030D-6E8A-4147-A177-3AD203B41FA5}">
                      <a16:colId xmlns:a16="http://schemas.microsoft.com/office/drawing/2014/main" val="639489953"/>
                    </a:ext>
                  </a:extLst>
                </a:gridCol>
                <a:gridCol w="1150748">
                  <a:extLst>
                    <a:ext uri="{9D8B030D-6E8A-4147-A177-3AD203B41FA5}">
                      <a16:colId xmlns:a16="http://schemas.microsoft.com/office/drawing/2014/main" val="1800926641"/>
                    </a:ext>
                  </a:extLst>
                </a:gridCol>
              </a:tblGrid>
              <a:tr h="787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F1 Score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No. labels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Training over time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93362"/>
                  </a:ext>
                </a:extLst>
              </a:tr>
              <a:tr h="9982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First Model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66%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68%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66%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65%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LSTM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70301"/>
                  </a:ext>
                </a:extLst>
              </a:tr>
              <a:tr h="787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Second Model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71%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73%</a:t>
                      </a:r>
                      <a:endParaRPr lang="en-US" sz="14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71%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70%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LSTM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41382"/>
                  </a:ext>
                </a:extLst>
              </a:tr>
              <a:tr h="787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Third Model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94%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95%</a:t>
                      </a:r>
                      <a:endParaRPr lang="en-US" sz="1400" kern="10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94%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4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+mj-cs"/>
                          <a:sym typeface="Arial"/>
                        </a:rPr>
                        <a:t>3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r>
                        <a:rPr lang="en-US" sz="1400" kern="100" dirty="0">
                          <a:effectLst/>
                          <a:latin typeface="Albert Sans" pitchFamily="2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Transformer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960120" algn="l"/>
                        </a:tabLst>
                      </a:pPr>
                      <a:endParaRPr lang="en-US" sz="1400" kern="100" dirty="0">
                        <a:effectLst/>
                        <a:latin typeface="Albert San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735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185B56-2BD4-DC3A-7E8C-22E2CC13EDFB}"/>
              </a:ext>
            </a:extLst>
          </p:cNvPr>
          <p:cNvSpPr txBox="1"/>
          <p:nvPr/>
        </p:nvSpPr>
        <p:spPr>
          <a:xfrm>
            <a:off x="922150" y="791117"/>
            <a:ext cx="672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bert Sans" pitchFamily="2" charset="0"/>
              </a:rPr>
              <a:t>The table presents a comparison of three models based on accuracy, precision, recall, F1 score, number of labels, and model type.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FED75D9-73CA-09C1-F284-BA37910205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0509034"/>
                  </p:ext>
                </p:extLst>
              </p:nvPr>
            </p:nvGraphicFramePr>
            <p:xfrm>
              <a:off x="7926977" y="2443343"/>
              <a:ext cx="1060752" cy="596673"/>
            </p:xfrm>
            <a:graphic>
              <a:graphicData uri="http://schemas.microsoft.com/office/powerpoint/2016/slidezoom">
                <pslz:sldZm>
                  <pslz:sldZmObj sldId="412" cId="1142443909">
                    <pslz:zmPr id="{EDCCA559-FB0A-4258-A291-D12D5DAFCF7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0752" cy="5966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AFED75D9-73CA-09C1-F284-BA3791020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26977" y="2443343"/>
                <a:ext cx="1060752" cy="5966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2C3901C-71E6-3B0A-9B27-0DFBFE293E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8619271"/>
                  </p:ext>
                </p:extLst>
              </p:nvPr>
            </p:nvGraphicFramePr>
            <p:xfrm>
              <a:off x="7929033" y="3346133"/>
              <a:ext cx="1056640" cy="594360"/>
            </p:xfrm>
            <a:graphic>
              <a:graphicData uri="http://schemas.microsoft.com/office/powerpoint/2016/slidezoom">
                <pslz:sldZm>
                  <pslz:sldZmObj sldId="420" cId="1925067310">
                    <pslz:zmPr id="{8EB42289-9211-40E8-969D-A7EDB41FD32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6640" cy="594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52C3901C-71E6-3B0A-9B27-0DFBFE293E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29033" y="3346133"/>
                <a:ext cx="1056640" cy="5943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CB6B883D-D927-1361-6F91-A149E08C49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0142321"/>
                  </p:ext>
                </p:extLst>
              </p:nvPr>
            </p:nvGraphicFramePr>
            <p:xfrm>
              <a:off x="7932420" y="4161473"/>
              <a:ext cx="1056640" cy="594360"/>
            </p:xfrm>
            <a:graphic>
              <a:graphicData uri="http://schemas.microsoft.com/office/powerpoint/2016/slidezoom">
                <pslz:sldZm>
                  <pslz:sldZmObj sldId="482" cId="1917161593">
                    <pslz:zmPr id="{DA07FFEC-6C00-4ED0-BF20-76505546E302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6640" cy="594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CB6B883D-D927-1361-6F91-A149E08C49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32420" y="4161473"/>
                <a:ext cx="1056640" cy="5943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463410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E18CA61E-D986-0E2E-F041-1FD7A322C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B6D0A4-E710-E558-0EA1-D3A08931621C}"/>
              </a:ext>
            </a:extLst>
          </p:cNvPr>
          <p:cNvSpPr txBox="1"/>
          <p:nvPr/>
        </p:nvSpPr>
        <p:spPr>
          <a:xfrm>
            <a:off x="861936" y="-2076137"/>
            <a:ext cx="433578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Jost SemiBold" panose="020B0604020202020204" charset="0"/>
                <a:ea typeface="Jost SemiBold" panose="020B0604020202020204" charset="0"/>
              </a:rPr>
              <a:t>Model 1: Evaluation  </a:t>
            </a:r>
          </a:p>
        </p:txBody>
      </p:sp>
      <p:pic>
        <p:nvPicPr>
          <p:cNvPr id="3" name="Picture 2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DA4CA1DA-A13F-B9C7-7B61-FF232E76D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4400"/>
            <a:ext cx="9140851" cy="29971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5D592-98AF-8B61-5CA1-4E9B4E3D5382}"/>
              </a:ext>
            </a:extLst>
          </p:cNvPr>
          <p:cNvSpPr txBox="1"/>
          <p:nvPr/>
        </p:nvSpPr>
        <p:spPr>
          <a:xfrm>
            <a:off x="1446552" y="-819330"/>
            <a:ext cx="40639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354F52"/>
                </a:solidFill>
                <a:latin typeface="Jost SemiBold" panose="020B0604020202020204" charset="0"/>
                <a:ea typeface="Jost SemiBold" panose="020B0604020202020204" charset="0"/>
              </a:rPr>
              <a:t>Model Training Overtime:</a:t>
            </a:r>
          </a:p>
        </p:txBody>
      </p:sp>
    </p:spTree>
    <p:extLst>
      <p:ext uri="{BB962C8B-B14F-4D97-AF65-F5344CB8AC3E}">
        <p14:creationId xmlns:p14="http://schemas.microsoft.com/office/powerpoint/2010/main" val="114244390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B5D4526F-E8E6-6B59-4887-BDB1444B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C24025-664F-60EA-3EDB-1F7C69BD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8" name="Picture 7" descr="A doctor explaining to a patient&#10;&#10;AI-generated content may be incorrect.">
            <a:extLst>
              <a:ext uri="{FF2B5EF4-FFF2-40B4-BE49-F238E27FC236}">
                <a16:creationId xmlns:a16="http://schemas.microsoft.com/office/drawing/2014/main" id="{931F2E41-691C-AC1B-0978-E31BB298F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95"/>
            <a:ext cx="9144000" cy="51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6318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3EE9BF40-A728-7B6C-7930-1F739B8E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D3B318-C8E6-0E20-F89C-FBF50A5CF314}"/>
              </a:ext>
            </a:extLst>
          </p:cNvPr>
          <p:cNvSpPr txBox="1"/>
          <p:nvPr/>
        </p:nvSpPr>
        <p:spPr>
          <a:xfrm>
            <a:off x="1" y="-1768838"/>
            <a:ext cx="433578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Jost SemiBold" panose="020B0604020202020204" charset="0"/>
                <a:ea typeface="Jost SemiBold" panose="020B0604020202020204" charset="0"/>
              </a:rPr>
              <a:t>Model 2: Evaluation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E9D47-C21F-72E4-E3B3-AA5C1FD4DA29}"/>
              </a:ext>
            </a:extLst>
          </p:cNvPr>
          <p:cNvSpPr txBox="1"/>
          <p:nvPr/>
        </p:nvSpPr>
        <p:spPr>
          <a:xfrm>
            <a:off x="584617" y="-512031"/>
            <a:ext cx="40639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354F52"/>
                </a:solidFill>
                <a:latin typeface="Jost SemiBold" panose="020B0604020202020204" charset="0"/>
                <a:ea typeface="Jost SemiBold" panose="020B0604020202020204" charset="0"/>
              </a:rPr>
              <a:t>Model Training Overtime:</a:t>
            </a:r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24461F5-C737-B924-B8DF-417121F0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4399"/>
            <a:ext cx="9150323" cy="3595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067310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1084CD9F-80DB-2514-11F6-C129C8F8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6C5495-2157-0F1A-DC87-3F944515C045}"/>
              </a:ext>
            </a:extLst>
          </p:cNvPr>
          <p:cNvSpPr txBox="1"/>
          <p:nvPr/>
        </p:nvSpPr>
        <p:spPr>
          <a:xfrm>
            <a:off x="121443" y="-1583192"/>
            <a:ext cx="2781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 SemiBold" panose="020B0604020202020204" charset="0"/>
                <a:ea typeface="Jost SemiBold" panose="020B0604020202020204" charset="0"/>
              </a:rPr>
              <a:t>Model Evaluation</a:t>
            </a:r>
            <a:r>
              <a:rPr lang="ar-EG" sz="2400" dirty="0">
                <a:latin typeface="Jost SemiBold" panose="020B0604020202020204" charset="0"/>
                <a:ea typeface="Jost SemiBold" panose="020B0604020202020204" charset="0"/>
              </a:rPr>
              <a:t> </a:t>
            </a:r>
            <a:endParaRPr lang="en-US" sz="2400" dirty="0">
              <a:latin typeface="Jost SemiBold" panose="020B0604020202020204" charset="0"/>
              <a:ea typeface="Jost Semi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2DB54B-2AFA-7AE7-812D-3D9AB264D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399"/>
            <a:ext cx="9141922" cy="32313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DC74A-7A83-8F29-AA27-E0C8089BB710}"/>
              </a:ext>
            </a:extLst>
          </p:cNvPr>
          <p:cNvSpPr txBox="1"/>
          <p:nvPr/>
        </p:nvSpPr>
        <p:spPr>
          <a:xfrm>
            <a:off x="561757" y="-703707"/>
            <a:ext cx="40639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354F52"/>
                </a:solidFill>
                <a:latin typeface="Jost SemiBold" panose="020B0604020202020204" charset="0"/>
                <a:ea typeface="Jost SemiBold" panose="020B0604020202020204" charset="0"/>
              </a:rPr>
              <a:t>Model Training Overtime:</a:t>
            </a:r>
          </a:p>
        </p:txBody>
      </p:sp>
    </p:spTree>
    <p:extLst>
      <p:ext uri="{BB962C8B-B14F-4D97-AF65-F5344CB8AC3E}">
        <p14:creationId xmlns:p14="http://schemas.microsoft.com/office/powerpoint/2010/main" val="1917161593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A7FB5116-24B0-A6F7-385C-AAF9C7F0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C3EAF207-57A3-4413-4223-D35BDE5C232D}"/>
              </a:ext>
            </a:extLst>
          </p:cNvPr>
          <p:cNvSpPr txBox="1">
            <a:spLocks/>
          </p:cNvSpPr>
          <p:nvPr/>
        </p:nvSpPr>
        <p:spPr>
          <a:xfrm>
            <a:off x="1682376" y="1529850"/>
            <a:ext cx="5779247" cy="20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buSzPts val="9000"/>
            </a:pPr>
            <a:r>
              <a:rPr lang="en-US" sz="7600" dirty="0">
                <a:latin typeface="Jost SemiBold" panose="020B0604020202020204" charset="0"/>
                <a:ea typeface="Jost SemiBold" panose="020B0604020202020204" charset="0"/>
              </a:rPr>
              <a:t>Text to Speech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C53E8-4DB8-FA3F-DE23-0BF37F60AD6C}"/>
              </a:ext>
            </a:extLst>
          </p:cNvPr>
          <p:cNvSpPr txBox="1"/>
          <p:nvPr/>
        </p:nvSpPr>
        <p:spPr>
          <a:xfrm>
            <a:off x="772687" y="6944982"/>
            <a:ext cx="416352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Google TTS </a:t>
            </a: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offers: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High-quality,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Natural-sounding speech with wide language support and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Flexible SSML</a:t>
            </a: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 controls, making it ideal for accessible and user-facing voice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235018634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49DB1D46-BF35-24A8-A595-F1B7C6137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5CA2AB0F-9AA1-661A-A16F-83B2A1D64E64}"/>
              </a:ext>
            </a:extLst>
          </p:cNvPr>
          <p:cNvSpPr txBox="1">
            <a:spLocks/>
          </p:cNvSpPr>
          <p:nvPr/>
        </p:nvSpPr>
        <p:spPr>
          <a:xfrm>
            <a:off x="82296" y="228600"/>
            <a:ext cx="3784531" cy="51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lnSpc>
                <a:spcPct val="150000"/>
              </a:lnSpc>
              <a:buSzPts val="9000"/>
            </a:pPr>
            <a:r>
              <a:rPr lang="en-US" sz="3600" dirty="0"/>
              <a:t>Why Google TTS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45A72-005C-B631-38CC-A0EEFD481238}"/>
              </a:ext>
            </a:extLst>
          </p:cNvPr>
          <p:cNvSpPr txBox="1"/>
          <p:nvPr/>
        </p:nvSpPr>
        <p:spPr>
          <a:xfrm>
            <a:off x="772687" y="1585629"/>
            <a:ext cx="416352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Google TTS </a:t>
            </a: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offers: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High-quality,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Natural-sounding speech with wide language support and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54F52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Flexible SSML</a:t>
            </a: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 controls, making it ideal for accessible and user-facing voice applications.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20D35D-245E-C230-CFA0-50AD64B748CD}"/>
              </a:ext>
            </a:extLst>
          </p:cNvPr>
          <p:cNvGrpSpPr/>
          <p:nvPr/>
        </p:nvGrpSpPr>
        <p:grpSpPr>
          <a:xfrm>
            <a:off x="3761362" y="966150"/>
            <a:ext cx="5157711" cy="3871601"/>
            <a:chOff x="3761362" y="966150"/>
            <a:chExt cx="5157711" cy="387160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E95CB9-2DC2-A7F8-0AA7-BA7DAA02F600}"/>
                </a:ext>
              </a:extLst>
            </p:cNvPr>
            <p:cNvGrpSpPr/>
            <p:nvPr/>
          </p:nvGrpSpPr>
          <p:grpSpPr>
            <a:xfrm>
              <a:off x="3761362" y="977414"/>
              <a:ext cx="3012237" cy="1233198"/>
              <a:chOff x="3761362" y="977414"/>
              <a:chExt cx="3012237" cy="1233198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17F1E08-29C1-1162-EDF1-8F0486371C42}"/>
                  </a:ext>
                </a:extLst>
              </p:cNvPr>
              <p:cNvSpPr/>
              <p:nvPr/>
            </p:nvSpPr>
            <p:spPr>
              <a:xfrm>
                <a:off x="5149365" y="977414"/>
                <a:ext cx="1624234" cy="1057498"/>
              </a:xfrm>
              <a:custGeom>
                <a:avLst/>
                <a:gdLst>
                  <a:gd name="connsiteX0" fmla="*/ 62405 w 1624234"/>
                  <a:gd name="connsiteY0" fmla="*/ 232038 h 1057498"/>
                  <a:gd name="connsiteX1" fmla="*/ 232131 w 1624234"/>
                  <a:gd name="connsiteY1" fmla="*/ 865465 h 1057498"/>
                  <a:gd name="connsiteX2" fmla="*/ 564931 w 1624234"/>
                  <a:gd name="connsiteY2" fmla="*/ 1057609 h 1057498"/>
                  <a:gd name="connsiteX3" fmla="*/ 564931 w 1624234"/>
                  <a:gd name="connsiteY3" fmla="*/ 675153 h 1057498"/>
                  <a:gd name="connsiteX4" fmla="*/ 397738 w 1624234"/>
                  <a:gd name="connsiteY4" fmla="*/ 578625 h 1057498"/>
                  <a:gd name="connsiteX5" fmla="*/ 349245 w 1624234"/>
                  <a:gd name="connsiteY5" fmla="*/ 397645 h 1057498"/>
                  <a:gd name="connsiteX6" fmla="*/ 530224 w 1624234"/>
                  <a:gd name="connsiteY6" fmla="*/ 349152 h 1057498"/>
                  <a:gd name="connsiteX7" fmla="*/ 697546 w 1624234"/>
                  <a:gd name="connsiteY7" fmla="*/ 445756 h 1057498"/>
                  <a:gd name="connsiteX8" fmla="*/ 697443 w 1624234"/>
                  <a:gd name="connsiteY8" fmla="*/ 445940 h 1057498"/>
                  <a:gd name="connsiteX9" fmla="*/ 1293225 w 1624234"/>
                  <a:gd name="connsiteY9" fmla="*/ 789918 h 1057498"/>
                  <a:gd name="connsiteX10" fmla="*/ 1624438 w 1624234"/>
                  <a:gd name="connsiteY10" fmla="*/ 598690 h 1057498"/>
                  <a:gd name="connsiteX11" fmla="*/ 867832 w 1624234"/>
                  <a:gd name="connsiteY11" fmla="*/ 161860 h 1057498"/>
                  <a:gd name="connsiteX12" fmla="*/ 867935 w 1624234"/>
                  <a:gd name="connsiteY12" fmla="*/ 161676 h 1057498"/>
                  <a:gd name="connsiteX13" fmla="*/ 695830 w 1624234"/>
                  <a:gd name="connsiteY13" fmla="*/ 62312 h 1057498"/>
                  <a:gd name="connsiteX14" fmla="*/ 62405 w 1624234"/>
                  <a:gd name="connsiteY14" fmla="*/ 232038 h 105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24234" h="1057498">
                    <a:moveTo>
                      <a:pt x="62405" y="232038"/>
                    </a:moveTo>
                    <a:cubicBezTo>
                      <a:pt x="-65643" y="453822"/>
                      <a:pt x="10346" y="737414"/>
                      <a:pt x="232131" y="865465"/>
                    </a:cubicBezTo>
                    <a:lnTo>
                      <a:pt x="564931" y="1057609"/>
                    </a:lnTo>
                    <a:lnTo>
                      <a:pt x="564931" y="675153"/>
                    </a:lnTo>
                    <a:lnTo>
                      <a:pt x="397738" y="578625"/>
                    </a:lnTo>
                    <a:cubicBezTo>
                      <a:pt x="334371" y="542039"/>
                      <a:pt x="312660" y="461012"/>
                      <a:pt x="349245" y="397645"/>
                    </a:cubicBezTo>
                    <a:cubicBezTo>
                      <a:pt x="385830" y="334278"/>
                      <a:pt x="466857" y="312567"/>
                      <a:pt x="530224" y="349152"/>
                    </a:cubicBezTo>
                    <a:lnTo>
                      <a:pt x="697546" y="445756"/>
                    </a:lnTo>
                    <a:lnTo>
                      <a:pt x="697443" y="445940"/>
                    </a:lnTo>
                    <a:lnTo>
                      <a:pt x="1293225" y="789918"/>
                    </a:lnTo>
                    <a:lnTo>
                      <a:pt x="1624438" y="598690"/>
                    </a:lnTo>
                    <a:lnTo>
                      <a:pt x="867832" y="161860"/>
                    </a:lnTo>
                    <a:lnTo>
                      <a:pt x="867935" y="161676"/>
                    </a:lnTo>
                    <a:lnTo>
                      <a:pt x="695830" y="62312"/>
                    </a:lnTo>
                    <a:cubicBezTo>
                      <a:pt x="474047" y="-65736"/>
                      <a:pt x="190452" y="10253"/>
                      <a:pt x="62405" y="232038"/>
                    </a:cubicBezTo>
                    <a:close/>
                  </a:path>
                </a:pathLst>
              </a:custGeom>
              <a:solidFill>
                <a:srgbClr val="2F3E46"/>
              </a:solidFill>
              <a:ln w="687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100">
                  <a:latin typeface="Albert Sans" pitchFamily="2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DF4F212-7526-8809-590D-899DA8F40FD3}"/>
                  </a:ext>
                </a:extLst>
              </p:cNvPr>
              <p:cNvGrpSpPr/>
              <p:nvPr/>
            </p:nvGrpSpPr>
            <p:grpSpPr>
              <a:xfrm>
                <a:off x="3761362" y="1131536"/>
                <a:ext cx="1367274" cy="1079076"/>
                <a:chOff x="3761362" y="1131536"/>
                <a:chExt cx="1367274" cy="107907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16AE32F-5DE8-58FD-356F-B40A2DD62B5E}"/>
                    </a:ext>
                  </a:extLst>
                </p:cNvPr>
                <p:cNvSpPr txBox="1"/>
                <p:nvPr/>
              </p:nvSpPr>
              <p:spPr>
                <a:xfrm>
                  <a:off x="3962932" y="1131536"/>
                  <a:ext cx="11657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b="1" spc="0" baseline="0" dirty="0">
                      <a:ln/>
                      <a:solidFill>
                        <a:srgbClr val="2F3E46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SSML Control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4A210A-78A4-E19C-BE8B-F4EBCA180A5E}"/>
                    </a:ext>
                  </a:extLst>
                </p:cNvPr>
                <p:cNvSpPr txBox="1"/>
                <p:nvPr/>
              </p:nvSpPr>
              <p:spPr>
                <a:xfrm>
                  <a:off x="3761362" y="1379615"/>
                  <a:ext cx="136608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200" spc="0" baseline="0" dirty="0">
                      <a:ln/>
                      <a:solidFill>
                        <a:srgbClr val="424736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Provides precise</a:t>
                  </a:r>
                  <a:br>
                    <a:rPr lang="en-US" sz="1200" spc="0" baseline="0" dirty="0">
                      <a:ln/>
                      <a:solidFill>
                        <a:srgbClr val="424736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</a:br>
                  <a:r>
                    <a:rPr lang="en-US" sz="1200" dirty="0">
                      <a:ln/>
                      <a:solidFill>
                        <a:srgbClr val="424736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control over</a:t>
                  </a:r>
                  <a:br>
                    <a:rPr lang="en-US" sz="1200" dirty="0">
                      <a:ln/>
                      <a:solidFill>
                        <a:srgbClr val="424736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</a:br>
                  <a:r>
                    <a:rPr lang="en-US" sz="1200" dirty="0">
                      <a:ln/>
                      <a:solidFill>
                        <a:srgbClr val="424736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speech </a:t>
                  </a:r>
                </a:p>
                <a:p>
                  <a:pPr algn="r"/>
                  <a:r>
                    <a:rPr lang="en-US" sz="1200" dirty="0">
                      <a:ln/>
                      <a:solidFill>
                        <a:srgbClr val="424736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parameters</a:t>
                  </a: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62FD4C-E922-6225-38C4-9C697F767CAA}"/>
                </a:ext>
              </a:extLst>
            </p:cNvPr>
            <p:cNvSpPr txBox="1"/>
            <p:nvPr/>
          </p:nvSpPr>
          <p:spPr>
            <a:xfrm>
              <a:off x="4373985" y="171038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00" spc="0" baseline="0" dirty="0">
                <a:ln/>
                <a:solidFill>
                  <a:srgbClr val="424736"/>
                </a:solidFill>
                <a:latin typeface="Albert Sans" pitchFamily="2" charset="0"/>
                <a:ea typeface="Roboto"/>
                <a:cs typeface="Roboto"/>
                <a:sym typeface="Roboto"/>
                <a:rtl val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2605FA-D3F6-2A16-049A-FC425A72DB86}"/>
                </a:ext>
              </a:extLst>
            </p:cNvPr>
            <p:cNvGrpSpPr/>
            <p:nvPr/>
          </p:nvGrpSpPr>
          <p:grpSpPr>
            <a:xfrm>
              <a:off x="6176102" y="966150"/>
              <a:ext cx="2742971" cy="1412627"/>
              <a:chOff x="6176102" y="966150"/>
              <a:chExt cx="2742971" cy="1412627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B37785E-EB42-B35F-3835-10EF0DF6A1F7}"/>
                  </a:ext>
                </a:extLst>
              </p:cNvPr>
              <p:cNvSpPr/>
              <p:nvPr/>
            </p:nvSpPr>
            <p:spPr>
              <a:xfrm>
                <a:off x="6176102" y="977414"/>
                <a:ext cx="1160750" cy="1401363"/>
              </a:xfrm>
              <a:custGeom>
                <a:avLst/>
                <a:gdLst>
                  <a:gd name="connsiteX0" fmla="*/ 1098901 w 1160750"/>
                  <a:gd name="connsiteY0" fmla="*/ 232038 h 1401363"/>
                  <a:gd name="connsiteX1" fmla="*/ 465473 w 1160750"/>
                  <a:gd name="connsiteY1" fmla="*/ 62312 h 1401363"/>
                  <a:gd name="connsiteX2" fmla="*/ 132673 w 1160750"/>
                  <a:gd name="connsiteY2" fmla="*/ 254454 h 1401363"/>
                  <a:gd name="connsiteX3" fmla="*/ 463888 w 1160750"/>
                  <a:gd name="connsiteY3" fmla="*/ 445680 h 1401363"/>
                  <a:gd name="connsiteX4" fmla="*/ 631079 w 1160750"/>
                  <a:gd name="connsiteY4" fmla="*/ 349152 h 1401363"/>
                  <a:gd name="connsiteX5" fmla="*/ 812059 w 1160750"/>
                  <a:gd name="connsiteY5" fmla="*/ 397645 h 1401363"/>
                  <a:gd name="connsiteX6" fmla="*/ 763567 w 1160750"/>
                  <a:gd name="connsiteY6" fmla="*/ 578624 h 1401363"/>
                  <a:gd name="connsiteX7" fmla="*/ 596243 w 1160750"/>
                  <a:gd name="connsiteY7" fmla="*/ 675229 h 1401363"/>
                  <a:gd name="connsiteX8" fmla="*/ 596137 w 1160750"/>
                  <a:gd name="connsiteY8" fmla="*/ 675043 h 1401363"/>
                  <a:gd name="connsiteX9" fmla="*/ 352 w 1160750"/>
                  <a:gd name="connsiteY9" fmla="*/ 1019018 h 1401363"/>
                  <a:gd name="connsiteX10" fmla="*/ 352 w 1160750"/>
                  <a:gd name="connsiteY10" fmla="*/ 1401474 h 1401363"/>
                  <a:gd name="connsiteX11" fmla="*/ 756965 w 1160750"/>
                  <a:gd name="connsiteY11" fmla="*/ 964648 h 1401363"/>
                  <a:gd name="connsiteX12" fmla="*/ 757069 w 1160750"/>
                  <a:gd name="connsiteY12" fmla="*/ 964827 h 1401363"/>
                  <a:gd name="connsiteX13" fmla="*/ 929173 w 1160750"/>
                  <a:gd name="connsiteY13" fmla="*/ 865465 h 1401363"/>
                  <a:gd name="connsiteX14" fmla="*/ 1098901 w 1160750"/>
                  <a:gd name="connsiteY14" fmla="*/ 232038 h 1401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0750" h="1401363">
                    <a:moveTo>
                      <a:pt x="1098901" y="232038"/>
                    </a:moveTo>
                    <a:cubicBezTo>
                      <a:pt x="970851" y="10253"/>
                      <a:pt x="687255" y="-65736"/>
                      <a:pt x="465473" y="62312"/>
                    </a:cubicBezTo>
                    <a:lnTo>
                      <a:pt x="132673" y="254454"/>
                    </a:lnTo>
                    <a:lnTo>
                      <a:pt x="463888" y="445680"/>
                    </a:lnTo>
                    <a:lnTo>
                      <a:pt x="631079" y="349152"/>
                    </a:lnTo>
                    <a:cubicBezTo>
                      <a:pt x="694449" y="312567"/>
                      <a:pt x="775475" y="334278"/>
                      <a:pt x="812059" y="397645"/>
                    </a:cubicBezTo>
                    <a:cubicBezTo>
                      <a:pt x="848644" y="461012"/>
                      <a:pt x="826937" y="542039"/>
                      <a:pt x="763567" y="578624"/>
                    </a:cubicBezTo>
                    <a:lnTo>
                      <a:pt x="596243" y="675229"/>
                    </a:lnTo>
                    <a:lnTo>
                      <a:pt x="596137" y="675043"/>
                    </a:lnTo>
                    <a:lnTo>
                      <a:pt x="352" y="1019018"/>
                    </a:lnTo>
                    <a:lnTo>
                      <a:pt x="352" y="1401474"/>
                    </a:lnTo>
                    <a:lnTo>
                      <a:pt x="756965" y="964648"/>
                    </a:lnTo>
                    <a:lnTo>
                      <a:pt x="757069" y="964827"/>
                    </a:lnTo>
                    <a:lnTo>
                      <a:pt x="929173" y="865465"/>
                    </a:lnTo>
                    <a:cubicBezTo>
                      <a:pt x="1150956" y="737414"/>
                      <a:pt x="1226951" y="453822"/>
                      <a:pt x="1098901" y="232038"/>
                    </a:cubicBezTo>
                    <a:close/>
                  </a:path>
                </a:pathLst>
              </a:custGeom>
              <a:solidFill>
                <a:srgbClr val="52796F"/>
              </a:solidFill>
              <a:ln w="687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100">
                  <a:latin typeface="Albert Sans" pitchFamily="2" charset="0"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5B5857E-54CE-669F-D828-97FF6207CB13}"/>
                  </a:ext>
                </a:extLst>
              </p:cNvPr>
              <p:cNvGrpSpPr/>
              <p:nvPr/>
            </p:nvGrpSpPr>
            <p:grpSpPr>
              <a:xfrm>
                <a:off x="7490477" y="966150"/>
                <a:ext cx="1428596" cy="1059796"/>
                <a:chOff x="7490477" y="966150"/>
                <a:chExt cx="1428596" cy="1059796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594DC65-5A9F-65EB-217B-B37BED47BCC8}"/>
                    </a:ext>
                  </a:extLst>
                </p:cNvPr>
                <p:cNvSpPr txBox="1"/>
                <p:nvPr/>
              </p:nvSpPr>
              <p:spPr>
                <a:xfrm>
                  <a:off x="7490477" y="966150"/>
                  <a:ext cx="12682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spc="0" baseline="0" dirty="0">
                      <a:ln/>
                      <a:solidFill>
                        <a:srgbClr val="52796F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Natural Speech</a:t>
                  </a:r>
                  <a:br>
                    <a:rPr lang="en-US" sz="1200" b="1" spc="0" baseline="0" dirty="0">
                      <a:ln/>
                      <a:solidFill>
                        <a:srgbClr val="52796F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</a:br>
                  <a:r>
                    <a:rPr lang="en-US" sz="1200" b="1" dirty="0">
                      <a:ln/>
                      <a:solidFill>
                        <a:srgbClr val="52796F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Output</a:t>
                  </a:r>
                  <a:r>
                    <a:rPr lang="en-US" sz="1200" b="1" spc="0" baseline="0" dirty="0">
                      <a:ln/>
                      <a:solidFill>
                        <a:srgbClr val="52796F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 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DB97C39-D5AE-BB22-033C-314F840FF741}"/>
                    </a:ext>
                  </a:extLst>
                </p:cNvPr>
                <p:cNvSpPr txBox="1"/>
                <p:nvPr/>
              </p:nvSpPr>
              <p:spPr>
                <a:xfrm>
                  <a:off x="7490477" y="1379615"/>
                  <a:ext cx="14285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pc="0" baseline="0" dirty="0">
                      <a:ln/>
                      <a:solidFill>
                        <a:srgbClr val="32444A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Utilizes advanced</a:t>
                  </a:r>
                  <a:br>
                    <a:rPr lang="en-US" sz="1200" spc="0" baseline="0" dirty="0">
                      <a:ln/>
                      <a:solidFill>
                        <a:srgbClr val="32444A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</a:br>
                  <a:r>
                    <a:rPr lang="en-US" sz="1200" dirty="0">
                      <a:ln/>
                      <a:solidFill>
                        <a:srgbClr val="32444A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voice models for </a:t>
                  </a:r>
                </a:p>
                <a:p>
                  <a:r>
                    <a:rPr lang="en-US" sz="1200" dirty="0">
                      <a:ln/>
                      <a:solidFill>
                        <a:srgbClr val="32444A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realistic speech</a:t>
                  </a: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7FBB83A-C790-C84E-6875-5845D6FC8B2F}"/>
                </a:ext>
              </a:extLst>
            </p:cNvPr>
            <p:cNvGrpSpPr/>
            <p:nvPr/>
          </p:nvGrpSpPr>
          <p:grpSpPr>
            <a:xfrm>
              <a:off x="5604209" y="1460417"/>
              <a:ext cx="1383712" cy="2982905"/>
              <a:chOff x="5604209" y="1460417"/>
              <a:chExt cx="1383712" cy="298290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778EEB4-AF1C-9300-7D7A-F8BFE18FBF39}"/>
                  </a:ext>
                </a:extLst>
              </p:cNvPr>
              <p:cNvSpPr/>
              <p:nvPr/>
            </p:nvSpPr>
            <p:spPr>
              <a:xfrm>
                <a:off x="5778672" y="1460417"/>
                <a:ext cx="927401" cy="1536091"/>
              </a:xfrm>
              <a:custGeom>
                <a:avLst/>
                <a:gdLst>
                  <a:gd name="connsiteX0" fmla="*/ 463995 w 927401"/>
                  <a:gd name="connsiteY0" fmla="*/ 1536271 h 1536091"/>
                  <a:gd name="connsiteX1" fmla="*/ 927696 w 927401"/>
                  <a:gd name="connsiteY1" fmla="*/ 1072570 h 1536091"/>
                  <a:gd name="connsiteX2" fmla="*/ 927696 w 927401"/>
                  <a:gd name="connsiteY2" fmla="*/ 688282 h 1536091"/>
                  <a:gd name="connsiteX3" fmla="*/ 596481 w 927401"/>
                  <a:gd name="connsiteY3" fmla="*/ 879510 h 1536091"/>
                  <a:gd name="connsiteX4" fmla="*/ 596481 w 927401"/>
                  <a:gd name="connsiteY4" fmla="*/ 1072570 h 1536091"/>
                  <a:gd name="connsiteX5" fmla="*/ 463995 w 927401"/>
                  <a:gd name="connsiteY5" fmla="*/ 1205051 h 1536091"/>
                  <a:gd name="connsiteX6" fmla="*/ 331509 w 927401"/>
                  <a:gd name="connsiteY6" fmla="*/ 1072570 h 1536091"/>
                  <a:gd name="connsiteX7" fmla="*/ 331509 w 927401"/>
                  <a:gd name="connsiteY7" fmla="*/ 879358 h 1536091"/>
                  <a:gd name="connsiteX8" fmla="*/ 331722 w 927401"/>
                  <a:gd name="connsiteY8" fmla="*/ 879358 h 1536091"/>
                  <a:gd name="connsiteX9" fmla="*/ 331722 w 927401"/>
                  <a:gd name="connsiteY9" fmla="*/ 191407 h 1536091"/>
                  <a:gd name="connsiteX10" fmla="*/ 507 w 927401"/>
                  <a:gd name="connsiteY10" fmla="*/ 180 h 1536091"/>
                  <a:gd name="connsiteX11" fmla="*/ 507 w 927401"/>
                  <a:gd name="connsiteY11" fmla="*/ 873838 h 1536091"/>
                  <a:gd name="connsiteX12" fmla="*/ 294 w 927401"/>
                  <a:gd name="connsiteY12" fmla="*/ 873838 h 1536091"/>
                  <a:gd name="connsiteX13" fmla="*/ 294 w 927401"/>
                  <a:gd name="connsiteY13" fmla="*/ 1072570 h 1536091"/>
                  <a:gd name="connsiteX14" fmla="*/ 463995 w 927401"/>
                  <a:gd name="connsiteY14" fmla="*/ 1536271 h 1536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7401" h="1536091">
                    <a:moveTo>
                      <a:pt x="463995" y="1536271"/>
                    </a:moveTo>
                    <a:cubicBezTo>
                      <a:pt x="720089" y="1536271"/>
                      <a:pt x="927696" y="1328664"/>
                      <a:pt x="927696" y="1072570"/>
                    </a:cubicBezTo>
                    <a:lnTo>
                      <a:pt x="927696" y="688282"/>
                    </a:lnTo>
                    <a:lnTo>
                      <a:pt x="596481" y="879510"/>
                    </a:lnTo>
                    <a:lnTo>
                      <a:pt x="596481" y="1072570"/>
                    </a:lnTo>
                    <a:cubicBezTo>
                      <a:pt x="596481" y="1145740"/>
                      <a:pt x="537165" y="1205051"/>
                      <a:pt x="463995" y="1205051"/>
                    </a:cubicBezTo>
                    <a:cubicBezTo>
                      <a:pt x="390825" y="1205051"/>
                      <a:pt x="331509" y="1145740"/>
                      <a:pt x="331509" y="1072570"/>
                    </a:cubicBezTo>
                    <a:lnTo>
                      <a:pt x="331509" y="879358"/>
                    </a:lnTo>
                    <a:lnTo>
                      <a:pt x="331722" y="879358"/>
                    </a:lnTo>
                    <a:lnTo>
                      <a:pt x="331722" y="191407"/>
                    </a:lnTo>
                    <a:lnTo>
                      <a:pt x="507" y="180"/>
                    </a:lnTo>
                    <a:lnTo>
                      <a:pt x="507" y="873838"/>
                    </a:lnTo>
                    <a:lnTo>
                      <a:pt x="294" y="873838"/>
                    </a:lnTo>
                    <a:lnTo>
                      <a:pt x="294" y="1072570"/>
                    </a:lnTo>
                    <a:cubicBezTo>
                      <a:pt x="294" y="1328664"/>
                      <a:pt x="207901" y="1536271"/>
                      <a:pt x="463995" y="1536271"/>
                    </a:cubicBezTo>
                    <a:close/>
                  </a:path>
                </a:pathLst>
              </a:custGeom>
              <a:solidFill>
                <a:srgbClr val="84A98C"/>
              </a:solidFill>
              <a:ln w="687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100">
                  <a:latin typeface="Albert Sans" pitchFamily="2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03683E5-F76A-DFA0-3A65-5DFE6E3A6E71}"/>
                  </a:ext>
                </a:extLst>
              </p:cNvPr>
              <p:cNvGrpSpPr/>
              <p:nvPr/>
            </p:nvGrpSpPr>
            <p:grpSpPr>
              <a:xfrm>
                <a:off x="5604209" y="3198860"/>
                <a:ext cx="1383712" cy="1244462"/>
                <a:chOff x="5604209" y="3198860"/>
                <a:chExt cx="1383712" cy="124446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22ABF1-673A-9A9C-16C2-6785D0CE41A5}"/>
                    </a:ext>
                  </a:extLst>
                </p:cNvPr>
                <p:cNvSpPr txBox="1"/>
                <p:nvPr/>
              </p:nvSpPr>
              <p:spPr>
                <a:xfrm>
                  <a:off x="5692374" y="3198860"/>
                  <a:ext cx="12073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spc="0" baseline="0" dirty="0">
                      <a:ln/>
                      <a:solidFill>
                        <a:srgbClr val="84A98C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Language and</a:t>
                  </a:r>
                  <a:br>
                    <a:rPr lang="en-US" sz="1200" b="1" spc="0" baseline="0" dirty="0">
                      <a:ln/>
                      <a:solidFill>
                        <a:srgbClr val="84A98C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</a:br>
                  <a:r>
                    <a:rPr lang="en-US" sz="1200" b="1" dirty="0">
                      <a:ln/>
                      <a:solidFill>
                        <a:srgbClr val="84A98C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Voice Support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19A3F88-6791-07BA-1C2B-416D9495BC84}"/>
                    </a:ext>
                  </a:extLst>
                </p:cNvPr>
                <p:cNvSpPr txBox="1"/>
                <p:nvPr/>
              </p:nvSpPr>
              <p:spPr>
                <a:xfrm>
                  <a:off x="5604209" y="3612325"/>
                  <a:ext cx="138371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spc="0" baseline="0" dirty="0">
                      <a:ln/>
                      <a:solidFill>
                        <a:srgbClr val="374840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Offers broad</a:t>
                  </a:r>
                  <a:br>
                    <a:rPr lang="en-US" sz="1200" spc="0" baseline="0" dirty="0">
                      <a:ln/>
                      <a:solidFill>
                        <a:srgbClr val="374840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</a:br>
                  <a:r>
                    <a:rPr lang="en-US" sz="1200" dirty="0">
                      <a:ln/>
                      <a:solidFill>
                        <a:srgbClr val="374840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language and</a:t>
                  </a:r>
                  <a:br>
                    <a:rPr lang="en-US" sz="1200" dirty="0">
                      <a:ln/>
                      <a:solidFill>
                        <a:srgbClr val="374840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</a:br>
                  <a:r>
                    <a:rPr lang="en-US" sz="1200" dirty="0">
                      <a:ln/>
                      <a:solidFill>
                        <a:srgbClr val="374840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voice options for</a:t>
                  </a:r>
                  <a:br>
                    <a:rPr lang="en-US" sz="1200" dirty="0">
                      <a:ln/>
                      <a:solidFill>
                        <a:srgbClr val="374840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</a:br>
                  <a:r>
                    <a:rPr lang="en-US" sz="1200" dirty="0">
                      <a:ln/>
                      <a:solidFill>
                        <a:srgbClr val="374840"/>
                      </a:solidFill>
                      <a:latin typeface="Albert Sans" pitchFamily="2" charset="0"/>
                      <a:ea typeface="Roboto"/>
                      <a:cs typeface="Roboto"/>
                      <a:sym typeface="Roboto"/>
                      <a:rtl val="0"/>
                    </a:rPr>
                    <a:t>diverse users</a:t>
                  </a:r>
                </a:p>
              </p:txBody>
            </p:sp>
          </p:grp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6EDC95A-11A8-4171-2B03-77A3F4923377}"/>
                </a:ext>
              </a:extLst>
            </p:cNvPr>
            <p:cNvSpPr/>
            <p:nvPr/>
          </p:nvSpPr>
          <p:spPr>
            <a:xfrm>
              <a:off x="5149365" y="977414"/>
              <a:ext cx="1624234" cy="1057498"/>
            </a:xfrm>
            <a:custGeom>
              <a:avLst/>
              <a:gdLst>
                <a:gd name="connsiteX0" fmla="*/ 62405 w 1624234"/>
                <a:gd name="connsiteY0" fmla="*/ 232038 h 1057498"/>
                <a:gd name="connsiteX1" fmla="*/ 232131 w 1624234"/>
                <a:gd name="connsiteY1" fmla="*/ 865465 h 1057498"/>
                <a:gd name="connsiteX2" fmla="*/ 564931 w 1624234"/>
                <a:gd name="connsiteY2" fmla="*/ 1057609 h 1057498"/>
                <a:gd name="connsiteX3" fmla="*/ 564931 w 1624234"/>
                <a:gd name="connsiteY3" fmla="*/ 675153 h 1057498"/>
                <a:gd name="connsiteX4" fmla="*/ 397738 w 1624234"/>
                <a:gd name="connsiteY4" fmla="*/ 578625 h 1057498"/>
                <a:gd name="connsiteX5" fmla="*/ 349245 w 1624234"/>
                <a:gd name="connsiteY5" fmla="*/ 397645 h 1057498"/>
                <a:gd name="connsiteX6" fmla="*/ 530224 w 1624234"/>
                <a:gd name="connsiteY6" fmla="*/ 349152 h 1057498"/>
                <a:gd name="connsiteX7" fmla="*/ 697546 w 1624234"/>
                <a:gd name="connsiteY7" fmla="*/ 445756 h 1057498"/>
                <a:gd name="connsiteX8" fmla="*/ 697443 w 1624234"/>
                <a:gd name="connsiteY8" fmla="*/ 445940 h 1057498"/>
                <a:gd name="connsiteX9" fmla="*/ 1293225 w 1624234"/>
                <a:gd name="connsiteY9" fmla="*/ 789918 h 1057498"/>
                <a:gd name="connsiteX10" fmla="*/ 1624438 w 1624234"/>
                <a:gd name="connsiteY10" fmla="*/ 598690 h 1057498"/>
                <a:gd name="connsiteX11" fmla="*/ 867832 w 1624234"/>
                <a:gd name="connsiteY11" fmla="*/ 161860 h 1057498"/>
                <a:gd name="connsiteX12" fmla="*/ 867935 w 1624234"/>
                <a:gd name="connsiteY12" fmla="*/ 161676 h 1057498"/>
                <a:gd name="connsiteX13" fmla="*/ 695830 w 1624234"/>
                <a:gd name="connsiteY13" fmla="*/ 62312 h 1057498"/>
                <a:gd name="connsiteX14" fmla="*/ 62405 w 1624234"/>
                <a:gd name="connsiteY14" fmla="*/ 232038 h 1057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4234" h="1057498">
                  <a:moveTo>
                    <a:pt x="62405" y="232038"/>
                  </a:moveTo>
                  <a:cubicBezTo>
                    <a:pt x="-65643" y="453822"/>
                    <a:pt x="10346" y="737414"/>
                    <a:pt x="232131" y="865465"/>
                  </a:cubicBezTo>
                  <a:lnTo>
                    <a:pt x="564931" y="1057609"/>
                  </a:lnTo>
                  <a:lnTo>
                    <a:pt x="564931" y="675153"/>
                  </a:lnTo>
                  <a:lnTo>
                    <a:pt x="397738" y="578625"/>
                  </a:lnTo>
                  <a:cubicBezTo>
                    <a:pt x="334371" y="542039"/>
                    <a:pt x="312660" y="461012"/>
                    <a:pt x="349245" y="397645"/>
                  </a:cubicBezTo>
                  <a:cubicBezTo>
                    <a:pt x="385830" y="334278"/>
                    <a:pt x="466857" y="312567"/>
                    <a:pt x="530224" y="349152"/>
                  </a:cubicBezTo>
                  <a:lnTo>
                    <a:pt x="697546" y="445756"/>
                  </a:lnTo>
                  <a:lnTo>
                    <a:pt x="697443" y="445940"/>
                  </a:lnTo>
                  <a:lnTo>
                    <a:pt x="1293225" y="789918"/>
                  </a:lnTo>
                  <a:lnTo>
                    <a:pt x="1624438" y="598690"/>
                  </a:lnTo>
                  <a:lnTo>
                    <a:pt x="867832" y="161860"/>
                  </a:lnTo>
                  <a:lnTo>
                    <a:pt x="867935" y="161676"/>
                  </a:lnTo>
                  <a:lnTo>
                    <a:pt x="695830" y="62312"/>
                  </a:lnTo>
                  <a:cubicBezTo>
                    <a:pt x="474047" y="-65736"/>
                    <a:pt x="190452" y="10253"/>
                    <a:pt x="62405" y="232038"/>
                  </a:cubicBezTo>
                  <a:close/>
                </a:path>
              </a:pathLst>
            </a:custGeom>
            <a:noFill/>
            <a:ln w="137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>
                <a:latin typeface="Albert Sans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F4B4CA6-F601-58FC-502E-1647AA0A4DFF}"/>
                </a:ext>
              </a:extLst>
            </p:cNvPr>
            <p:cNvSpPr/>
            <p:nvPr/>
          </p:nvSpPr>
          <p:spPr>
            <a:xfrm>
              <a:off x="5778672" y="1460417"/>
              <a:ext cx="927401" cy="1536091"/>
            </a:xfrm>
            <a:custGeom>
              <a:avLst/>
              <a:gdLst>
                <a:gd name="connsiteX0" fmla="*/ 463995 w 927401"/>
                <a:gd name="connsiteY0" fmla="*/ 1536271 h 1536091"/>
                <a:gd name="connsiteX1" fmla="*/ 927696 w 927401"/>
                <a:gd name="connsiteY1" fmla="*/ 1072570 h 1536091"/>
                <a:gd name="connsiteX2" fmla="*/ 927696 w 927401"/>
                <a:gd name="connsiteY2" fmla="*/ 688282 h 1536091"/>
                <a:gd name="connsiteX3" fmla="*/ 596481 w 927401"/>
                <a:gd name="connsiteY3" fmla="*/ 879510 h 1536091"/>
                <a:gd name="connsiteX4" fmla="*/ 596481 w 927401"/>
                <a:gd name="connsiteY4" fmla="*/ 1072570 h 1536091"/>
                <a:gd name="connsiteX5" fmla="*/ 463995 w 927401"/>
                <a:gd name="connsiteY5" fmla="*/ 1205058 h 1536091"/>
                <a:gd name="connsiteX6" fmla="*/ 331509 w 927401"/>
                <a:gd name="connsiteY6" fmla="*/ 1072570 h 1536091"/>
                <a:gd name="connsiteX7" fmla="*/ 331509 w 927401"/>
                <a:gd name="connsiteY7" fmla="*/ 879358 h 1536091"/>
                <a:gd name="connsiteX8" fmla="*/ 331722 w 927401"/>
                <a:gd name="connsiteY8" fmla="*/ 879358 h 1536091"/>
                <a:gd name="connsiteX9" fmla="*/ 331722 w 927401"/>
                <a:gd name="connsiteY9" fmla="*/ 191407 h 1536091"/>
                <a:gd name="connsiteX10" fmla="*/ 507 w 927401"/>
                <a:gd name="connsiteY10" fmla="*/ 180 h 1536091"/>
                <a:gd name="connsiteX11" fmla="*/ 507 w 927401"/>
                <a:gd name="connsiteY11" fmla="*/ 873838 h 1536091"/>
                <a:gd name="connsiteX12" fmla="*/ 294 w 927401"/>
                <a:gd name="connsiteY12" fmla="*/ 873838 h 1536091"/>
                <a:gd name="connsiteX13" fmla="*/ 294 w 927401"/>
                <a:gd name="connsiteY13" fmla="*/ 1072570 h 1536091"/>
                <a:gd name="connsiteX14" fmla="*/ 463995 w 927401"/>
                <a:gd name="connsiteY14" fmla="*/ 1536271 h 153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7401" h="1536091">
                  <a:moveTo>
                    <a:pt x="463995" y="1536271"/>
                  </a:moveTo>
                  <a:cubicBezTo>
                    <a:pt x="720089" y="1536271"/>
                    <a:pt x="927696" y="1328664"/>
                    <a:pt x="927696" y="1072570"/>
                  </a:cubicBezTo>
                  <a:lnTo>
                    <a:pt x="927696" y="688282"/>
                  </a:lnTo>
                  <a:lnTo>
                    <a:pt x="596481" y="879510"/>
                  </a:lnTo>
                  <a:lnTo>
                    <a:pt x="596481" y="1072570"/>
                  </a:lnTo>
                  <a:cubicBezTo>
                    <a:pt x="596481" y="1145740"/>
                    <a:pt x="537165" y="1205058"/>
                    <a:pt x="463995" y="1205058"/>
                  </a:cubicBezTo>
                  <a:cubicBezTo>
                    <a:pt x="390825" y="1205058"/>
                    <a:pt x="331509" y="1145740"/>
                    <a:pt x="331509" y="1072570"/>
                  </a:cubicBezTo>
                  <a:lnTo>
                    <a:pt x="331509" y="879358"/>
                  </a:lnTo>
                  <a:lnTo>
                    <a:pt x="331722" y="879358"/>
                  </a:lnTo>
                  <a:lnTo>
                    <a:pt x="331722" y="191407"/>
                  </a:lnTo>
                  <a:lnTo>
                    <a:pt x="507" y="180"/>
                  </a:lnTo>
                  <a:lnTo>
                    <a:pt x="507" y="873838"/>
                  </a:lnTo>
                  <a:lnTo>
                    <a:pt x="294" y="873838"/>
                  </a:lnTo>
                  <a:lnTo>
                    <a:pt x="294" y="1072570"/>
                  </a:lnTo>
                  <a:cubicBezTo>
                    <a:pt x="294" y="1328664"/>
                    <a:pt x="207901" y="1536271"/>
                    <a:pt x="463995" y="1536271"/>
                  </a:cubicBezTo>
                  <a:close/>
                </a:path>
              </a:pathLst>
            </a:custGeom>
            <a:noFill/>
            <a:ln w="137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>
                <a:latin typeface="Albert Sans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8E2D7E-B6FA-9BF5-4CA3-686553574A80}"/>
                </a:ext>
              </a:extLst>
            </p:cNvPr>
            <p:cNvSpPr/>
            <p:nvPr/>
          </p:nvSpPr>
          <p:spPr>
            <a:xfrm>
              <a:off x="6176102" y="977414"/>
              <a:ext cx="1160750" cy="1401363"/>
            </a:xfrm>
            <a:custGeom>
              <a:avLst/>
              <a:gdLst>
                <a:gd name="connsiteX0" fmla="*/ 1098901 w 1160750"/>
                <a:gd name="connsiteY0" fmla="*/ 232038 h 1401363"/>
                <a:gd name="connsiteX1" fmla="*/ 465473 w 1160750"/>
                <a:gd name="connsiteY1" fmla="*/ 62312 h 1401363"/>
                <a:gd name="connsiteX2" fmla="*/ 132673 w 1160750"/>
                <a:gd name="connsiteY2" fmla="*/ 254454 h 1401363"/>
                <a:gd name="connsiteX3" fmla="*/ 463888 w 1160750"/>
                <a:gd name="connsiteY3" fmla="*/ 445680 h 1401363"/>
                <a:gd name="connsiteX4" fmla="*/ 631079 w 1160750"/>
                <a:gd name="connsiteY4" fmla="*/ 349152 h 1401363"/>
                <a:gd name="connsiteX5" fmla="*/ 812059 w 1160750"/>
                <a:gd name="connsiteY5" fmla="*/ 397645 h 1401363"/>
                <a:gd name="connsiteX6" fmla="*/ 763567 w 1160750"/>
                <a:gd name="connsiteY6" fmla="*/ 578624 h 1401363"/>
                <a:gd name="connsiteX7" fmla="*/ 596243 w 1160750"/>
                <a:gd name="connsiteY7" fmla="*/ 675229 h 1401363"/>
                <a:gd name="connsiteX8" fmla="*/ 596137 w 1160750"/>
                <a:gd name="connsiteY8" fmla="*/ 675043 h 1401363"/>
                <a:gd name="connsiteX9" fmla="*/ 352 w 1160750"/>
                <a:gd name="connsiteY9" fmla="*/ 1019018 h 1401363"/>
                <a:gd name="connsiteX10" fmla="*/ 352 w 1160750"/>
                <a:gd name="connsiteY10" fmla="*/ 1401474 h 1401363"/>
                <a:gd name="connsiteX11" fmla="*/ 756965 w 1160750"/>
                <a:gd name="connsiteY11" fmla="*/ 964648 h 1401363"/>
                <a:gd name="connsiteX12" fmla="*/ 757069 w 1160750"/>
                <a:gd name="connsiteY12" fmla="*/ 964827 h 1401363"/>
                <a:gd name="connsiteX13" fmla="*/ 929173 w 1160750"/>
                <a:gd name="connsiteY13" fmla="*/ 865465 h 1401363"/>
                <a:gd name="connsiteX14" fmla="*/ 1098901 w 1160750"/>
                <a:gd name="connsiteY14" fmla="*/ 232038 h 140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0750" h="1401363">
                  <a:moveTo>
                    <a:pt x="1098901" y="232038"/>
                  </a:moveTo>
                  <a:cubicBezTo>
                    <a:pt x="970851" y="10253"/>
                    <a:pt x="687255" y="-65736"/>
                    <a:pt x="465473" y="62312"/>
                  </a:cubicBezTo>
                  <a:lnTo>
                    <a:pt x="132673" y="254454"/>
                  </a:lnTo>
                  <a:lnTo>
                    <a:pt x="463888" y="445680"/>
                  </a:lnTo>
                  <a:lnTo>
                    <a:pt x="631079" y="349152"/>
                  </a:lnTo>
                  <a:cubicBezTo>
                    <a:pt x="694449" y="312567"/>
                    <a:pt x="775475" y="334278"/>
                    <a:pt x="812059" y="397645"/>
                  </a:cubicBezTo>
                  <a:cubicBezTo>
                    <a:pt x="848644" y="461012"/>
                    <a:pt x="826930" y="542039"/>
                    <a:pt x="763567" y="578624"/>
                  </a:cubicBezTo>
                  <a:lnTo>
                    <a:pt x="596243" y="675229"/>
                  </a:lnTo>
                  <a:lnTo>
                    <a:pt x="596137" y="675043"/>
                  </a:lnTo>
                  <a:lnTo>
                    <a:pt x="352" y="1019018"/>
                  </a:lnTo>
                  <a:lnTo>
                    <a:pt x="352" y="1401474"/>
                  </a:lnTo>
                  <a:lnTo>
                    <a:pt x="756965" y="964648"/>
                  </a:lnTo>
                  <a:lnTo>
                    <a:pt x="757069" y="964827"/>
                  </a:lnTo>
                  <a:lnTo>
                    <a:pt x="929173" y="865465"/>
                  </a:lnTo>
                  <a:cubicBezTo>
                    <a:pt x="1150956" y="737414"/>
                    <a:pt x="1226951" y="453822"/>
                    <a:pt x="1098901" y="232038"/>
                  </a:cubicBezTo>
                  <a:close/>
                </a:path>
              </a:pathLst>
            </a:custGeom>
            <a:noFill/>
            <a:ln w="137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>
                <a:latin typeface="Albert Sans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E20898D-D324-92D7-00DA-194F1F21917F}"/>
                </a:ext>
              </a:extLst>
            </p:cNvPr>
            <p:cNvSpPr/>
            <p:nvPr/>
          </p:nvSpPr>
          <p:spPr>
            <a:xfrm>
              <a:off x="7981600" y="4755034"/>
              <a:ext cx="741634" cy="82717"/>
            </a:xfrm>
            <a:custGeom>
              <a:avLst/>
              <a:gdLst>
                <a:gd name="connsiteX0" fmla="*/ 422926 w 741634"/>
                <a:gd name="connsiteY0" fmla="*/ 81561 h 82717"/>
                <a:gd name="connsiteX1" fmla="*/ 425886 w 741634"/>
                <a:gd name="connsiteY1" fmla="*/ 83257 h 82717"/>
                <a:gd name="connsiteX2" fmla="*/ 426951 w 741634"/>
                <a:gd name="connsiteY2" fmla="*/ 82643 h 82717"/>
                <a:gd name="connsiteX3" fmla="*/ 462805 w 741634"/>
                <a:gd name="connsiteY3" fmla="*/ 47216 h 82717"/>
                <a:gd name="connsiteX4" fmla="*/ 420197 w 741634"/>
                <a:gd name="connsiteY4" fmla="*/ 71494 h 82717"/>
                <a:gd name="connsiteX5" fmla="*/ 422926 w 741634"/>
                <a:gd name="connsiteY5" fmla="*/ 81561 h 82717"/>
                <a:gd name="connsiteX6" fmla="*/ 407656 w 741634"/>
                <a:gd name="connsiteY6" fmla="*/ 936 h 82717"/>
                <a:gd name="connsiteX7" fmla="*/ 404370 w 741634"/>
                <a:gd name="connsiteY7" fmla="*/ 1851 h 82717"/>
                <a:gd name="connsiteX8" fmla="*/ 404058 w 741634"/>
                <a:gd name="connsiteY8" fmla="*/ 3038 h 82717"/>
                <a:gd name="connsiteX9" fmla="*/ 404058 w 741634"/>
                <a:gd name="connsiteY9" fmla="*/ 24476 h 82717"/>
                <a:gd name="connsiteX10" fmla="*/ 426634 w 741634"/>
                <a:gd name="connsiteY10" fmla="*/ 11603 h 82717"/>
                <a:gd name="connsiteX11" fmla="*/ 407656 w 741634"/>
                <a:gd name="connsiteY11" fmla="*/ 936 h 82717"/>
                <a:gd name="connsiteX12" fmla="*/ 433345 w 741634"/>
                <a:gd name="connsiteY12" fmla="*/ 15441 h 82717"/>
                <a:gd name="connsiteX13" fmla="*/ 404058 w 741634"/>
                <a:gd name="connsiteY13" fmla="*/ 32125 h 82717"/>
                <a:gd name="connsiteX14" fmla="*/ 404058 w 741634"/>
                <a:gd name="connsiteY14" fmla="*/ 48973 h 82717"/>
                <a:gd name="connsiteX15" fmla="*/ 448099 w 741634"/>
                <a:gd name="connsiteY15" fmla="*/ 23862 h 82717"/>
                <a:gd name="connsiteX16" fmla="*/ 433345 w 741634"/>
                <a:gd name="connsiteY16" fmla="*/ 15441 h 82717"/>
                <a:gd name="connsiteX17" fmla="*/ 465789 w 741634"/>
                <a:gd name="connsiteY17" fmla="*/ 38203 h 82717"/>
                <a:gd name="connsiteX18" fmla="*/ 466698 w 741634"/>
                <a:gd name="connsiteY18" fmla="*/ 34915 h 82717"/>
                <a:gd name="connsiteX19" fmla="*/ 465789 w 741634"/>
                <a:gd name="connsiteY19" fmla="*/ 34006 h 82717"/>
                <a:gd name="connsiteX20" fmla="*/ 454818 w 741634"/>
                <a:gd name="connsiteY20" fmla="*/ 27804 h 82717"/>
                <a:gd name="connsiteX21" fmla="*/ 404065 w 741634"/>
                <a:gd name="connsiteY21" fmla="*/ 56740 h 82717"/>
                <a:gd name="connsiteX22" fmla="*/ 404065 w 741634"/>
                <a:gd name="connsiteY22" fmla="*/ 69020 h 82717"/>
                <a:gd name="connsiteX23" fmla="*/ 406472 w 741634"/>
                <a:gd name="connsiteY23" fmla="*/ 71436 h 82717"/>
                <a:gd name="connsiteX24" fmla="*/ 407669 w 741634"/>
                <a:gd name="connsiteY24" fmla="*/ 71121 h 82717"/>
                <a:gd name="connsiteX25" fmla="*/ 465796 w 741634"/>
                <a:gd name="connsiteY25" fmla="*/ 38203 h 82717"/>
                <a:gd name="connsiteX26" fmla="*/ 279998 w 741634"/>
                <a:gd name="connsiteY26" fmla="*/ 10969 h 82717"/>
                <a:gd name="connsiteX27" fmla="*/ 285456 w 741634"/>
                <a:gd name="connsiteY27" fmla="*/ 5573 h 82717"/>
                <a:gd name="connsiteX28" fmla="*/ 290914 w 741634"/>
                <a:gd name="connsiteY28" fmla="*/ 10969 h 82717"/>
                <a:gd name="connsiteX29" fmla="*/ 285456 w 741634"/>
                <a:gd name="connsiteY29" fmla="*/ 16365 h 82717"/>
                <a:gd name="connsiteX30" fmla="*/ 279998 w 741634"/>
                <a:gd name="connsiteY30" fmla="*/ 10969 h 82717"/>
                <a:gd name="connsiteX31" fmla="*/ 687750 w 741634"/>
                <a:gd name="connsiteY31" fmla="*/ 10969 h 82717"/>
                <a:gd name="connsiteX32" fmla="*/ 693208 w 741634"/>
                <a:gd name="connsiteY32" fmla="*/ 5573 h 82717"/>
                <a:gd name="connsiteX33" fmla="*/ 698666 w 741634"/>
                <a:gd name="connsiteY33" fmla="*/ 10969 h 82717"/>
                <a:gd name="connsiteX34" fmla="*/ 693208 w 741634"/>
                <a:gd name="connsiteY34" fmla="*/ 16365 h 82717"/>
                <a:gd name="connsiteX35" fmla="*/ 687750 w 741634"/>
                <a:gd name="connsiteY35" fmla="*/ 10969 h 82717"/>
                <a:gd name="connsiteX36" fmla="*/ 95455 w 741634"/>
                <a:gd name="connsiteY36" fmla="*/ 63589 h 82717"/>
                <a:gd name="connsiteX37" fmla="*/ 86703 w 741634"/>
                <a:gd name="connsiteY37" fmla="*/ 63589 h 82717"/>
                <a:gd name="connsiteX38" fmla="*/ 86703 w 741634"/>
                <a:gd name="connsiteY38" fmla="*/ 60234 h 82717"/>
                <a:gd name="connsiteX39" fmla="*/ 73741 w 741634"/>
                <a:gd name="connsiteY39" fmla="*/ 64430 h 82717"/>
                <a:gd name="connsiteX40" fmla="*/ 59015 w 741634"/>
                <a:gd name="connsiteY40" fmla="*/ 50111 h 82717"/>
                <a:gd name="connsiteX41" fmla="*/ 71750 w 741634"/>
                <a:gd name="connsiteY41" fmla="*/ 38210 h 82717"/>
                <a:gd name="connsiteX42" fmla="*/ 86703 w 741634"/>
                <a:gd name="connsiteY42" fmla="*/ 35832 h 82717"/>
                <a:gd name="connsiteX43" fmla="*/ 79371 w 741634"/>
                <a:gd name="connsiteY43" fmla="*/ 28900 h 82717"/>
                <a:gd name="connsiteX44" fmla="*/ 68545 w 741634"/>
                <a:gd name="connsiteY44" fmla="*/ 35908 h 82717"/>
                <a:gd name="connsiteX45" fmla="*/ 60800 w 741634"/>
                <a:gd name="connsiteY45" fmla="*/ 31739 h 82717"/>
                <a:gd name="connsiteX46" fmla="*/ 95455 w 741634"/>
                <a:gd name="connsiteY46" fmla="*/ 34592 h 82717"/>
                <a:gd name="connsiteX47" fmla="*/ 95455 w 741634"/>
                <a:gd name="connsiteY47" fmla="*/ 63583 h 82717"/>
                <a:gd name="connsiteX48" fmla="*/ 86703 w 741634"/>
                <a:gd name="connsiteY48" fmla="*/ 43881 h 82717"/>
                <a:gd name="connsiteX49" fmla="*/ 81060 w 741634"/>
                <a:gd name="connsiteY49" fmla="*/ 54838 h 82717"/>
                <a:gd name="connsiteX50" fmla="*/ 67946 w 741634"/>
                <a:gd name="connsiteY50" fmla="*/ 52116 h 82717"/>
                <a:gd name="connsiteX51" fmla="*/ 74189 w 741634"/>
                <a:gd name="connsiteY51" fmla="*/ 45928 h 82717"/>
                <a:gd name="connsiteX52" fmla="*/ 86703 w 741634"/>
                <a:gd name="connsiteY52" fmla="*/ 43881 h 82717"/>
                <a:gd name="connsiteX53" fmla="*/ 587423 w 741634"/>
                <a:gd name="connsiteY53" fmla="*/ 63589 h 82717"/>
                <a:gd name="connsiteX54" fmla="*/ 578672 w 741634"/>
                <a:gd name="connsiteY54" fmla="*/ 63589 h 82717"/>
                <a:gd name="connsiteX55" fmla="*/ 578672 w 741634"/>
                <a:gd name="connsiteY55" fmla="*/ 60234 h 82717"/>
                <a:gd name="connsiteX56" fmla="*/ 565709 w 741634"/>
                <a:gd name="connsiteY56" fmla="*/ 64430 h 82717"/>
                <a:gd name="connsiteX57" fmla="*/ 550983 w 741634"/>
                <a:gd name="connsiteY57" fmla="*/ 50111 h 82717"/>
                <a:gd name="connsiteX58" fmla="*/ 563718 w 741634"/>
                <a:gd name="connsiteY58" fmla="*/ 38210 h 82717"/>
                <a:gd name="connsiteX59" fmla="*/ 578672 w 741634"/>
                <a:gd name="connsiteY59" fmla="*/ 35832 h 82717"/>
                <a:gd name="connsiteX60" fmla="*/ 571339 w 741634"/>
                <a:gd name="connsiteY60" fmla="*/ 28900 h 82717"/>
                <a:gd name="connsiteX61" fmla="*/ 560514 w 741634"/>
                <a:gd name="connsiteY61" fmla="*/ 35908 h 82717"/>
                <a:gd name="connsiteX62" fmla="*/ 552768 w 741634"/>
                <a:gd name="connsiteY62" fmla="*/ 31739 h 82717"/>
                <a:gd name="connsiteX63" fmla="*/ 587423 w 741634"/>
                <a:gd name="connsiteY63" fmla="*/ 34592 h 82717"/>
                <a:gd name="connsiteX64" fmla="*/ 587423 w 741634"/>
                <a:gd name="connsiteY64" fmla="*/ 63583 h 82717"/>
                <a:gd name="connsiteX65" fmla="*/ 578672 w 741634"/>
                <a:gd name="connsiteY65" fmla="*/ 43881 h 82717"/>
                <a:gd name="connsiteX66" fmla="*/ 573021 w 741634"/>
                <a:gd name="connsiteY66" fmla="*/ 54838 h 82717"/>
                <a:gd name="connsiteX67" fmla="*/ 559907 w 741634"/>
                <a:gd name="connsiteY67" fmla="*/ 52116 h 82717"/>
                <a:gd name="connsiteX68" fmla="*/ 566150 w 741634"/>
                <a:gd name="connsiteY68" fmla="*/ 45928 h 82717"/>
                <a:gd name="connsiteX69" fmla="*/ 578665 w 741634"/>
                <a:gd name="connsiteY69" fmla="*/ 43881 h 82717"/>
                <a:gd name="connsiteX70" fmla="*/ 655934 w 741634"/>
                <a:gd name="connsiteY70" fmla="*/ 63589 h 82717"/>
                <a:gd name="connsiteX71" fmla="*/ 647348 w 741634"/>
                <a:gd name="connsiteY71" fmla="*/ 63589 h 82717"/>
                <a:gd name="connsiteX72" fmla="*/ 647348 w 741634"/>
                <a:gd name="connsiteY72" fmla="*/ 5360 h 82717"/>
                <a:gd name="connsiteX73" fmla="*/ 655934 w 741634"/>
                <a:gd name="connsiteY73" fmla="*/ 5360 h 82717"/>
                <a:gd name="connsiteX74" fmla="*/ 655934 w 741634"/>
                <a:gd name="connsiteY74" fmla="*/ 39092 h 82717"/>
                <a:gd name="connsiteX75" fmla="*/ 674402 w 741634"/>
                <a:gd name="connsiteY75" fmla="*/ 21457 h 82717"/>
                <a:gd name="connsiteX76" fmla="*/ 686379 w 741634"/>
                <a:gd name="connsiteY76" fmla="*/ 21457 h 82717"/>
                <a:gd name="connsiteX77" fmla="*/ 668235 w 741634"/>
                <a:gd name="connsiteY77" fmla="*/ 38926 h 82717"/>
                <a:gd name="connsiteX78" fmla="*/ 686944 w 741634"/>
                <a:gd name="connsiteY78" fmla="*/ 63583 h 82717"/>
                <a:gd name="connsiteX79" fmla="*/ 676222 w 741634"/>
                <a:gd name="connsiteY79" fmla="*/ 63583 h 82717"/>
                <a:gd name="connsiteX80" fmla="*/ 661909 w 741634"/>
                <a:gd name="connsiteY80" fmla="*/ 44928 h 82717"/>
                <a:gd name="connsiteX81" fmla="*/ 655934 w 741634"/>
                <a:gd name="connsiteY81" fmla="*/ 50745 h 82717"/>
                <a:gd name="connsiteX82" fmla="*/ 655934 w 741634"/>
                <a:gd name="connsiteY82" fmla="*/ 63583 h 82717"/>
                <a:gd name="connsiteX83" fmla="*/ 697646 w 741634"/>
                <a:gd name="connsiteY83" fmla="*/ 21457 h 82717"/>
                <a:gd name="connsiteX84" fmla="*/ 688998 w 741634"/>
                <a:gd name="connsiteY84" fmla="*/ 21457 h 82717"/>
                <a:gd name="connsiteX85" fmla="*/ 688998 w 741634"/>
                <a:gd name="connsiteY85" fmla="*/ 63583 h 82717"/>
                <a:gd name="connsiteX86" fmla="*/ 697646 w 741634"/>
                <a:gd name="connsiteY86" fmla="*/ 63583 h 82717"/>
                <a:gd name="connsiteX87" fmla="*/ 697646 w 741634"/>
                <a:gd name="connsiteY87" fmla="*/ 21457 h 82717"/>
                <a:gd name="connsiteX88" fmla="*/ 289694 w 741634"/>
                <a:gd name="connsiteY88" fmla="*/ 21457 h 82717"/>
                <a:gd name="connsiteX89" fmla="*/ 281046 w 741634"/>
                <a:gd name="connsiteY89" fmla="*/ 21457 h 82717"/>
                <a:gd name="connsiteX90" fmla="*/ 281046 w 741634"/>
                <a:gd name="connsiteY90" fmla="*/ 63583 h 82717"/>
                <a:gd name="connsiteX91" fmla="*/ 289694 w 741634"/>
                <a:gd name="connsiteY91" fmla="*/ 63583 h 82717"/>
                <a:gd name="connsiteX92" fmla="*/ 289694 w 741634"/>
                <a:gd name="connsiteY92" fmla="*/ 21457 h 82717"/>
                <a:gd name="connsiteX93" fmla="*/ 328174 w 741634"/>
                <a:gd name="connsiteY93" fmla="*/ 63583 h 82717"/>
                <a:gd name="connsiteX94" fmla="*/ 328174 w 741634"/>
                <a:gd name="connsiteY94" fmla="*/ 5346 h 82717"/>
                <a:gd name="connsiteX95" fmla="*/ 336822 w 741634"/>
                <a:gd name="connsiteY95" fmla="*/ 5346 h 82717"/>
                <a:gd name="connsiteX96" fmla="*/ 336822 w 741634"/>
                <a:gd name="connsiteY96" fmla="*/ 23918 h 82717"/>
                <a:gd name="connsiteX97" fmla="*/ 346952 w 741634"/>
                <a:gd name="connsiteY97" fmla="*/ 20575 h 82717"/>
                <a:gd name="connsiteX98" fmla="*/ 363883 w 741634"/>
                <a:gd name="connsiteY98" fmla="*/ 37445 h 82717"/>
                <a:gd name="connsiteX99" fmla="*/ 363883 w 741634"/>
                <a:gd name="connsiteY99" fmla="*/ 63576 h 82717"/>
                <a:gd name="connsiteX100" fmla="*/ 355132 w 741634"/>
                <a:gd name="connsiteY100" fmla="*/ 63576 h 82717"/>
                <a:gd name="connsiteX101" fmla="*/ 355132 w 741634"/>
                <a:gd name="connsiteY101" fmla="*/ 38217 h 82717"/>
                <a:gd name="connsiteX102" fmla="*/ 346070 w 741634"/>
                <a:gd name="connsiteY102" fmla="*/ 28989 h 82717"/>
                <a:gd name="connsiteX103" fmla="*/ 336822 w 741634"/>
                <a:gd name="connsiteY103" fmla="*/ 38217 h 82717"/>
                <a:gd name="connsiteX104" fmla="*/ 336822 w 741634"/>
                <a:gd name="connsiteY104" fmla="*/ 63583 h 82717"/>
                <a:gd name="connsiteX105" fmla="*/ 328174 w 741634"/>
                <a:gd name="connsiteY105" fmla="*/ 63583 h 82717"/>
                <a:gd name="connsiteX106" fmla="*/ 295372 w 741634"/>
                <a:gd name="connsiteY106" fmla="*/ 29858 h 82717"/>
                <a:gd name="connsiteX107" fmla="*/ 295372 w 741634"/>
                <a:gd name="connsiteY107" fmla="*/ 21485 h 82717"/>
                <a:gd name="connsiteX108" fmla="*/ 299652 w 741634"/>
                <a:gd name="connsiteY108" fmla="*/ 21485 h 82717"/>
                <a:gd name="connsiteX109" fmla="*/ 302753 w 741634"/>
                <a:gd name="connsiteY109" fmla="*/ 18384 h 82717"/>
                <a:gd name="connsiteX110" fmla="*/ 302753 w 741634"/>
                <a:gd name="connsiteY110" fmla="*/ 12492 h 82717"/>
                <a:gd name="connsiteX111" fmla="*/ 311373 w 741634"/>
                <a:gd name="connsiteY111" fmla="*/ 12492 h 82717"/>
                <a:gd name="connsiteX112" fmla="*/ 311373 w 741634"/>
                <a:gd name="connsiteY112" fmla="*/ 21485 h 82717"/>
                <a:gd name="connsiteX113" fmla="*/ 320394 w 741634"/>
                <a:gd name="connsiteY113" fmla="*/ 21485 h 82717"/>
                <a:gd name="connsiteX114" fmla="*/ 320394 w 741634"/>
                <a:gd name="connsiteY114" fmla="*/ 29858 h 82717"/>
                <a:gd name="connsiteX115" fmla="*/ 311373 w 741634"/>
                <a:gd name="connsiteY115" fmla="*/ 29858 h 82717"/>
                <a:gd name="connsiteX116" fmla="*/ 311373 w 741634"/>
                <a:gd name="connsiteY116" fmla="*/ 51282 h 82717"/>
                <a:gd name="connsiteX117" fmla="*/ 315839 w 741634"/>
                <a:gd name="connsiteY117" fmla="*/ 55858 h 82717"/>
                <a:gd name="connsiteX118" fmla="*/ 320911 w 741634"/>
                <a:gd name="connsiteY118" fmla="*/ 55375 h 82717"/>
                <a:gd name="connsiteX119" fmla="*/ 320911 w 741634"/>
                <a:gd name="connsiteY119" fmla="*/ 63210 h 82717"/>
                <a:gd name="connsiteX120" fmla="*/ 315005 w 741634"/>
                <a:gd name="connsiteY120" fmla="*/ 63989 h 82717"/>
                <a:gd name="connsiteX121" fmla="*/ 302760 w 741634"/>
                <a:gd name="connsiteY121" fmla="*/ 51668 h 82717"/>
                <a:gd name="connsiteX122" fmla="*/ 302760 w 741634"/>
                <a:gd name="connsiteY122" fmla="*/ 29858 h 82717"/>
                <a:gd name="connsiteX123" fmla="*/ 295379 w 741634"/>
                <a:gd name="connsiteY123" fmla="*/ 29858 h 82717"/>
                <a:gd name="connsiteX124" fmla="*/ 224773 w 741634"/>
                <a:gd name="connsiteY124" fmla="*/ 21485 h 82717"/>
                <a:gd name="connsiteX125" fmla="*/ 215167 w 741634"/>
                <a:gd name="connsiteY125" fmla="*/ 21485 h 82717"/>
                <a:gd name="connsiteX126" fmla="*/ 230265 w 741634"/>
                <a:gd name="connsiteY126" fmla="*/ 63562 h 82717"/>
                <a:gd name="connsiteX127" fmla="*/ 238018 w 741634"/>
                <a:gd name="connsiteY127" fmla="*/ 63562 h 82717"/>
                <a:gd name="connsiteX128" fmla="*/ 246521 w 741634"/>
                <a:gd name="connsiteY128" fmla="*/ 36563 h 82717"/>
                <a:gd name="connsiteX129" fmla="*/ 255053 w 741634"/>
                <a:gd name="connsiteY129" fmla="*/ 63562 h 82717"/>
                <a:gd name="connsiteX130" fmla="*/ 262833 w 741634"/>
                <a:gd name="connsiteY130" fmla="*/ 63562 h 82717"/>
                <a:gd name="connsiteX131" fmla="*/ 277910 w 741634"/>
                <a:gd name="connsiteY131" fmla="*/ 21485 h 82717"/>
                <a:gd name="connsiteX132" fmla="*/ 268380 w 741634"/>
                <a:gd name="connsiteY132" fmla="*/ 21485 h 82717"/>
                <a:gd name="connsiteX133" fmla="*/ 259015 w 741634"/>
                <a:gd name="connsiteY133" fmla="*/ 48567 h 82717"/>
                <a:gd name="connsiteX134" fmla="*/ 250360 w 741634"/>
                <a:gd name="connsiteY134" fmla="*/ 21485 h 82717"/>
                <a:gd name="connsiteX135" fmla="*/ 242614 w 741634"/>
                <a:gd name="connsiteY135" fmla="*/ 21485 h 82717"/>
                <a:gd name="connsiteX136" fmla="*/ 234055 w 741634"/>
                <a:gd name="connsiteY136" fmla="*/ 48753 h 82717"/>
                <a:gd name="connsiteX137" fmla="*/ 224766 w 741634"/>
                <a:gd name="connsiteY137" fmla="*/ 21485 h 82717"/>
                <a:gd name="connsiteX138" fmla="*/ 153685 w 741634"/>
                <a:gd name="connsiteY138" fmla="*/ 42861 h 82717"/>
                <a:gd name="connsiteX139" fmla="*/ 175895 w 741634"/>
                <a:gd name="connsiteY139" fmla="*/ 64423 h 82717"/>
                <a:gd name="connsiteX140" fmla="*/ 194735 w 741634"/>
                <a:gd name="connsiteY140" fmla="*/ 52578 h 82717"/>
                <a:gd name="connsiteX141" fmla="*/ 187864 w 741634"/>
                <a:gd name="connsiteY141" fmla="*/ 48781 h 82717"/>
                <a:gd name="connsiteX142" fmla="*/ 175888 w 741634"/>
                <a:gd name="connsiteY142" fmla="*/ 56319 h 82717"/>
                <a:gd name="connsiteX143" fmla="*/ 162857 w 741634"/>
                <a:gd name="connsiteY143" fmla="*/ 45845 h 82717"/>
                <a:gd name="connsiteX144" fmla="*/ 194728 w 741634"/>
                <a:gd name="connsiteY144" fmla="*/ 45845 h 82717"/>
                <a:gd name="connsiteX145" fmla="*/ 194521 w 741634"/>
                <a:gd name="connsiteY145" fmla="*/ 35102 h 82717"/>
                <a:gd name="connsiteX146" fmla="*/ 174957 w 741634"/>
                <a:gd name="connsiteY146" fmla="*/ 20617 h 82717"/>
                <a:gd name="connsiteX147" fmla="*/ 153678 w 741634"/>
                <a:gd name="connsiteY147" fmla="*/ 42854 h 82717"/>
                <a:gd name="connsiteX148" fmla="*/ 163077 w 741634"/>
                <a:gd name="connsiteY148" fmla="*/ 37693 h 82717"/>
                <a:gd name="connsiteX149" fmla="*/ 186149 w 741634"/>
                <a:gd name="connsiteY149" fmla="*/ 37693 h 82717"/>
                <a:gd name="connsiteX150" fmla="*/ 174964 w 741634"/>
                <a:gd name="connsiteY150" fmla="*/ 28727 h 82717"/>
                <a:gd name="connsiteX151" fmla="*/ 163077 w 741634"/>
                <a:gd name="connsiteY151" fmla="*/ 37693 h 82717"/>
                <a:gd name="connsiteX152" fmla="*/ 102725 w 741634"/>
                <a:gd name="connsiteY152" fmla="*/ 42861 h 82717"/>
                <a:gd name="connsiteX153" fmla="*/ 124398 w 741634"/>
                <a:gd name="connsiteY153" fmla="*/ 64451 h 82717"/>
                <a:gd name="connsiteX154" fmla="*/ 137911 w 741634"/>
                <a:gd name="connsiteY154" fmla="*/ 59820 h 82717"/>
                <a:gd name="connsiteX155" fmla="*/ 137911 w 741634"/>
                <a:gd name="connsiteY155" fmla="*/ 63589 h 82717"/>
                <a:gd name="connsiteX156" fmla="*/ 146470 w 741634"/>
                <a:gd name="connsiteY156" fmla="*/ 63589 h 82717"/>
                <a:gd name="connsiteX157" fmla="*/ 146470 w 741634"/>
                <a:gd name="connsiteY157" fmla="*/ 5387 h 82717"/>
                <a:gd name="connsiteX158" fmla="*/ 137801 w 741634"/>
                <a:gd name="connsiteY158" fmla="*/ 5387 h 82717"/>
                <a:gd name="connsiteX159" fmla="*/ 137801 w 741634"/>
                <a:gd name="connsiteY159" fmla="*/ 25289 h 82717"/>
                <a:gd name="connsiteX160" fmla="*/ 124501 w 741634"/>
                <a:gd name="connsiteY160" fmla="*/ 20603 h 82717"/>
                <a:gd name="connsiteX161" fmla="*/ 102725 w 741634"/>
                <a:gd name="connsiteY161" fmla="*/ 42861 h 82717"/>
                <a:gd name="connsiteX162" fmla="*/ 111746 w 741634"/>
                <a:gd name="connsiteY162" fmla="*/ 42310 h 82717"/>
                <a:gd name="connsiteX163" fmla="*/ 124398 w 741634"/>
                <a:gd name="connsiteY163" fmla="*/ 55940 h 82717"/>
                <a:gd name="connsiteX164" fmla="*/ 137761 w 741634"/>
                <a:gd name="connsiteY164" fmla="*/ 43406 h 82717"/>
                <a:gd name="connsiteX165" fmla="*/ 137766 w 741634"/>
                <a:gd name="connsiteY165" fmla="*/ 42820 h 82717"/>
                <a:gd name="connsiteX166" fmla="*/ 124177 w 741634"/>
                <a:gd name="connsiteY166" fmla="*/ 29107 h 82717"/>
                <a:gd name="connsiteX167" fmla="*/ 111739 w 741634"/>
                <a:gd name="connsiteY167" fmla="*/ 42310 h 82717"/>
                <a:gd name="connsiteX168" fmla="*/ 640174 w 741634"/>
                <a:gd name="connsiteY168" fmla="*/ 42117 h 82717"/>
                <a:gd name="connsiteX169" fmla="*/ 618502 w 741634"/>
                <a:gd name="connsiteY169" fmla="*/ 20527 h 82717"/>
                <a:gd name="connsiteX170" fmla="*/ 604989 w 741634"/>
                <a:gd name="connsiteY170" fmla="*/ 25158 h 82717"/>
                <a:gd name="connsiteX171" fmla="*/ 604989 w 741634"/>
                <a:gd name="connsiteY171" fmla="*/ 21388 h 82717"/>
                <a:gd name="connsiteX172" fmla="*/ 596430 w 741634"/>
                <a:gd name="connsiteY172" fmla="*/ 21388 h 82717"/>
                <a:gd name="connsiteX173" fmla="*/ 596430 w 741634"/>
                <a:gd name="connsiteY173" fmla="*/ 78033 h 82717"/>
                <a:gd name="connsiteX174" fmla="*/ 605099 w 741634"/>
                <a:gd name="connsiteY174" fmla="*/ 78033 h 82717"/>
                <a:gd name="connsiteX175" fmla="*/ 605099 w 741634"/>
                <a:gd name="connsiteY175" fmla="*/ 59689 h 82717"/>
                <a:gd name="connsiteX176" fmla="*/ 618399 w 741634"/>
                <a:gd name="connsiteY176" fmla="*/ 64375 h 82717"/>
                <a:gd name="connsiteX177" fmla="*/ 640174 w 741634"/>
                <a:gd name="connsiteY177" fmla="*/ 42117 h 82717"/>
                <a:gd name="connsiteX178" fmla="*/ 631154 w 741634"/>
                <a:gd name="connsiteY178" fmla="*/ 42668 h 82717"/>
                <a:gd name="connsiteX179" fmla="*/ 618502 w 741634"/>
                <a:gd name="connsiteY179" fmla="*/ 29038 h 82717"/>
                <a:gd name="connsiteX180" fmla="*/ 605139 w 741634"/>
                <a:gd name="connsiteY180" fmla="*/ 41572 h 82717"/>
                <a:gd name="connsiteX181" fmla="*/ 605133 w 741634"/>
                <a:gd name="connsiteY181" fmla="*/ 42158 h 82717"/>
                <a:gd name="connsiteX182" fmla="*/ 618723 w 741634"/>
                <a:gd name="connsiteY182" fmla="*/ 55871 h 82717"/>
                <a:gd name="connsiteX183" fmla="*/ 631154 w 741634"/>
                <a:gd name="connsiteY183" fmla="*/ 42668 h 82717"/>
                <a:gd name="connsiteX184" fmla="*/ 706549 w 741634"/>
                <a:gd name="connsiteY184" fmla="*/ 63755 h 82717"/>
                <a:gd name="connsiteX185" fmla="*/ 706549 w 741634"/>
                <a:gd name="connsiteY185" fmla="*/ 21464 h 82717"/>
                <a:gd name="connsiteX186" fmla="*/ 715191 w 741634"/>
                <a:gd name="connsiteY186" fmla="*/ 21464 h 82717"/>
                <a:gd name="connsiteX187" fmla="*/ 715191 w 741634"/>
                <a:gd name="connsiteY187" fmla="*/ 24097 h 82717"/>
                <a:gd name="connsiteX188" fmla="*/ 725321 w 741634"/>
                <a:gd name="connsiteY188" fmla="*/ 20755 h 82717"/>
                <a:gd name="connsiteX189" fmla="*/ 742252 w 741634"/>
                <a:gd name="connsiteY189" fmla="*/ 37624 h 82717"/>
                <a:gd name="connsiteX190" fmla="*/ 742252 w 741634"/>
                <a:gd name="connsiteY190" fmla="*/ 63755 h 82717"/>
                <a:gd name="connsiteX191" fmla="*/ 733500 w 741634"/>
                <a:gd name="connsiteY191" fmla="*/ 63755 h 82717"/>
                <a:gd name="connsiteX192" fmla="*/ 733500 w 741634"/>
                <a:gd name="connsiteY192" fmla="*/ 38389 h 82717"/>
                <a:gd name="connsiteX193" fmla="*/ 724439 w 741634"/>
                <a:gd name="connsiteY193" fmla="*/ 29162 h 82717"/>
                <a:gd name="connsiteX194" fmla="*/ 715191 w 741634"/>
                <a:gd name="connsiteY194" fmla="*/ 38389 h 82717"/>
                <a:gd name="connsiteX195" fmla="*/ 715191 w 741634"/>
                <a:gd name="connsiteY195" fmla="*/ 63755 h 82717"/>
                <a:gd name="connsiteX196" fmla="*/ 706549 w 741634"/>
                <a:gd name="connsiteY196" fmla="*/ 63755 h 82717"/>
                <a:gd name="connsiteX197" fmla="*/ 497178 w 741634"/>
                <a:gd name="connsiteY197" fmla="*/ 63610 h 82717"/>
                <a:gd name="connsiteX198" fmla="*/ 497178 w 741634"/>
                <a:gd name="connsiteY198" fmla="*/ 6221 h 82717"/>
                <a:gd name="connsiteX199" fmla="*/ 504648 w 741634"/>
                <a:gd name="connsiteY199" fmla="*/ 6221 h 82717"/>
                <a:gd name="connsiteX200" fmla="*/ 533693 w 741634"/>
                <a:gd name="connsiteY200" fmla="*/ 46031 h 82717"/>
                <a:gd name="connsiteX201" fmla="*/ 533693 w 741634"/>
                <a:gd name="connsiteY201" fmla="*/ 6221 h 82717"/>
                <a:gd name="connsiteX202" fmla="*/ 542790 w 741634"/>
                <a:gd name="connsiteY202" fmla="*/ 6221 h 82717"/>
                <a:gd name="connsiteX203" fmla="*/ 542790 w 741634"/>
                <a:gd name="connsiteY203" fmla="*/ 63610 h 82717"/>
                <a:gd name="connsiteX204" fmla="*/ 535251 w 741634"/>
                <a:gd name="connsiteY204" fmla="*/ 63610 h 82717"/>
                <a:gd name="connsiteX205" fmla="*/ 506260 w 741634"/>
                <a:gd name="connsiteY205" fmla="*/ 23669 h 82717"/>
                <a:gd name="connsiteX206" fmla="*/ 506260 w 741634"/>
                <a:gd name="connsiteY206" fmla="*/ 63610 h 82717"/>
                <a:gd name="connsiteX207" fmla="*/ 497171 w 741634"/>
                <a:gd name="connsiteY207" fmla="*/ 63610 h 82717"/>
                <a:gd name="connsiteX208" fmla="*/ 9165 w 741634"/>
                <a:gd name="connsiteY208" fmla="*/ 63589 h 82717"/>
                <a:gd name="connsiteX209" fmla="*/ 620 w 741634"/>
                <a:gd name="connsiteY209" fmla="*/ 63589 h 82717"/>
                <a:gd name="connsiteX210" fmla="*/ 620 w 741634"/>
                <a:gd name="connsiteY210" fmla="*/ 10032 h 82717"/>
                <a:gd name="connsiteX211" fmla="*/ 7608 w 741634"/>
                <a:gd name="connsiteY211" fmla="*/ 10032 h 82717"/>
                <a:gd name="connsiteX212" fmla="*/ 25965 w 741634"/>
                <a:gd name="connsiteY212" fmla="*/ 34819 h 82717"/>
                <a:gd name="connsiteX213" fmla="*/ 44254 w 741634"/>
                <a:gd name="connsiteY213" fmla="*/ 10066 h 82717"/>
                <a:gd name="connsiteX214" fmla="*/ 51352 w 741634"/>
                <a:gd name="connsiteY214" fmla="*/ 10066 h 82717"/>
                <a:gd name="connsiteX215" fmla="*/ 51352 w 741634"/>
                <a:gd name="connsiteY215" fmla="*/ 63583 h 82717"/>
                <a:gd name="connsiteX216" fmla="*/ 42697 w 741634"/>
                <a:gd name="connsiteY216" fmla="*/ 63583 h 82717"/>
                <a:gd name="connsiteX217" fmla="*/ 42697 w 741634"/>
                <a:gd name="connsiteY217" fmla="*/ 26467 h 82717"/>
                <a:gd name="connsiteX218" fmla="*/ 25965 w 741634"/>
                <a:gd name="connsiteY218" fmla="*/ 49249 h 82717"/>
                <a:gd name="connsiteX219" fmla="*/ 9165 w 741634"/>
                <a:gd name="connsiteY219" fmla="*/ 26329 h 82717"/>
                <a:gd name="connsiteX220" fmla="*/ 9165 w 741634"/>
                <a:gd name="connsiteY220" fmla="*/ 63589 h 8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741634" h="82717">
                  <a:moveTo>
                    <a:pt x="422926" y="81561"/>
                  </a:moveTo>
                  <a:cubicBezTo>
                    <a:pt x="423276" y="82847"/>
                    <a:pt x="424601" y="83606"/>
                    <a:pt x="425886" y="83257"/>
                  </a:cubicBezTo>
                  <a:cubicBezTo>
                    <a:pt x="426288" y="83148"/>
                    <a:pt x="426654" y="82936"/>
                    <a:pt x="426951" y="82643"/>
                  </a:cubicBezTo>
                  <a:lnTo>
                    <a:pt x="462805" y="47216"/>
                  </a:lnTo>
                  <a:lnTo>
                    <a:pt x="420197" y="71494"/>
                  </a:lnTo>
                  <a:lnTo>
                    <a:pt x="422926" y="81561"/>
                  </a:lnTo>
                  <a:close/>
                  <a:moveTo>
                    <a:pt x="407656" y="936"/>
                  </a:moveTo>
                  <a:cubicBezTo>
                    <a:pt x="406496" y="281"/>
                    <a:pt x="405025" y="691"/>
                    <a:pt x="404370" y="1851"/>
                  </a:cubicBezTo>
                  <a:cubicBezTo>
                    <a:pt x="404165" y="2213"/>
                    <a:pt x="404058" y="2622"/>
                    <a:pt x="404058" y="3038"/>
                  </a:cubicBezTo>
                  <a:lnTo>
                    <a:pt x="404058" y="24476"/>
                  </a:lnTo>
                  <a:lnTo>
                    <a:pt x="426634" y="11603"/>
                  </a:lnTo>
                  <a:lnTo>
                    <a:pt x="407656" y="936"/>
                  </a:lnTo>
                  <a:close/>
                  <a:moveTo>
                    <a:pt x="433345" y="15441"/>
                  </a:moveTo>
                  <a:lnTo>
                    <a:pt x="404058" y="32125"/>
                  </a:lnTo>
                  <a:lnTo>
                    <a:pt x="404058" y="48973"/>
                  </a:lnTo>
                  <a:lnTo>
                    <a:pt x="448099" y="23862"/>
                  </a:lnTo>
                  <a:lnTo>
                    <a:pt x="433345" y="15441"/>
                  </a:lnTo>
                  <a:close/>
                  <a:moveTo>
                    <a:pt x="465789" y="38203"/>
                  </a:moveTo>
                  <a:cubicBezTo>
                    <a:pt x="466948" y="37546"/>
                    <a:pt x="467354" y="36074"/>
                    <a:pt x="466698" y="34915"/>
                  </a:cubicBezTo>
                  <a:cubicBezTo>
                    <a:pt x="466483" y="34536"/>
                    <a:pt x="466168" y="34221"/>
                    <a:pt x="465789" y="34006"/>
                  </a:cubicBezTo>
                  <a:lnTo>
                    <a:pt x="454818" y="27804"/>
                  </a:lnTo>
                  <a:lnTo>
                    <a:pt x="404065" y="56740"/>
                  </a:lnTo>
                  <a:lnTo>
                    <a:pt x="404065" y="69020"/>
                  </a:lnTo>
                  <a:cubicBezTo>
                    <a:pt x="404063" y="70352"/>
                    <a:pt x="405140" y="71434"/>
                    <a:pt x="406472" y="71436"/>
                  </a:cubicBezTo>
                  <a:cubicBezTo>
                    <a:pt x="406892" y="71438"/>
                    <a:pt x="407305" y="71329"/>
                    <a:pt x="407669" y="71121"/>
                  </a:cubicBezTo>
                  <a:lnTo>
                    <a:pt x="465796" y="38203"/>
                  </a:lnTo>
                  <a:close/>
                  <a:moveTo>
                    <a:pt x="279998" y="10969"/>
                  </a:moveTo>
                  <a:cubicBezTo>
                    <a:pt x="279998" y="7985"/>
                    <a:pt x="282445" y="5573"/>
                    <a:pt x="285456" y="5573"/>
                  </a:cubicBezTo>
                  <a:cubicBezTo>
                    <a:pt x="288467" y="5573"/>
                    <a:pt x="290914" y="7985"/>
                    <a:pt x="290914" y="10969"/>
                  </a:cubicBezTo>
                  <a:cubicBezTo>
                    <a:pt x="290914" y="13953"/>
                    <a:pt x="288467" y="16365"/>
                    <a:pt x="285456" y="16365"/>
                  </a:cubicBezTo>
                  <a:cubicBezTo>
                    <a:pt x="282445" y="16365"/>
                    <a:pt x="279998" y="13953"/>
                    <a:pt x="279998" y="10969"/>
                  </a:cubicBezTo>
                  <a:close/>
                  <a:moveTo>
                    <a:pt x="687750" y="10969"/>
                  </a:moveTo>
                  <a:cubicBezTo>
                    <a:pt x="687750" y="7985"/>
                    <a:pt x="690197" y="5573"/>
                    <a:pt x="693208" y="5573"/>
                  </a:cubicBezTo>
                  <a:cubicBezTo>
                    <a:pt x="696220" y="5573"/>
                    <a:pt x="698666" y="7985"/>
                    <a:pt x="698666" y="10969"/>
                  </a:cubicBezTo>
                  <a:cubicBezTo>
                    <a:pt x="698666" y="13953"/>
                    <a:pt x="696220" y="16365"/>
                    <a:pt x="693208" y="16365"/>
                  </a:cubicBezTo>
                  <a:cubicBezTo>
                    <a:pt x="690197" y="16365"/>
                    <a:pt x="687750" y="13953"/>
                    <a:pt x="687750" y="10969"/>
                  </a:cubicBezTo>
                  <a:close/>
                  <a:moveTo>
                    <a:pt x="95455" y="63589"/>
                  </a:moveTo>
                  <a:lnTo>
                    <a:pt x="86703" y="63589"/>
                  </a:lnTo>
                  <a:lnTo>
                    <a:pt x="86703" y="60234"/>
                  </a:lnTo>
                  <a:cubicBezTo>
                    <a:pt x="84801" y="61619"/>
                    <a:pt x="80750" y="64430"/>
                    <a:pt x="73741" y="64430"/>
                  </a:cubicBezTo>
                  <a:cubicBezTo>
                    <a:pt x="65458" y="64430"/>
                    <a:pt x="58071" y="58959"/>
                    <a:pt x="59015" y="50111"/>
                  </a:cubicBezTo>
                  <a:cubicBezTo>
                    <a:pt x="59828" y="42489"/>
                    <a:pt x="66960" y="39195"/>
                    <a:pt x="71750" y="38210"/>
                  </a:cubicBezTo>
                  <a:lnTo>
                    <a:pt x="86703" y="35832"/>
                  </a:lnTo>
                  <a:cubicBezTo>
                    <a:pt x="86703" y="32118"/>
                    <a:pt x="84705" y="29244"/>
                    <a:pt x="79371" y="28900"/>
                  </a:cubicBezTo>
                  <a:cubicBezTo>
                    <a:pt x="74038" y="28555"/>
                    <a:pt x="71033" y="31002"/>
                    <a:pt x="68545" y="35908"/>
                  </a:cubicBezTo>
                  <a:lnTo>
                    <a:pt x="60800" y="31739"/>
                  </a:lnTo>
                  <a:cubicBezTo>
                    <a:pt x="69193" y="13608"/>
                    <a:pt x="95455" y="19583"/>
                    <a:pt x="95455" y="34592"/>
                  </a:cubicBezTo>
                  <a:lnTo>
                    <a:pt x="95455" y="63583"/>
                  </a:lnTo>
                  <a:close/>
                  <a:moveTo>
                    <a:pt x="86703" y="43881"/>
                  </a:moveTo>
                  <a:cubicBezTo>
                    <a:pt x="86745" y="46610"/>
                    <a:pt x="86276" y="51544"/>
                    <a:pt x="81060" y="54838"/>
                  </a:cubicBezTo>
                  <a:cubicBezTo>
                    <a:pt x="77015" y="57388"/>
                    <a:pt x="68373" y="56898"/>
                    <a:pt x="67946" y="52116"/>
                  </a:cubicBezTo>
                  <a:cubicBezTo>
                    <a:pt x="67608" y="48291"/>
                    <a:pt x="71123" y="46665"/>
                    <a:pt x="74189" y="45928"/>
                  </a:cubicBezTo>
                  <a:lnTo>
                    <a:pt x="86703" y="43881"/>
                  </a:lnTo>
                  <a:close/>
                  <a:moveTo>
                    <a:pt x="587423" y="63589"/>
                  </a:moveTo>
                  <a:lnTo>
                    <a:pt x="578672" y="63589"/>
                  </a:lnTo>
                  <a:lnTo>
                    <a:pt x="578672" y="60234"/>
                  </a:lnTo>
                  <a:cubicBezTo>
                    <a:pt x="576770" y="61619"/>
                    <a:pt x="572718" y="64430"/>
                    <a:pt x="565709" y="64430"/>
                  </a:cubicBezTo>
                  <a:cubicBezTo>
                    <a:pt x="557426" y="64430"/>
                    <a:pt x="550039" y="58959"/>
                    <a:pt x="550983" y="50111"/>
                  </a:cubicBezTo>
                  <a:cubicBezTo>
                    <a:pt x="551796" y="42489"/>
                    <a:pt x="558929" y="39195"/>
                    <a:pt x="563718" y="38210"/>
                  </a:cubicBezTo>
                  <a:lnTo>
                    <a:pt x="578672" y="35832"/>
                  </a:lnTo>
                  <a:cubicBezTo>
                    <a:pt x="578672" y="32118"/>
                    <a:pt x="576673" y="29244"/>
                    <a:pt x="571339" y="28900"/>
                  </a:cubicBezTo>
                  <a:cubicBezTo>
                    <a:pt x="566006" y="28555"/>
                    <a:pt x="563001" y="31002"/>
                    <a:pt x="560514" y="35908"/>
                  </a:cubicBezTo>
                  <a:lnTo>
                    <a:pt x="552768" y="31739"/>
                  </a:lnTo>
                  <a:cubicBezTo>
                    <a:pt x="561161" y="13608"/>
                    <a:pt x="587423" y="19583"/>
                    <a:pt x="587423" y="34592"/>
                  </a:cubicBezTo>
                  <a:lnTo>
                    <a:pt x="587423" y="63583"/>
                  </a:lnTo>
                  <a:close/>
                  <a:moveTo>
                    <a:pt x="578672" y="43881"/>
                  </a:moveTo>
                  <a:cubicBezTo>
                    <a:pt x="578713" y="46610"/>
                    <a:pt x="578244" y="51544"/>
                    <a:pt x="573021" y="54838"/>
                  </a:cubicBezTo>
                  <a:cubicBezTo>
                    <a:pt x="568976" y="57388"/>
                    <a:pt x="560334" y="56898"/>
                    <a:pt x="559907" y="52116"/>
                  </a:cubicBezTo>
                  <a:cubicBezTo>
                    <a:pt x="559569" y="48291"/>
                    <a:pt x="563084" y="46665"/>
                    <a:pt x="566150" y="45928"/>
                  </a:cubicBezTo>
                  <a:lnTo>
                    <a:pt x="578665" y="43881"/>
                  </a:lnTo>
                  <a:close/>
                  <a:moveTo>
                    <a:pt x="655934" y="63589"/>
                  </a:moveTo>
                  <a:lnTo>
                    <a:pt x="647348" y="63589"/>
                  </a:lnTo>
                  <a:lnTo>
                    <a:pt x="647348" y="5360"/>
                  </a:lnTo>
                  <a:lnTo>
                    <a:pt x="655934" y="5360"/>
                  </a:lnTo>
                  <a:lnTo>
                    <a:pt x="655934" y="39092"/>
                  </a:lnTo>
                  <a:lnTo>
                    <a:pt x="674402" y="21457"/>
                  </a:lnTo>
                  <a:lnTo>
                    <a:pt x="686379" y="21457"/>
                  </a:lnTo>
                  <a:lnTo>
                    <a:pt x="668235" y="38926"/>
                  </a:lnTo>
                  <a:lnTo>
                    <a:pt x="686944" y="63583"/>
                  </a:lnTo>
                  <a:lnTo>
                    <a:pt x="676222" y="63583"/>
                  </a:lnTo>
                  <a:lnTo>
                    <a:pt x="661909" y="44928"/>
                  </a:lnTo>
                  <a:lnTo>
                    <a:pt x="655934" y="50745"/>
                  </a:lnTo>
                  <a:lnTo>
                    <a:pt x="655934" y="63583"/>
                  </a:lnTo>
                  <a:close/>
                  <a:moveTo>
                    <a:pt x="697646" y="21457"/>
                  </a:moveTo>
                  <a:lnTo>
                    <a:pt x="688998" y="21457"/>
                  </a:lnTo>
                  <a:lnTo>
                    <a:pt x="688998" y="63583"/>
                  </a:lnTo>
                  <a:lnTo>
                    <a:pt x="697646" y="63583"/>
                  </a:lnTo>
                  <a:lnTo>
                    <a:pt x="697646" y="21457"/>
                  </a:lnTo>
                  <a:close/>
                  <a:moveTo>
                    <a:pt x="289694" y="21457"/>
                  </a:moveTo>
                  <a:lnTo>
                    <a:pt x="281046" y="21457"/>
                  </a:lnTo>
                  <a:lnTo>
                    <a:pt x="281046" y="63583"/>
                  </a:lnTo>
                  <a:lnTo>
                    <a:pt x="289694" y="63583"/>
                  </a:lnTo>
                  <a:lnTo>
                    <a:pt x="289694" y="21457"/>
                  </a:lnTo>
                  <a:close/>
                  <a:moveTo>
                    <a:pt x="328174" y="63583"/>
                  </a:moveTo>
                  <a:lnTo>
                    <a:pt x="328174" y="5346"/>
                  </a:lnTo>
                  <a:lnTo>
                    <a:pt x="336822" y="5346"/>
                  </a:lnTo>
                  <a:lnTo>
                    <a:pt x="336822" y="23918"/>
                  </a:lnTo>
                  <a:cubicBezTo>
                    <a:pt x="339310" y="21533"/>
                    <a:pt x="343713" y="20575"/>
                    <a:pt x="346952" y="20575"/>
                  </a:cubicBezTo>
                  <a:cubicBezTo>
                    <a:pt x="356958" y="20575"/>
                    <a:pt x="364021" y="28031"/>
                    <a:pt x="363883" y="37445"/>
                  </a:cubicBezTo>
                  <a:lnTo>
                    <a:pt x="363883" y="63576"/>
                  </a:lnTo>
                  <a:lnTo>
                    <a:pt x="355132" y="63576"/>
                  </a:lnTo>
                  <a:lnTo>
                    <a:pt x="355132" y="38217"/>
                  </a:lnTo>
                  <a:cubicBezTo>
                    <a:pt x="355132" y="35405"/>
                    <a:pt x="353657" y="28989"/>
                    <a:pt x="346070" y="28989"/>
                  </a:cubicBezTo>
                  <a:cubicBezTo>
                    <a:pt x="339399" y="28989"/>
                    <a:pt x="336822" y="34199"/>
                    <a:pt x="336822" y="38217"/>
                  </a:cubicBezTo>
                  <a:lnTo>
                    <a:pt x="336822" y="63583"/>
                  </a:lnTo>
                  <a:lnTo>
                    <a:pt x="328174" y="63583"/>
                  </a:lnTo>
                  <a:close/>
                  <a:moveTo>
                    <a:pt x="295372" y="29858"/>
                  </a:moveTo>
                  <a:lnTo>
                    <a:pt x="295372" y="21485"/>
                  </a:lnTo>
                  <a:lnTo>
                    <a:pt x="299652" y="21485"/>
                  </a:lnTo>
                  <a:cubicBezTo>
                    <a:pt x="301364" y="21485"/>
                    <a:pt x="302753" y="20097"/>
                    <a:pt x="302753" y="18384"/>
                  </a:cubicBezTo>
                  <a:lnTo>
                    <a:pt x="302753" y="12492"/>
                  </a:lnTo>
                  <a:lnTo>
                    <a:pt x="311373" y="12492"/>
                  </a:lnTo>
                  <a:lnTo>
                    <a:pt x="311373" y="21485"/>
                  </a:lnTo>
                  <a:lnTo>
                    <a:pt x="320394" y="21485"/>
                  </a:lnTo>
                  <a:lnTo>
                    <a:pt x="320394" y="29858"/>
                  </a:lnTo>
                  <a:lnTo>
                    <a:pt x="311373" y="29858"/>
                  </a:lnTo>
                  <a:lnTo>
                    <a:pt x="311373" y="51282"/>
                  </a:lnTo>
                  <a:cubicBezTo>
                    <a:pt x="311373" y="53301"/>
                    <a:pt x="312097" y="55858"/>
                    <a:pt x="315839" y="55858"/>
                  </a:cubicBezTo>
                  <a:cubicBezTo>
                    <a:pt x="318354" y="55858"/>
                    <a:pt x="319498" y="55616"/>
                    <a:pt x="320911" y="55375"/>
                  </a:cubicBezTo>
                  <a:lnTo>
                    <a:pt x="320911" y="63210"/>
                  </a:lnTo>
                  <a:cubicBezTo>
                    <a:pt x="320911" y="63210"/>
                    <a:pt x="318423" y="63989"/>
                    <a:pt x="315005" y="63989"/>
                  </a:cubicBezTo>
                  <a:cubicBezTo>
                    <a:pt x="305371" y="63989"/>
                    <a:pt x="302760" y="56747"/>
                    <a:pt x="302760" y="51668"/>
                  </a:cubicBezTo>
                  <a:lnTo>
                    <a:pt x="302760" y="29858"/>
                  </a:lnTo>
                  <a:lnTo>
                    <a:pt x="295379" y="29858"/>
                  </a:lnTo>
                  <a:close/>
                  <a:moveTo>
                    <a:pt x="224773" y="21485"/>
                  </a:moveTo>
                  <a:lnTo>
                    <a:pt x="215167" y="21485"/>
                  </a:lnTo>
                  <a:lnTo>
                    <a:pt x="230265" y="63562"/>
                  </a:lnTo>
                  <a:lnTo>
                    <a:pt x="238018" y="63562"/>
                  </a:lnTo>
                  <a:lnTo>
                    <a:pt x="246521" y="36563"/>
                  </a:lnTo>
                  <a:lnTo>
                    <a:pt x="255053" y="63562"/>
                  </a:lnTo>
                  <a:lnTo>
                    <a:pt x="262833" y="63562"/>
                  </a:lnTo>
                  <a:lnTo>
                    <a:pt x="277910" y="21485"/>
                  </a:lnTo>
                  <a:lnTo>
                    <a:pt x="268380" y="21485"/>
                  </a:lnTo>
                  <a:lnTo>
                    <a:pt x="259015" y="48567"/>
                  </a:lnTo>
                  <a:lnTo>
                    <a:pt x="250360" y="21485"/>
                  </a:lnTo>
                  <a:lnTo>
                    <a:pt x="242614" y="21485"/>
                  </a:lnTo>
                  <a:lnTo>
                    <a:pt x="234055" y="48753"/>
                  </a:lnTo>
                  <a:lnTo>
                    <a:pt x="224766" y="21485"/>
                  </a:lnTo>
                  <a:close/>
                  <a:moveTo>
                    <a:pt x="153685" y="42861"/>
                  </a:moveTo>
                  <a:cubicBezTo>
                    <a:pt x="153547" y="53653"/>
                    <a:pt x="161864" y="64423"/>
                    <a:pt x="175895" y="64423"/>
                  </a:cubicBezTo>
                  <a:cubicBezTo>
                    <a:pt x="186686" y="64423"/>
                    <a:pt x="192316" y="58097"/>
                    <a:pt x="194735" y="52578"/>
                  </a:cubicBezTo>
                  <a:lnTo>
                    <a:pt x="187864" y="48781"/>
                  </a:lnTo>
                  <a:cubicBezTo>
                    <a:pt x="185694" y="51530"/>
                    <a:pt x="182345" y="56319"/>
                    <a:pt x="175888" y="56319"/>
                  </a:cubicBezTo>
                  <a:cubicBezTo>
                    <a:pt x="167997" y="56319"/>
                    <a:pt x="163312" y="50937"/>
                    <a:pt x="162857" y="45845"/>
                  </a:cubicBezTo>
                  <a:lnTo>
                    <a:pt x="194728" y="45845"/>
                  </a:lnTo>
                  <a:cubicBezTo>
                    <a:pt x="195238" y="43888"/>
                    <a:pt x="195748" y="38988"/>
                    <a:pt x="194521" y="35102"/>
                  </a:cubicBezTo>
                  <a:cubicBezTo>
                    <a:pt x="192206" y="27770"/>
                    <a:pt x="186107" y="20617"/>
                    <a:pt x="174957" y="20617"/>
                  </a:cubicBezTo>
                  <a:cubicBezTo>
                    <a:pt x="163808" y="20617"/>
                    <a:pt x="153678" y="28555"/>
                    <a:pt x="153678" y="42854"/>
                  </a:cubicBezTo>
                  <a:close/>
                  <a:moveTo>
                    <a:pt x="163077" y="37693"/>
                  </a:moveTo>
                  <a:lnTo>
                    <a:pt x="186149" y="37693"/>
                  </a:lnTo>
                  <a:cubicBezTo>
                    <a:pt x="185770" y="34730"/>
                    <a:pt x="182248" y="28727"/>
                    <a:pt x="174964" y="28727"/>
                  </a:cubicBezTo>
                  <a:cubicBezTo>
                    <a:pt x="169442" y="28718"/>
                    <a:pt x="164586" y="32380"/>
                    <a:pt x="163077" y="37693"/>
                  </a:cubicBezTo>
                  <a:close/>
                  <a:moveTo>
                    <a:pt x="102725" y="42861"/>
                  </a:moveTo>
                  <a:cubicBezTo>
                    <a:pt x="102987" y="54976"/>
                    <a:pt x="111525" y="64451"/>
                    <a:pt x="124398" y="64451"/>
                  </a:cubicBezTo>
                  <a:cubicBezTo>
                    <a:pt x="131799" y="64451"/>
                    <a:pt x="136271" y="61164"/>
                    <a:pt x="137911" y="59820"/>
                  </a:cubicBezTo>
                  <a:lnTo>
                    <a:pt x="137911" y="63589"/>
                  </a:lnTo>
                  <a:lnTo>
                    <a:pt x="146470" y="63589"/>
                  </a:lnTo>
                  <a:lnTo>
                    <a:pt x="146470" y="5387"/>
                  </a:lnTo>
                  <a:lnTo>
                    <a:pt x="137801" y="5387"/>
                  </a:lnTo>
                  <a:lnTo>
                    <a:pt x="137801" y="25289"/>
                  </a:lnTo>
                  <a:cubicBezTo>
                    <a:pt x="134948" y="22808"/>
                    <a:pt x="130482" y="20603"/>
                    <a:pt x="124501" y="20603"/>
                  </a:cubicBezTo>
                  <a:cubicBezTo>
                    <a:pt x="111339" y="20603"/>
                    <a:pt x="102463" y="30753"/>
                    <a:pt x="102725" y="42861"/>
                  </a:cubicBezTo>
                  <a:close/>
                  <a:moveTo>
                    <a:pt x="111746" y="42310"/>
                  </a:moveTo>
                  <a:cubicBezTo>
                    <a:pt x="111746" y="50021"/>
                    <a:pt x="116728" y="55940"/>
                    <a:pt x="124398" y="55940"/>
                  </a:cubicBezTo>
                  <a:cubicBezTo>
                    <a:pt x="131549" y="56169"/>
                    <a:pt x="137532" y="50558"/>
                    <a:pt x="137761" y="43406"/>
                  </a:cubicBezTo>
                  <a:cubicBezTo>
                    <a:pt x="137767" y="43211"/>
                    <a:pt x="137769" y="43015"/>
                    <a:pt x="137766" y="42820"/>
                  </a:cubicBezTo>
                  <a:cubicBezTo>
                    <a:pt x="137766" y="33372"/>
                    <a:pt x="130799" y="29107"/>
                    <a:pt x="124177" y="29107"/>
                  </a:cubicBezTo>
                  <a:cubicBezTo>
                    <a:pt x="117555" y="29107"/>
                    <a:pt x="111739" y="34606"/>
                    <a:pt x="111739" y="42310"/>
                  </a:cubicBezTo>
                  <a:close/>
                  <a:moveTo>
                    <a:pt x="640174" y="42117"/>
                  </a:moveTo>
                  <a:cubicBezTo>
                    <a:pt x="639913" y="30002"/>
                    <a:pt x="631375" y="20527"/>
                    <a:pt x="618502" y="20527"/>
                  </a:cubicBezTo>
                  <a:cubicBezTo>
                    <a:pt x="611101" y="20527"/>
                    <a:pt x="606629" y="23814"/>
                    <a:pt x="604989" y="25158"/>
                  </a:cubicBezTo>
                  <a:lnTo>
                    <a:pt x="604989" y="21388"/>
                  </a:lnTo>
                  <a:lnTo>
                    <a:pt x="596430" y="21388"/>
                  </a:lnTo>
                  <a:lnTo>
                    <a:pt x="596430" y="78033"/>
                  </a:lnTo>
                  <a:lnTo>
                    <a:pt x="605099" y="78033"/>
                  </a:lnTo>
                  <a:lnTo>
                    <a:pt x="605099" y="59689"/>
                  </a:lnTo>
                  <a:cubicBezTo>
                    <a:pt x="607952" y="62170"/>
                    <a:pt x="612424" y="64375"/>
                    <a:pt x="618399" y="64375"/>
                  </a:cubicBezTo>
                  <a:cubicBezTo>
                    <a:pt x="631561" y="64375"/>
                    <a:pt x="640436" y="54224"/>
                    <a:pt x="640174" y="42117"/>
                  </a:cubicBezTo>
                  <a:close/>
                  <a:moveTo>
                    <a:pt x="631154" y="42668"/>
                  </a:moveTo>
                  <a:cubicBezTo>
                    <a:pt x="631154" y="34957"/>
                    <a:pt x="626172" y="29038"/>
                    <a:pt x="618502" y="29038"/>
                  </a:cubicBezTo>
                  <a:cubicBezTo>
                    <a:pt x="611350" y="28809"/>
                    <a:pt x="605368" y="34420"/>
                    <a:pt x="605139" y="41572"/>
                  </a:cubicBezTo>
                  <a:cubicBezTo>
                    <a:pt x="605133" y="41767"/>
                    <a:pt x="605131" y="41963"/>
                    <a:pt x="605133" y="42158"/>
                  </a:cubicBezTo>
                  <a:cubicBezTo>
                    <a:pt x="605133" y="51606"/>
                    <a:pt x="612100" y="55871"/>
                    <a:pt x="618723" y="55871"/>
                  </a:cubicBezTo>
                  <a:cubicBezTo>
                    <a:pt x="625345" y="55871"/>
                    <a:pt x="631154" y="50372"/>
                    <a:pt x="631154" y="42668"/>
                  </a:cubicBezTo>
                  <a:close/>
                  <a:moveTo>
                    <a:pt x="706549" y="63755"/>
                  </a:moveTo>
                  <a:lnTo>
                    <a:pt x="706549" y="21464"/>
                  </a:lnTo>
                  <a:lnTo>
                    <a:pt x="715191" y="21464"/>
                  </a:lnTo>
                  <a:lnTo>
                    <a:pt x="715191" y="24097"/>
                  </a:lnTo>
                  <a:cubicBezTo>
                    <a:pt x="717678" y="21712"/>
                    <a:pt x="722082" y="20755"/>
                    <a:pt x="725321" y="20755"/>
                  </a:cubicBezTo>
                  <a:cubicBezTo>
                    <a:pt x="735326" y="20755"/>
                    <a:pt x="742390" y="28211"/>
                    <a:pt x="742252" y="37624"/>
                  </a:cubicBezTo>
                  <a:lnTo>
                    <a:pt x="742252" y="63755"/>
                  </a:lnTo>
                  <a:lnTo>
                    <a:pt x="733500" y="63755"/>
                  </a:lnTo>
                  <a:lnTo>
                    <a:pt x="733500" y="38389"/>
                  </a:lnTo>
                  <a:cubicBezTo>
                    <a:pt x="733500" y="35577"/>
                    <a:pt x="732026" y="29162"/>
                    <a:pt x="724439" y="29162"/>
                  </a:cubicBezTo>
                  <a:cubicBezTo>
                    <a:pt x="717761" y="29162"/>
                    <a:pt x="715191" y="34371"/>
                    <a:pt x="715191" y="38389"/>
                  </a:cubicBezTo>
                  <a:lnTo>
                    <a:pt x="715191" y="63755"/>
                  </a:lnTo>
                  <a:lnTo>
                    <a:pt x="706549" y="63755"/>
                  </a:lnTo>
                  <a:close/>
                  <a:moveTo>
                    <a:pt x="497178" y="63610"/>
                  </a:moveTo>
                  <a:lnTo>
                    <a:pt x="497178" y="6221"/>
                  </a:lnTo>
                  <a:lnTo>
                    <a:pt x="504648" y="6221"/>
                  </a:lnTo>
                  <a:lnTo>
                    <a:pt x="533693" y="46031"/>
                  </a:lnTo>
                  <a:lnTo>
                    <a:pt x="533693" y="6221"/>
                  </a:lnTo>
                  <a:lnTo>
                    <a:pt x="542790" y="6221"/>
                  </a:lnTo>
                  <a:lnTo>
                    <a:pt x="542790" y="63610"/>
                  </a:lnTo>
                  <a:lnTo>
                    <a:pt x="535251" y="63610"/>
                  </a:lnTo>
                  <a:lnTo>
                    <a:pt x="506260" y="23669"/>
                  </a:lnTo>
                  <a:lnTo>
                    <a:pt x="506260" y="63610"/>
                  </a:lnTo>
                  <a:lnTo>
                    <a:pt x="497171" y="63610"/>
                  </a:lnTo>
                  <a:close/>
                  <a:moveTo>
                    <a:pt x="9165" y="63589"/>
                  </a:moveTo>
                  <a:lnTo>
                    <a:pt x="620" y="63589"/>
                  </a:lnTo>
                  <a:lnTo>
                    <a:pt x="620" y="10032"/>
                  </a:lnTo>
                  <a:lnTo>
                    <a:pt x="7608" y="10032"/>
                  </a:lnTo>
                  <a:lnTo>
                    <a:pt x="25965" y="34819"/>
                  </a:lnTo>
                  <a:lnTo>
                    <a:pt x="44254" y="10066"/>
                  </a:lnTo>
                  <a:lnTo>
                    <a:pt x="51352" y="10066"/>
                  </a:lnTo>
                  <a:lnTo>
                    <a:pt x="51352" y="63583"/>
                  </a:lnTo>
                  <a:lnTo>
                    <a:pt x="42697" y="63583"/>
                  </a:lnTo>
                  <a:lnTo>
                    <a:pt x="42697" y="26467"/>
                  </a:lnTo>
                  <a:lnTo>
                    <a:pt x="25965" y="49249"/>
                  </a:lnTo>
                  <a:lnTo>
                    <a:pt x="9165" y="26329"/>
                  </a:lnTo>
                  <a:lnTo>
                    <a:pt x="9165" y="63589"/>
                  </a:lnTo>
                  <a:close/>
                </a:path>
              </a:pathLst>
            </a:custGeom>
            <a:noFill/>
            <a:ln w="68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100">
                <a:latin typeface="Albert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08441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C127857C-54DD-321E-2D61-0DB2AEEAB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36">
            <a:extLst>
              <a:ext uri="{FF2B5EF4-FFF2-40B4-BE49-F238E27FC236}">
                <a16:creationId xmlns:a16="http://schemas.microsoft.com/office/drawing/2014/main" id="{7EFBA5D8-C153-8E8F-8ACC-AA4A3F21878B}"/>
              </a:ext>
            </a:extLst>
          </p:cNvPr>
          <p:cNvSpPr txBox="1">
            <a:spLocks/>
          </p:cNvSpPr>
          <p:nvPr/>
        </p:nvSpPr>
        <p:spPr>
          <a:xfrm>
            <a:off x="0" y="157434"/>
            <a:ext cx="5520341" cy="58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lnSpc>
                <a:spcPct val="150000"/>
              </a:lnSpc>
              <a:buSzPts val="9000"/>
            </a:pPr>
            <a:r>
              <a:rPr lang="en-US" sz="3600" dirty="0"/>
              <a:t>Google TTS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F2C25-D50E-3ACB-8239-A8C3E3D997B4}"/>
              </a:ext>
            </a:extLst>
          </p:cNvPr>
          <p:cNvSpPr txBox="1"/>
          <p:nvPr/>
        </p:nvSpPr>
        <p:spPr>
          <a:xfrm>
            <a:off x="2451856" y="1161144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ln/>
                <a:solidFill>
                  <a:srgbClr val="484848"/>
                </a:solidFill>
                <a:latin typeface="Albert Sans" pitchFamily="2" charset="0"/>
                <a:ea typeface="Roboto"/>
                <a:cs typeface="Roboto"/>
                <a:sym typeface="Roboto"/>
                <a:rtl val="0"/>
              </a:rPr>
              <a:t>System performance metrics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E409BFB-E873-F37A-F8BA-B2A045771F09}"/>
              </a:ext>
            </a:extLst>
          </p:cNvPr>
          <p:cNvSpPr/>
          <p:nvPr/>
        </p:nvSpPr>
        <p:spPr>
          <a:xfrm>
            <a:off x="4714966" y="3701766"/>
            <a:ext cx="2195519" cy="1211321"/>
          </a:xfrm>
          <a:custGeom>
            <a:avLst/>
            <a:gdLst>
              <a:gd name="connsiteX0" fmla="*/ 1200476 w 1657350"/>
              <a:gd name="connsiteY0" fmla="*/ 914642 h 914400"/>
              <a:gd name="connsiteX1" fmla="*/ 326 w 1657350"/>
              <a:gd name="connsiteY1" fmla="*/ 914642 h 914400"/>
              <a:gd name="connsiteX2" fmla="*/ 326 w 1657350"/>
              <a:gd name="connsiteY2" fmla="*/ 242 h 914400"/>
              <a:gd name="connsiteX3" fmla="*/ 1200476 w 1657350"/>
              <a:gd name="connsiteY3" fmla="*/ 242 h 914400"/>
              <a:gd name="connsiteX4" fmla="*/ 1200476 w 1657350"/>
              <a:gd name="connsiteY4" fmla="*/ 242 h 914400"/>
              <a:gd name="connsiteX5" fmla="*/ 1657676 w 1657350"/>
              <a:gd name="connsiteY5" fmla="*/ 457442 h 914400"/>
              <a:gd name="connsiteX6" fmla="*/ 1200476 w 1657350"/>
              <a:gd name="connsiteY6" fmla="*/ 914642 h 914400"/>
              <a:gd name="connsiteX7" fmla="*/ 326 w 1657350"/>
              <a:gd name="connsiteY7" fmla="*/ 914642 h 914400"/>
              <a:gd name="connsiteX8" fmla="*/ 326 w 1657350"/>
              <a:gd name="connsiteY8" fmla="*/ 242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7350" h="914400">
                <a:moveTo>
                  <a:pt x="1200476" y="914642"/>
                </a:moveTo>
                <a:lnTo>
                  <a:pt x="326" y="914642"/>
                </a:lnTo>
                <a:moveTo>
                  <a:pt x="326" y="242"/>
                </a:moveTo>
                <a:lnTo>
                  <a:pt x="1200476" y="242"/>
                </a:lnTo>
                <a:moveTo>
                  <a:pt x="1200476" y="242"/>
                </a:moveTo>
                <a:cubicBezTo>
                  <a:pt x="1452984" y="242"/>
                  <a:pt x="1657676" y="204937"/>
                  <a:pt x="1657676" y="457442"/>
                </a:cubicBezTo>
                <a:cubicBezTo>
                  <a:pt x="1657676" y="709947"/>
                  <a:pt x="1452984" y="914642"/>
                  <a:pt x="1200476" y="914642"/>
                </a:cubicBezTo>
                <a:moveTo>
                  <a:pt x="326" y="914642"/>
                </a:moveTo>
                <a:lnTo>
                  <a:pt x="326" y="24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AC2269-72D9-57F6-0189-CDE651EC24ED}"/>
              </a:ext>
            </a:extLst>
          </p:cNvPr>
          <p:cNvGrpSpPr/>
          <p:nvPr/>
        </p:nvGrpSpPr>
        <p:grpSpPr>
          <a:xfrm>
            <a:off x="1610956" y="2187615"/>
            <a:ext cx="6559819" cy="1211321"/>
            <a:chOff x="1610956" y="2187615"/>
            <a:chExt cx="6559819" cy="121132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7899F9-BAB0-D18D-0502-3B068A8AF1E3}"/>
                </a:ext>
              </a:extLst>
            </p:cNvPr>
            <p:cNvSpPr/>
            <p:nvPr/>
          </p:nvSpPr>
          <p:spPr>
            <a:xfrm>
              <a:off x="1610956" y="2187615"/>
              <a:ext cx="3104010" cy="1211321"/>
            </a:xfrm>
            <a:custGeom>
              <a:avLst/>
              <a:gdLst>
                <a:gd name="connsiteX0" fmla="*/ 457280 w 2343150"/>
                <a:gd name="connsiteY0" fmla="*/ 122 h 914400"/>
                <a:gd name="connsiteX1" fmla="*/ 2343230 w 2343150"/>
                <a:gd name="connsiteY1" fmla="*/ 122 h 914400"/>
                <a:gd name="connsiteX2" fmla="*/ 2343230 w 2343150"/>
                <a:gd name="connsiteY2" fmla="*/ 914522 h 914400"/>
                <a:gd name="connsiteX3" fmla="*/ 457280 w 2343150"/>
                <a:gd name="connsiteY3" fmla="*/ 914522 h 914400"/>
                <a:gd name="connsiteX4" fmla="*/ 457280 w 2343150"/>
                <a:gd name="connsiteY4" fmla="*/ 122 h 914400"/>
                <a:gd name="connsiteX5" fmla="*/ 80 w 2343150"/>
                <a:gd name="connsiteY5" fmla="*/ 457322 h 914400"/>
                <a:gd name="connsiteX6" fmla="*/ 457280 w 2343150"/>
                <a:gd name="connsiteY6" fmla="*/ 914522 h 914400"/>
                <a:gd name="connsiteX7" fmla="*/ 457280 w 2343150"/>
                <a:gd name="connsiteY7" fmla="*/ 122 h 914400"/>
                <a:gd name="connsiteX8" fmla="*/ 80 w 2343150"/>
                <a:gd name="connsiteY8" fmla="*/ 45732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914400">
                  <a:moveTo>
                    <a:pt x="457280" y="122"/>
                  </a:moveTo>
                  <a:lnTo>
                    <a:pt x="2343230" y="122"/>
                  </a:lnTo>
                  <a:lnTo>
                    <a:pt x="2343230" y="914522"/>
                  </a:lnTo>
                  <a:lnTo>
                    <a:pt x="457280" y="914522"/>
                  </a:lnTo>
                  <a:lnTo>
                    <a:pt x="457280" y="122"/>
                  </a:lnTo>
                  <a:close/>
                  <a:moveTo>
                    <a:pt x="80" y="457322"/>
                  </a:moveTo>
                  <a:cubicBezTo>
                    <a:pt x="80" y="709827"/>
                    <a:pt x="204775" y="914522"/>
                    <a:pt x="457280" y="914522"/>
                  </a:cubicBezTo>
                  <a:lnTo>
                    <a:pt x="457280" y="122"/>
                  </a:lnTo>
                  <a:cubicBezTo>
                    <a:pt x="204775" y="122"/>
                    <a:pt x="80" y="204817"/>
                    <a:pt x="80" y="457322"/>
                  </a:cubicBezTo>
                  <a:close/>
                </a:path>
              </a:pathLst>
            </a:custGeom>
            <a:solidFill>
              <a:srgbClr val="2F3E46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800">
                <a:latin typeface="Albert Sans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3C2446-6109-431B-EA12-A4D9EA313036}"/>
                </a:ext>
              </a:extLst>
            </p:cNvPr>
            <p:cNvSpPr txBox="1"/>
            <p:nvPr/>
          </p:nvSpPr>
          <p:spPr>
            <a:xfrm>
              <a:off x="2514777" y="2608609"/>
              <a:ext cx="1960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FFFFFF"/>
                  </a:solidFill>
                  <a:latin typeface="Albert Sans" pitchFamily="2" charset="0"/>
                  <a:ea typeface="Roboto"/>
                  <a:cs typeface="Roboto"/>
                  <a:sym typeface="Roboto"/>
                  <a:rtl val="0"/>
                </a:rPr>
                <a:t>False Alarm Rate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CDB0D7-AECD-B25B-EBAB-A9B8139F432A}"/>
                </a:ext>
              </a:extLst>
            </p:cNvPr>
            <p:cNvSpPr txBox="1"/>
            <p:nvPr/>
          </p:nvSpPr>
          <p:spPr>
            <a:xfrm>
              <a:off x="4770485" y="2608609"/>
              <a:ext cx="3400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46432D"/>
                  </a:solidFill>
                  <a:latin typeface="Albert Sans" pitchFamily="2" charset="0"/>
                  <a:ea typeface="Roboto"/>
                  <a:cs typeface="Roboto"/>
                  <a:sym typeface="Roboto"/>
                  <a:rtl val="0"/>
                </a:rPr>
                <a:t>The rate of false alarms is 17%.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DCBA29C-EF96-9917-1DB3-2BCB62232BD7}"/>
                </a:ext>
              </a:extLst>
            </p:cNvPr>
            <p:cNvSpPr/>
            <p:nvPr/>
          </p:nvSpPr>
          <p:spPr>
            <a:xfrm>
              <a:off x="1610956" y="2187615"/>
              <a:ext cx="3104010" cy="1211321"/>
            </a:xfrm>
            <a:custGeom>
              <a:avLst/>
              <a:gdLst>
                <a:gd name="connsiteX0" fmla="*/ 457280 w 2343150"/>
                <a:gd name="connsiteY0" fmla="*/ 122 h 914400"/>
                <a:gd name="connsiteX1" fmla="*/ 2343230 w 2343150"/>
                <a:gd name="connsiteY1" fmla="*/ 122 h 914400"/>
                <a:gd name="connsiteX2" fmla="*/ 2343230 w 2343150"/>
                <a:gd name="connsiteY2" fmla="*/ 914522 h 914400"/>
                <a:gd name="connsiteX3" fmla="*/ 457280 w 2343150"/>
                <a:gd name="connsiteY3" fmla="*/ 914522 h 914400"/>
                <a:gd name="connsiteX4" fmla="*/ 457280 w 2343150"/>
                <a:gd name="connsiteY4" fmla="*/ 914522 h 914400"/>
                <a:gd name="connsiteX5" fmla="*/ 80 w 2343150"/>
                <a:gd name="connsiteY5" fmla="*/ 457322 h 914400"/>
                <a:gd name="connsiteX6" fmla="*/ 457280 w 2343150"/>
                <a:gd name="connsiteY6" fmla="*/ 122 h 914400"/>
                <a:gd name="connsiteX7" fmla="*/ 2343230 w 2343150"/>
                <a:gd name="connsiteY7" fmla="*/ 122 h 914400"/>
                <a:gd name="connsiteX8" fmla="*/ 2343230 w 2343150"/>
                <a:gd name="connsiteY8" fmla="*/ 91452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914400">
                  <a:moveTo>
                    <a:pt x="457280" y="122"/>
                  </a:moveTo>
                  <a:lnTo>
                    <a:pt x="2343230" y="122"/>
                  </a:lnTo>
                  <a:moveTo>
                    <a:pt x="2343230" y="914522"/>
                  </a:moveTo>
                  <a:lnTo>
                    <a:pt x="457280" y="914522"/>
                  </a:lnTo>
                  <a:moveTo>
                    <a:pt x="457280" y="914522"/>
                  </a:moveTo>
                  <a:cubicBezTo>
                    <a:pt x="204775" y="914522"/>
                    <a:pt x="80" y="709827"/>
                    <a:pt x="80" y="457322"/>
                  </a:cubicBezTo>
                  <a:cubicBezTo>
                    <a:pt x="80" y="204817"/>
                    <a:pt x="204775" y="122"/>
                    <a:pt x="457280" y="122"/>
                  </a:cubicBezTo>
                  <a:moveTo>
                    <a:pt x="2343230" y="122"/>
                  </a:moveTo>
                  <a:lnTo>
                    <a:pt x="2343230" y="914522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800">
                <a:latin typeface="Albert Sans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A221FF-9A5E-A17D-1D01-A990E00FBF56}"/>
                </a:ext>
              </a:extLst>
            </p:cNvPr>
            <p:cNvSpPr/>
            <p:nvPr/>
          </p:nvSpPr>
          <p:spPr>
            <a:xfrm>
              <a:off x="2003688" y="2580349"/>
              <a:ext cx="425884" cy="425855"/>
            </a:xfrm>
            <a:custGeom>
              <a:avLst/>
              <a:gdLst>
                <a:gd name="connsiteX0" fmla="*/ 110 w 321491"/>
                <a:gd name="connsiteY0" fmla="*/ 117309 h 321469"/>
                <a:gd name="connsiteX1" fmla="*/ 110 w 321491"/>
                <a:gd name="connsiteY1" fmla="*/ 71590 h 321469"/>
                <a:gd name="connsiteX2" fmla="*/ 14398 w 321491"/>
                <a:gd name="connsiteY2" fmla="*/ 57302 h 321469"/>
                <a:gd name="connsiteX3" fmla="*/ 60117 w 321491"/>
                <a:gd name="connsiteY3" fmla="*/ 57302 h 321469"/>
                <a:gd name="connsiteX4" fmla="*/ 110 w 321491"/>
                <a:gd name="connsiteY4" fmla="*/ 195892 h 321469"/>
                <a:gd name="connsiteX5" fmla="*/ 110 w 321491"/>
                <a:gd name="connsiteY5" fmla="*/ 241613 h 321469"/>
                <a:gd name="connsiteX6" fmla="*/ 14398 w 321491"/>
                <a:gd name="connsiteY6" fmla="*/ 255900 h 321469"/>
                <a:gd name="connsiteX7" fmla="*/ 60117 w 321491"/>
                <a:gd name="connsiteY7" fmla="*/ 255900 h 321469"/>
                <a:gd name="connsiteX8" fmla="*/ 264429 w 321491"/>
                <a:gd name="connsiteY8" fmla="*/ 195892 h 321469"/>
                <a:gd name="connsiteX9" fmla="*/ 264429 w 321491"/>
                <a:gd name="connsiteY9" fmla="*/ 241613 h 321469"/>
                <a:gd name="connsiteX10" fmla="*/ 250141 w 321491"/>
                <a:gd name="connsiteY10" fmla="*/ 255900 h 321469"/>
                <a:gd name="connsiteX11" fmla="*/ 202993 w 321491"/>
                <a:gd name="connsiteY11" fmla="*/ 255900 h 321469"/>
                <a:gd name="connsiteX12" fmla="*/ 200135 w 321491"/>
                <a:gd name="connsiteY12" fmla="*/ 195892 h 321469"/>
                <a:gd name="connsiteX13" fmla="*/ 132984 w 321491"/>
                <a:gd name="connsiteY13" fmla="*/ 237326 h 321469"/>
                <a:gd name="connsiteX14" fmla="*/ 58690 w 321491"/>
                <a:gd name="connsiteY14" fmla="*/ 163030 h 321469"/>
                <a:gd name="connsiteX15" fmla="*/ 132984 w 321491"/>
                <a:gd name="connsiteY15" fmla="*/ 88735 h 321469"/>
                <a:gd name="connsiteX16" fmla="*/ 134390 w 321491"/>
                <a:gd name="connsiteY16" fmla="*/ 88735 h 321469"/>
                <a:gd name="connsiteX17" fmla="*/ 231568 w 321491"/>
                <a:gd name="connsiteY17" fmla="*/ 321622 h 321469"/>
                <a:gd name="connsiteX18" fmla="*/ 132984 w 321491"/>
                <a:gd name="connsiteY18" fmla="*/ 280189 h 321469"/>
                <a:gd name="connsiteX19" fmla="*/ 34400 w 321491"/>
                <a:gd name="connsiteY19" fmla="*/ 321622 h 321469"/>
                <a:gd name="connsiteX20" fmla="*/ 134413 w 321491"/>
                <a:gd name="connsiteY20" fmla="*/ 88735 h 321469"/>
                <a:gd name="connsiteX21" fmla="*/ 134413 w 321491"/>
                <a:gd name="connsiteY21" fmla="*/ 237326 h 321469"/>
                <a:gd name="connsiteX22" fmla="*/ 58690 w 321491"/>
                <a:gd name="connsiteY22" fmla="*/ 161601 h 321469"/>
                <a:gd name="connsiteX23" fmla="*/ 152986 w 321491"/>
                <a:gd name="connsiteY23" fmla="*/ 161601 h 321469"/>
                <a:gd name="connsiteX24" fmla="*/ 251008 w 321491"/>
                <a:gd name="connsiteY24" fmla="*/ 76233 h 321469"/>
                <a:gd name="connsiteX25" fmla="*/ 251008 w 321491"/>
                <a:gd name="connsiteY25" fmla="*/ 53373 h 321469"/>
                <a:gd name="connsiteX26" fmla="*/ 319590 w 321491"/>
                <a:gd name="connsiteY26" fmla="*/ 121953 h 321469"/>
                <a:gd name="connsiteX27" fmla="*/ 262440 w 321491"/>
                <a:gd name="connsiteY27" fmla="*/ 7653 h 321469"/>
                <a:gd name="connsiteX28" fmla="*/ 236722 w 321491"/>
                <a:gd name="connsiteY28" fmla="*/ 7653 h 321469"/>
                <a:gd name="connsiteX29" fmla="*/ 179572 w 321491"/>
                <a:gd name="connsiteY29" fmla="*/ 121953 h 321469"/>
                <a:gd name="connsiteX30" fmla="*/ 192431 w 321491"/>
                <a:gd name="connsiteY30" fmla="*/ 143384 h 321469"/>
                <a:gd name="connsiteX31" fmla="*/ 306731 w 321491"/>
                <a:gd name="connsiteY31" fmla="*/ 143384 h 321469"/>
                <a:gd name="connsiteX32" fmla="*/ 319590 w 321491"/>
                <a:gd name="connsiteY32" fmla="*/ 121953 h 321469"/>
                <a:gd name="connsiteX33" fmla="*/ 251010 w 321491"/>
                <a:gd name="connsiteY33" fmla="*/ 107665 h 321469"/>
                <a:gd name="connsiteX34" fmla="*/ 251010 w 321491"/>
                <a:gd name="connsiteY34" fmla="*/ 107665 h 32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21491" h="321469">
                  <a:moveTo>
                    <a:pt x="110" y="117309"/>
                  </a:moveTo>
                  <a:lnTo>
                    <a:pt x="110" y="71590"/>
                  </a:lnTo>
                  <a:cubicBezTo>
                    <a:pt x="110" y="63017"/>
                    <a:pt x="5825" y="57302"/>
                    <a:pt x="14398" y="57302"/>
                  </a:cubicBezTo>
                  <a:lnTo>
                    <a:pt x="60117" y="57302"/>
                  </a:lnTo>
                  <a:moveTo>
                    <a:pt x="110" y="195892"/>
                  </a:moveTo>
                  <a:lnTo>
                    <a:pt x="110" y="241613"/>
                  </a:lnTo>
                  <a:cubicBezTo>
                    <a:pt x="110" y="250184"/>
                    <a:pt x="5825" y="255900"/>
                    <a:pt x="14398" y="255900"/>
                  </a:cubicBezTo>
                  <a:lnTo>
                    <a:pt x="60117" y="255900"/>
                  </a:lnTo>
                  <a:moveTo>
                    <a:pt x="264429" y="195892"/>
                  </a:moveTo>
                  <a:lnTo>
                    <a:pt x="264429" y="241613"/>
                  </a:lnTo>
                  <a:cubicBezTo>
                    <a:pt x="264429" y="250184"/>
                    <a:pt x="258714" y="255900"/>
                    <a:pt x="250141" y="255900"/>
                  </a:cubicBezTo>
                  <a:lnTo>
                    <a:pt x="202993" y="255900"/>
                  </a:lnTo>
                  <a:moveTo>
                    <a:pt x="200135" y="195892"/>
                  </a:moveTo>
                  <a:cubicBezTo>
                    <a:pt x="187276" y="220181"/>
                    <a:pt x="162988" y="237326"/>
                    <a:pt x="132984" y="237326"/>
                  </a:cubicBezTo>
                  <a:cubicBezTo>
                    <a:pt x="91551" y="237326"/>
                    <a:pt x="58690" y="203035"/>
                    <a:pt x="58690" y="163030"/>
                  </a:cubicBezTo>
                  <a:cubicBezTo>
                    <a:pt x="58690" y="123025"/>
                    <a:pt x="92980" y="88735"/>
                    <a:pt x="132984" y="88735"/>
                  </a:cubicBezTo>
                  <a:lnTo>
                    <a:pt x="134390" y="88735"/>
                  </a:lnTo>
                  <a:moveTo>
                    <a:pt x="231568" y="321622"/>
                  </a:moveTo>
                  <a:cubicBezTo>
                    <a:pt x="205850" y="295904"/>
                    <a:pt x="171560" y="280189"/>
                    <a:pt x="132984" y="280189"/>
                  </a:cubicBezTo>
                  <a:cubicBezTo>
                    <a:pt x="94408" y="280189"/>
                    <a:pt x="60117" y="295904"/>
                    <a:pt x="34400" y="321622"/>
                  </a:cubicBezTo>
                  <a:moveTo>
                    <a:pt x="134413" y="88735"/>
                  </a:moveTo>
                  <a:lnTo>
                    <a:pt x="134413" y="237326"/>
                  </a:lnTo>
                  <a:moveTo>
                    <a:pt x="58690" y="161601"/>
                  </a:moveTo>
                  <a:lnTo>
                    <a:pt x="152986" y="161601"/>
                  </a:lnTo>
                  <a:moveTo>
                    <a:pt x="251008" y="76233"/>
                  </a:moveTo>
                  <a:lnTo>
                    <a:pt x="251008" y="53373"/>
                  </a:lnTo>
                  <a:moveTo>
                    <a:pt x="319590" y="121953"/>
                  </a:moveTo>
                  <a:lnTo>
                    <a:pt x="262440" y="7653"/>
                  </a:lnTo>
                  <a:cubicBezTo>
                    <a:pt x="256725" y="-2348"/>
                    <a:pt x="242437" y="-2348"/>
                    <a:pt x="236722" y="7653"/>
                  </a:cubicBezTo>
                  <a:lnTo>
                    <a:pt x="179572" y="121953"/>
                  </a:lnTo>
                  <a:cubicBezTo>
                    <a:pt x="173857" y="131954"/>
                    <a:pt x="181001" y="143384"/>
                    <a:pt x="192431" y="143384"/>
                  </a:cubicBezTo>
                  <a:lnTo>
                    <a:pt x="306731" y="143384"/>
                  </a:lnTo>
                  <a:cubicBezTo>
                    <a:pt x="318161" y="143384"/>
                    <a:pt x="325305" y="131954"/>
                    <a:pt x="319590" y="121953"/>
                  </a:cubicBezTo>
                  <a:close/>
                  <a:moveTo>
                    <a:pt x="251010" y="107665"/>
                  </a:moveTo>
                  <a:lnTo>
                    <a:pt x="251010" y="10766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800">
                <a:latin typeface="Albert Sans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57465-AF59-74D8-95B5-98ABCF9E1329}"/>
              </a:ext>
            </a:extLst>
          </p:cNvPr>
          <p:cNvGrpSpPr/>
          <p:nvPr/>
        </p:nvGrpSpPr>
        <p:grpSpPr>
          <a:xfrm>
            <a:off x="1533675" y="3701766"/>
            <a:ext cx="5399670" cy="1211321"/>
            <a:chOff x="1510815" y="3701766"/>
            <a:chExt cx="5399670" cy="121132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858ADC-7AB5-86D8-F208-FCB0DD9420A4}"/>
                </a:ext>
              </a:extLst>
            </p:cNvPr>
            <p:cNvSpPr/>
            <p:nvPr/>
          </p:nvSpPr>
          <p:spPr>
            <a:xfrm>
              <a:off x="4714966" y="3701766"/>
              <a:ext cx="2195519" cy="1211321"/>
            </a:xfrm>
            <a:custGeom>
              <a:avLst/>
              <a:gdLst>
                <a:gd name="connsiteX0" fmla="*/ 326 w 1657350"/>
                <a:gd name="connsiteY0" fmla="*/ 242 h 914400"/>
                <a:gd name="connsiteX1" fmla="*/ 1200476 w 1657350"/>
                <a:gd name="connsiteY1" fmla="*/ 242 h 914400"/>
                <a:gd name="connsiteX2" fmla="*/ 1200476 w 1657350"/>
                <a:gd name="connsiteY2" fmla="*/ 914642 h 914400"/>
                <a:gd name="connsiteX3" fmla="*/ 326 w 1657350"/>
                <a:gd name="connsiteY3" fmla="*/ 914642 h 914400"/>
                <a:gd name="connsiteX4" fmla="*/ 326 w 1657350"/>
                <a:gd name="connsiteY4" fmla="*/ 242 h 914400"/>
                <a:gd name="connsiteX5" fmla="*/ 1657676 w 1657350"/>
                <a:gd name="connsiteY5" fmla="*/ 457442 h 914400"/>
                <a:gd name="connsiteX6" fmla="*/ 1200476 w 1657350"/>
                <a:gd name="connsiteY6" fmla="*/ 242 h 914400"/>
                <a:gd name="connsiteX7" fmla="*/ 1200476 w 1657350"/>
                <a:gd name="connsiteY7" fmla="*/ 914642 h 914400"/>
                <a:gd name="connsiteX8" fmla="*/ 1657676 w 1657350"/>
                <a:gd name="connsiteY8" fmla="*/ 45744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7350" h="914400">
                  <a:moveTo>
                    <a:pt x="326" y="242"/>
                  </a:moveTo>
                  <a:lnTo>
                    <a:pt x="1200476" y="242"/>
                  </a:lnTo>
                  <a:lnTo>
                    <a:pt x="1200476" y="914642"/>
                  </a:lnTo>
                  <a:lnTo>
                    <a:pt x="326" y="914642"/>
                  </a:lnTo>
                  <a:lnTo>
                    <a:pt x="326" y="242"/>
                  </a:lnTo>
                  <a:close/>
                  <a:moveTo>
                    <a:pt x="1657676" y="457442"/>
                  </a:moveTo>
                  <a:cubicBezTo>
                    <a:pt x="1657676" y="204937"/>
                    <a:pt x="1452984" y="242"/>
                    <a:pt x="1200476" y="242"/>
                  </a:cubicBezTo>
                  <a:lnTo>
                    <a:pt x="1200476" y="914642"/>
                  </a:lnTo>
                  <a:cubicBezTo>
                    <a:pt x="1452984" y="914642"/>
                    <a:pt x="1657676" y="709947"/>
                    <a:pt x="1657676" y="457442"/>
                  </a:cubicBezTo>
                  <a:close/>
                </a:path>
              </a:pathLst>
            </a:custGeom>
            <a:solidFill>
              <a:srgbClr val="84A98C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800">
                <a:latin typeface="Albert Sans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811773-16C7-1EA8-B105-FBBFAE61416E}"/>
                </a:ext>
              </a:extLst>
            </p:cNvPr>
            <p:cNvSpPr txBox="1"/>
            <p:nvPr/>
          </p:nvSpPr>
          <p:spPr>
            <a:xfrm>
              <a:off x="1510815" y="3984261"/>
              <a:ext cx="31774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spc="0" baseline="0" dirty="0">
                  <a:ln/>
                  <a:solidFill>
                    <a:srgbClr val="4C4034"/>
                  </a:solidFill>
                  <a:latin typeface="Albert Sans" pitchFamily="2" charset="0"/>
                  <a:ea typeface="Roboto"/>
                  <a:cs typeface="Roboto"/>
                  <a:sym typeface="Roboto"/>
                  <a:rtl val="0"/>
                </a:rPr>
                <a:t>Latency is between 200 and</a:t>
              </a:r>
              <a:br>
                <a:rPr lang="en-US" sz="1800" spc="0" baseline="0" dirty="0">
                  <a:ln/>
                  <a:solidFill>
                    <a:srgbClr val="4C4034"/>
                  </a:solidFill>
                  <a:latin typeface="Albert Sans" pitchFamily="2" charset="0"/>
                  <a:ea typeface="Roboto"/>
                  <a:cs typeface="Roboto"/>
                  <a:sym typeface="Roboto"/>
                  <a:rtl val="0"/>
                </a:rPr>
              </a:br>
              <a:r>
                <a:rPr lang="en-US" sz="1800" dirty="0">
                  <a:ln/>
                  <a:solidFill>
                    <a:srgbClr val="4C4034"/>
                  </a:solidFill>
                  <a:latin typeface="Albert Sans" pitchFamily="2" charset="0"/>
                  <a:ea typeface="Roboto"/>
                  <a:cs typeface="Roboto"/>
                  <a:sym typeface="Roboto"/>
                  <a:rtl val="0"/>
                </a:rPr>
                <a:t>600ms</a:t>
              </a:r>
              <a:endParaRPr lang="en-US" sz="1800" spc="0" baseline="0" dirty="0">
                <a:ln/>
                <a:solidFill>
                  <a:srgbClr val="4C4034"/>
                </a:solidFill>
                <a:latin typeface="Albert Sans" pitchFamily="2" charset="0"/>
                <a:ea typeface="Roboto"/>
                <a:cs typeface="Roboto"/>
                <a:sym typeface="Roboto"/>
                <a:rtl val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961F76-1B9D-FAF9-E6A1-62A2DC0FE4F0}"/>
                </a:ext>
              </a:extLst>
            </p:cNvPr>
            <p:cNvSpPr txBox="1"/>
            <p:nvPr/>
          </p:nvSpPr>
          <p:spPr>
            <a:xfrm>
              <a:off x="4770485" y="4122760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FFFFFF"/>
                  </a:solidFill>
                  <a:latin typeface="Albert Sans" pitchFamily="2" charset="0"/>
                  <a:ea typeface="Roboto"/>
                  <a:cs typeface="Roboto"/>
                  <a:sym typeface="Roboto"/>
                  <a:rtl val="0"/>
                </a:rPr>
                <a:t>Latency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6E9CC5-3182-E7FC-BF69-548300B05A65}"/>
                </a:ext>
              </a:extLst>
            </p:cNvPr>
            <p:cNvSpPr/>
            <p:nvPr/>
          </p:nvSpPr>
          <p:spPr>
            <a:xfrm>
              <a:off x="6091896" y="4095228"/>
              <a:ext cx="425854" cy="424397"/>
            </a:xfrm>
            <a:custGeom>
              <a:avLst/>
              <a:gdLst>
                <a:gd name="connsiteX0" fmla="*/ 321903 w 321468"/>
                <a:gd name="connsiteY0" fmla="*/ 284922 h 320368"/>
                <a:gd name="connsiteX1" fmla="*/ 286184 w 321468"/>
                <a:gd name="connsiteY1" fmla="*/ 320641 h 320368"/>
                <a:gd name="connsiteX2" fmla="*/ 36153 w 321468"/>
                <a:gd name="connsiteY2" fmla="*/ 320641 h 320368"/>
                <a:gd name="connsiteX3" fmla="*/ 434 w 321468"/>
                <a:gd name="connsiteY3" fmla="*/ 284922 h 320368"/>
                <a:gd name="connsiteX4" fmla="*/ 36153 w 321468"/>
                <a:gd name="connsiteY4" fmla="*/ 249203 h 320368"/>
                <a:gd name="connsiteX5" fmla="*/ 286184 w 321468"/>
                <a:gd name="connsiteY5" fmla="*/ 249203 h 320368"/>
                <a:gd name="connsiteX6" fmla="*/ 321903 w 321468"/>
                <a:gd name="connsiteY6" fmla="*/ 284922 h 320368"/>
                <a:gd name="connsiteX7" fmla="*/ 46868 w 321468"/>
                <a:gd name="connsiteY7" fmla="*/ 190010 h 320368"/>
                <a:gd name="connsiteX8" fmla="*/ 84830 w 321468"/>
                <a:gd name="connsiteY8" fmla="*/ 190010 h 320368"/>
                <a:gd name="connsiteX9" fmla="*/ 99118 w 321468"/>
                <a:gd name="connsiteY9" fmla="*/ 204298 h 320368"/>
                <a:gd name="connsiteX10" fmla="*/ 99118 w 321468"/>
                <a:gd name="connsiteY10" fmla="*/ 249203 h 320368"/>
                <a:gd name="connsiteX11" fmla="*/ 99118 w 321468"/>
                <a:gd name="connsiteY11" fmla="*/ 249203 h 320368"/>
                <a:gd name="connsiteX12" fmla="*/ 32581 w 321468"/>
                <a:gd name="connsiteY12" fmla="*/ 249203 h 320368"/>
                <a:gd name="connsiteX13" fmla="*/ 32581 w 321468"/>
                <a:gd name="connsiteY13" fmla="*/ 249203 h 320368"/>
                <a:gd name="connsiteX14" fmla="*/ 32581 w 321468"/>
                <a:gd name="connsiteY14" fmla="*/ 204298 h 320368"/>
                <a:gd name="connsiteX15" fmla="*/ 46868 w 321468"/>
                <a:gd name="connsiteY15" fmla="*/ 190010 h 320368"/>
                <a:gd name="connsiteX16" fmla="*/ 143095 w 321468"/>
                <a:gd name="connsiteY16" fmla="*/ 190010 h 320368"/>
                <a:gd name="connsiteX17" fmla="*/ 181057 w 321468"/>
                <a:gd name="connsiteY17" fmla="*/ 190010 h 320368"/>
                <a:gd name="connsiteX18" fmla="*/ 195344 w 321468"/>
                <a:gd name="connsiteY18" fmla="*/ 204298 h 320368"/>
                <a:gd name="connsiteX19" fmla="*/ 195344 w 321468"/>
                <a:gd name="connsiteY19" fmla="*/ 249203 h 320368"/>
                <a:gd name="connsiteX20" fmla="*/ 195344 w 321468"/>
                <a:gd name="connsiteY20" fmla="*/ 249203 h 320368"/>
                <a:gd name="connsiteX21" fmla="*/ 128807 w 321468"/>
                <a:gd name="connsiteY21" fmla="*/ 249203 h 320368"/>
                <a:gd name="connsiteX22" fmla="*/ 128807 w 321468"/>
                <a:gd name="connsiteY22" fmla="*/ 249203 h 320368"/>
                <a:gd name="connsiteX23" fmla="*/ 128807 w 321468"/>
                <a:gd name="connsiteY23" fmla="*/ 204298 h 320368"/>
                <a:gd name="connsiteX24" fmla="*/ 143095 w 321468"/>
                <a:gd name="connsiteY24" fmla="*/ 190010 h 320368"/>
                <a:gd name="connsiteX25" fmla="*/ 239321 w 321468"/>
                <a:gd name="connsiteY25" fmla="*/ 190010 h 320368"/>
                <a:gd name="connsiteX26" fmla="*/ 277283 w 321468"/>
                <a:gd name="connsiteY26" fmla="*/ 190010 h 320368"/>
                <a:gd name="connsiteX27" fmla="*/ 291570 w 321468"/>
                <a:gd name="connsiteY27" fmla="*/ 204298 h 320368"/>
                <a:gd name="connsiteX28" fmla="*/ 291570 w 321468"/>
                <a:gd name="connsiteY28" fmla="*/ 249203 h 320368"/>
                <a:gd name="connsiteX29" fmla="*/ 291570 w 321468"/>
                <a:gd name="connsiteY29" fmla="*/ 249203 h 320368"/>
                <a:gd name="connsiteX30" fmla="*/ 225034 w 321468"/>
                <a:gd name="connsiteY30" fmla="*/ 249203 h 320368"/>
                <a:gd name="connsiteX31" fmla="*/ 225034 w 321468"/>
                <a:gd name="connsiteY31" fmla="*/ 249203 h 320368"/>
                <a:gd name="connsiteX32" fmla="*/ 225034 w 321468"/>
                <a:gd name="connsiteY32" fmla="*/ 204298 h 320368"/>
                <a:gd name="connsiteX33" fmla="*/ 239321 w 321468"/>
                <a:gd name="connsiteY33" fmla="*/ 190010 h 320368"/>
                <a:gd name="connsiteX34" fmla="*/ 46868 w 321468"/>
                <a:gd name="connsiteY34" fmla="*/ 284922 h 320368"/>
                <a:gd name="connsiteX35" fmla="*/ 54012 w 321468"/>
                <a:gd name="connsiteY35" fmla="*/ 292066 h 320368"/>
                <a:gd name="connsiteX36" fmla="*/ 61156 w 321468"/>
                <a:gd name="connsiteY36" fmla="*/ 284922 h 320368"/>
                <a:gd name="connsiteX37" fmla="*/ 54012 w 321468"/>
                <a:gd name="connsiteY37" fmla="*/ 277778 h 320368"/>
                <a:gd name="connsiteX38" fmla="*/ 46868 w 321468"/>
                <a:gd name="connsiteY38" fmla="*/ 284922 h 320368"/>
                <a:gd name="connsiteX39" fmla="*/ 118306 w 321468"/>
                <a:gd name="connsiteY39" fmla="*/ 284922 h 320368"/>
                <a:gd name="connsiteX40" fmla="*/ 125450 w 321468"/>
                <a:gd name="connsiteY40" fmla="*/ 292066 h 320368"/>
                <a:gd name="connsiteX41" fmla="*/ 132593 w 321468"/>
                <a:gd name="connsiteY41" fmla="*/ 284922 h 320368"/>
                <a:gd name="connsiteX42" fmla="*/ 125450 w 321468"/>
                <a:gd name="connsiteY42" fmla="*/ 277778 h 320368"/>
                <a:gd name="connsiteX43" fmla="*/ 118306 w 321468"/>
                <a:gd name="connsiteY43" fmla="*/ 284922 h 320368"/>
                <a:gd name="connsiteX44" fmla="*/ 190343 w 321468"/>
                <a:gd name="connsiteY44" fmla="*/ 284922 h 320368"/>
                <a:gd name="connsiteX45" fmla="*/ 197487 w 321468"/>
                <a:gd name="connsiteY45" fmla="*/ 292066 h 320368"/>
                <a:gd name="connsiteX46" fmla="*/ 204631 w 321468"/>
                <a:gd name="connsiteY46" fmla="*/ 284922 h 320368"/>
                <a:gd name="connsiteX47" fmla="*/ 197487 w 321468"/>
                <a:gd name="connsiteY47" fmla="*/ 277778 h 320368"/>
                <a:gd name="connsiteX48" fmla="*/ 190343 w 321468"/>
                <a:gd name="connsiteY48" fmla="*/ 284922 h 320368"/>
                <a:gd name="connsiteX49" fmla="*/ 261781 w 321468"/>
                <a:gd name="connsiteY49" fmla="*/ 284922 h 320368"/>
                <a:gd name="connsiteX50" fmla="*/ 268925 w 321468"/>
                <a:gd name="connsiteY50" fmla="*/ 292066 h 320368"/>
                <a:gd name="connsiteX51" fmla="*/ 276068 w 321468"/>
                <a:gd name="connsiteY51" fmla="*/ 284922 h 320368"/>
                <a:gd name="connsiteX52" fmla="*/ 268925 w 321468"/>
                <a:gd name="connsiteY52" fmla="*/ 277778 h 320368"/>
                <a:gd name="connsiteX53" fmla="*/ 261781 w 321468"/>
                <a:gd name="connsiteY53" fmla="*/ 284922 h 320368"/>
                <a:gd name="connsiteX54" fmla="*/ 161168 w 321468"/>
                <a:gd name="connsiteY54" fmla="*/ 154577 h 320368"/>
                <a:gd name="connsiteX55" fmla="*/ 238321 w 321468"/>
                <a:gd name="connsiteY55" fmla="*/ 77425 h 320368"/>
                <a:gd name="connsiteX56" fmla="*/ 161168 w 321468"/>
                <a:gd name="connsiteY56" fmla="*/ 272 h 320368"/>
                <a:gd name="connsiteX57" fmla="*/ 84016 w 321468"/>
                <a:gd name="connsiteY57" fmla="*/ 77425 h 320368"/>
                <a:gd name="connsiteX58" fmla="*/ 161168 w 321468"/>
                <a:gd name="connsiteY58" fmla="*/ 154577 h 320368"/>
                <a:gd name="connsiteX59" fmla="*/ 195287 w 321468"/>
                <a:gd name="connsiteY59" fmla="*/ 77367 h 320368"/>
                <a:gd name="connsiteX60" fmla="*/ 161168 w 321468"/>
                <a:gd name="connsiteY60" fmla="*/ 77367 h 320368"/>
                <a:gd name="connsiteX61" fmla="*/ 161168 w 321468"/>
                <a:gd name="connsiteY61" fmla="*/ 43249 h 32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21468" h="320368">
                  <a:moveTo>
                    <a:pt x="321903" y="284922"/>
                  </a:moveTo>
                  <a:cubicBezTo>
                    <a:pt x="321903" y="304649"/>
                    <a:pt x="305911" y="320641"/>
                    <a:pt x="286184" y="320641"/>
                  </a:cubicBezTo>
                  <a:lnTo>
                    <a:pt x="36153" y="320641"/>
                  </a:lnTo>
                  <a:cubicBezTo>
                    <a:pt x="16426" y="320641"/>
                    <a:pt x="434" y="304649"/>
                    <a:pt x="434" y="284922"/>
                  </a:cubicBezTo>
                  <a:cubicBezTo>
                    <a:pt x="434" y="265195"/>
                    <a:pt x="16426" y="249203"/>
                    <a:pt x="36153" y="249203"/>
                  </a:cubicBezTo>
                  <a:lnTo>
                    <a:pt x="286184" y="249203"/>
                  </a:lnTo>
                  <a:cubicBezTo>
                    <a:pt x="305911" y="249203"/>
                    <a:pt x="321903" y="265195"/>
                    <a:pt x="321903" y="284922"/>
                  </a:cubicBezTo>
                  <a:close/>
                  <a:moveTo>
                    <a:pt x="46868" y="190010"/>
                  </a:moveTo>
                  <a:lnTo>
                    <a:pt x="84830" y="190010"/>
                  </a:lnTo>
                  <a:cubicBezTo>
                    <a:pt x="92721" y="190010"/>
                    <a:pt x="99118" y="196407"/>
                    <a:pt x="99118" y="204298"/>
                  </a:cubicBezTo>
                  <a:lnTo>
                    <a:pt x="99118" y="249203"/>
                  </a:lnTo>
                  <a:lnTo>
                    <a:pt x="99118" y="249203"/>
                  </a:lnTo>
                  <a:lnTo>
                    <a:pt x="32581" y="249203"/>
                  </a:lnTo>
                  <a:lnTo>
                    <a:pt x="32581" y="249203"/>
                  </a:lnTo>
                  <a:lnTo>
                    <a:pt x="32581" y="204298"/>
                  </a:lnTo>
                  <a:cubicBezTo>
                    <a:pt x="32581" y="196407"/>
                    <a:pt x="38978" y="190010"/>
                    <a:pt x="46868" y="190010"/>
                  </a:cubicBezTo>
                  <a:close/>
                  <a:moveTo>
                    <a:pt x="143095" y="190010"/>
                  </a:moveTo>
                  <a:lnTo>
                    <a:pt x="181057" y="190010"/>
                  </a:lnTo>
                  <a:cubicBezTo>
                    <a:pt x="188947" y="190010"/>
                    <a:pt x="195344" y="196407"/>
                    <a:pt x="195344" y="204298"/>
                  </a:cubicBezTo>
                  <a:lnTo>
                    <a:pt x="195344" y="249203"/>
                  </a:lnTo>
                  <a:lnTo>
                    <a:pt x="195344" y="249203"/>
                  </a:lnTo>
                  <a:lnTo>
                    <a:pt x="128807" y="249203"/>
                  </a:lnTo>
                  <a:lnTo>
                    <a:pt x="128807" y="249203"/>
                  </a:lnTo>
                  <a:lnTo>
                    <a:pt x="128807" y="204298"/>
                  </a:lnTo>
                  <a:cubicBezTo>
                    <a:pt x="128807" y="196407"/>
                    <a:pt x="135204" y="190010"/>
                    <a:pt x="143095" y="190010"/>
                  </a:cubicBezTo>
                  <a:close/>
                  <a:moveTo>
                    <a:pt x="239321" y="190010"/>
                  </a:moveTo>
                  <a:lnTo>
                    <a:pt x="277283" y="190010"/>
                  </a:lnTo>
                  <a:cubicBezTo>
                    <a:pt x="285173" y="190010"/>
                    <a:pt x="291570" y="196407"/>
                    <a:pt x="291570" y="204298"/>
                  </a:cubicBezTo>
                  <a:lnTo>
                    <a:pt x="291570" y="249203"/>
                  </a:lnTo>
                  <a:lnTo>
                    <a:pt x="291570" y="249203"/>
                  </a:lnTo>
                  <a:lnTo>
                    <a:pt x="225034" y="249203"/>
                  </a:lnTo>
                  <a:lnTo>
                    <a:pt x="225034" y="249203"/>
                  </a:lnTo>
                  <a:lnTo>
                    <a:pt x="225034" y="204298"/>
                  </a:lnTo>
                  <a:cubicBezTo>
                    <a:pt x="225034" y="196407"/>
                    <a:pt x="231430" y="190010"/>
                    <a:pt x="239321" y="190010"/>
                  </a:cubicBezTo>
                  <a:close/>
                  <a:moveTo>
                    <a:pt x="46868" y="284922"/>
                  </a:moveTo>
                  <a:cubicBezTo>
                    <a:pt x="46868" y="288867"/>
                    <a:pt x="50067" y="292066"/>
                    <a:pt x="54012" y="292066"/>
                  </a:cubicBezTo>
                  <a:cubicBezTo>
                    <a:pt x="57957" y="292066"/>
                    <a:pt x="61156" y="288867"/>
                    <a:pt x="61156" y="284922"/>
                  </a:cubicBezTo>
                  <a:cubicBezTo>
                    <a:pt x="61156" y="280977"/>
                    <a:pt x="57957" y="277778"/>
                    <a:pt x="54012" y="277778"/>
                  </a:cubicBezTo>
                  <a:cubicBezTo>
                    <a:pt x="50067" y="277778"/>
                    <a:pt x="46868" y="280977"/>
                    <a:pt x="46868" y="284922"/>
                  </a:cubicBezTo>
                  <a:moveTo>
                    <a:pt x="118306" y="284922"/>
                  </a:moveTo>
                  <a:cubicBezTo>
                    <a:pt x="118306" y="288867"/>
                    <a:pt x="121504" y="292066"/>
                    <a:pt x="125450" y="292066"/>
                  </a:cubicBezTo>
                  <a:cubicBezTo>
                    <a:pt x="129395" y="292066"/>
                    <a:pt x="132593" y="288867"/>
                    <a:pt x="132593" y="284922"/>
                  </a:cubicBezTo>
                  <a:cubicBezTo>
                    <a:pt x="132593" y="280977"/>
                    <a:pt x="129395" y="277778"/>
                    <a:pt x="125450" y="277778"/>
                  </a:cubicBezTo>
                  <a:cubicBezTo>
                    <a:pt x="121504" y="277778"/>
                    <a:pt x="118306" y="280977"/>
                    <a:pt x="118306" y="284922"/>
                  </a:cubicBezTo>
                  <a:moveTo>
                    <a:pt x="190343" y="284922"/>
                  </a:moveTo>
                  <a:cubicBezTo>
                    <a:pt x="190343" y="288867"/>
                    <a:pt x="193542" y="292066"/>
                    <a:pt x="197487" y="292066"/>
                  </a:cubicBezTo>
                  <a:cubicBezTo>
                    <a:pt x="201432" y="292066"/>
                    <a:pt x="204631" y="288867"/>
                    <a:pt x="204631" y="284922"/>
                  </a:cubicBezTo>
                  <a:cubicBezTo>
                    <a:pt x="204631" y="280977"/>
                    <a:pt x="201432" y="277778"/>
                    <a:pt x="197487" y="277778"/>
                  </a:cubicBezTo>
                  <a:cubicBezTo>
                    <a:pt x="193542" y="277778"/>
                    <a:pt x="190343" y="280977"/>
                    <a:pt x="190343" y="284922"/>
                  </a:cubicBezTo>
                  <a:moveTo>
                    <a:pt x="261781" y="284922"/>
                  </a:moveTo>
                  <a:cubicBezTo>
                    <a:pt x="261781" y="288867"/>
                    <a:pt x="264979" y="292066"/>
                    <a:pt x="268925" y="292066"/>
                  </a:cubicBezTo>
                  <a:cubicBezTo>
                    <a:pt x="272870" y="292066"/>
                    <a:pt x="276068" y="288867"/>
                    <a:pt x="276068" y="284922"/>
                  </a:cubicBezTo>
                  <a:cubicBezTo>
                    <a:pt x="276068" y="280977"/>
                    <a:pt x="272870" y="277778"/>
                    <a:pt x="268925" y="277778"/>
                  </a:cubicBezTo>
                  <a:cubicBezTo>
                    <a:pt x="264979" y="277778"/>
                    <a:pt x="261781" y="280977"/>
                    <a:pt x="261781" y="284922"/>
                  </a:cubicBezTo>
                  <a:moveTo>
                    <a:pt x="161168" y="154577"/>
                  </a:moveTo>
                  <a:cubicBezTo>
                    <a:pt x="203778" y="154577"/>
                    <a:pt x="238321" y="120035"/>
                    <a:pt x="238321" y="77425"/>
                  </a:cubicBezTo>
                  <a:cubicBezTo>
                    <a:pt x="238321" y="34814"/>
                    <a:pt x="203778" y="272"/>
                    <a:pt x="161168" y="272"/>
                  </a:cubicBezTo>
                  <a:cubicBezTo>
                    <a:pt x="118558" y="272"/>
                    <a:pt x="84016" y="34814"/>
                    <a:pt x="84016" y="77425"/>
                  </a:cubicBezTo>
                  <a:cubicBezTo>
                    <a:pt x="84016" y="120035"/>
                    <a:pt x="118558" y="154577"/>
                    <a:pt x="161168" y="154577"/>
                  </a:cubicBezTo>
                  <a:close/>
                  <a:moveTo>
                    <a:pt x="195287" y="77367"/>
                  </a:moveTo>
                  <a:lnTo>
                    <a:pt x="161168" y="77367"/>
                  </a:lnTo>
                  <a:lnTo>
                    <a:pt x="161168" y="43249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800">
                <a:latin typeface="Albert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7765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55490-B2BD-A638-FA8E-5ABB4737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C3DB62A-5FD5-E747-4BF4-6107F5230968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18B291-4883-8274-979E-A7C6214A98FF}"/>
              </a:ext>
            </a:extLst>
          </p:cNvPr>
          <p:cNvSpPr/>
          <p:nvPr/>
        </p:nvSpPr>
        <p:spPr>
          <a:xfrm>
            <a:off x="493776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2A4DD-3608-80B5-4FA0-4D97E2AF1251}"/>
              </a:ext>
            </a:extLst>
          </p:cNvPr>
          <p:cNvSpPr/>
          <p:nvPr/>
        </p:nvSpPr>
        <p:spPr>
          <a:xfrm>
            <a:off x="329184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BBF24-B9DD-A037-267C-86820F600A67}"/>
              </a:ext>
            </a:extLst>
          </p:cNvPr>
          <p:cNvSpPr/>
          <p:nvPr/>
        </p:nvSpPr>
        <p:spPr>
          <a:xfrm>
            <a:off x="1645920" y="0"/>
            <a:ext cx="1645920" cy="5143500"/>
          </a:xfrm>
          <a:prstGeom prst="rect">
            <a:avLst/>
          </a:prstGeom>
          <a:solidFill>
            <a:srgbClr val="52796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System 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F885860-34D5-692B-45F7-D50FC5BBB399}"/>
              </a:ext>
            </a:extLst>
          </p:cNvPr>
          <p:cNvSpPr/>
          <p:nvPr/>
        </p:nvSpPr>
        <p:spPr>
          <a:xfrm>
            <a:off x="2012" y="0"/>
            <a:ext cx="9141988" cy="5143500"/>
          </a:xfrm>
          <a:prstGeom prst="rect">
            <a:avLst/>
          </a:prstGeom>
          <a:solidFill>
            <a:srgbClr val="354F5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latin typeface="Montserrat Alternates" panose="02000505000000020004" pitchFamily="2" charset="0"/>
              </a:rPr>
              <a:t>AI</a:t>
            </a:r>
            <a:br>
              <a:rPr lang="en-US" sz="10000" b="1" dirty="0">
                <a:latin typeface="Montserrat Alternates" panose="02000505000000020004" pitchFamily="2" charset="0"/>
              </a:rPr>
            </a:br>
            <a:r>
              <a:rPr lang="en-US" sz="10000" b="1" dirty="0">
                <a:latin typeface="Montserrat Alternates" panose="02000505000000020004" pitchFamily="2" charset="0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580614642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25E92-E3AA-2270-8B00-BAAC04338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BC7A545-00CC-3601-EA78-7A06895C2E15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001715C-9F95-E4F8-5F90-F8977A58BEB8}"/>
              </a:ext>
            </a:extLst>
          </p:cNvPr>
          <p:cNvSpPr/>
          <p:nvPr/>
        </p:nvSpPr>
        <p:spPr>
          <a:xfrm>
            <a:off x="329184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3B587-FCBE-1F25-45E7-723798AAB563}"/>
              </a:ext>
            </a:extLst>
          </p:cNvPr>
          <p:cNvSpPr/>
          <p:nvPr/>
        </p:nvSpPr>
        <p:spPr>
          <a:xfrm>
            <a:off x="164592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AE17A-6DA0-A373-3EFD-1F9029391098}"/>
              </a:ext>
            </a:extLst>
          </p:cNvPr>
          <p:cNvSpPr/>
          <p:nvPr/>
        </p:nvSpPr>
        <p:spPr>
          <a:xfrm>
            <a:off x="0" y="0"/>
            <a:ext cx="1645920" cy="5143500"/>
          </a:xfrm>
          <a:prstGeom prst="rect">
            <a:avLst/>
          </a:prstGeom>
          <a:solidFill>
            <a:srgbClr val="52796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System 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4344C9-8C8C-D366-99F6-45CCBE49E708}"/>
              </a:ext>
            </a:extLst>
          </p:cNvPr>
          <p:cNvSpPr/>
          <p:nvPr/>
        </p:nvSpPr>
        <p:spPr>
          <a:xfrm>
            <a:off x="-1645920" y="0"/>
            <a:ext cx="1645920" cy="5143500"/>
          </a:xfrm>
          <a:prstGeom prst="rect">
            <a:avLst/>
          </a:prstGeom>
          <a:solidFill>
            <a:srgbClr val="354F5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AI</a:t>
            </a:r>
            <a:br>
              <a:rPr lang="en-US" sz="1600" b="1" dirty="0">
                <a:latin typeface="Montserrat Alternates" panose="02000505000000020004" pitchFamily="2" charset="0"/>
              </a:rPr>
            </a:br>
            <a:r>
              <a:rPr lang="en-US" sz="1600" b="1" dirty="0">
                <a:latin typeface="Montserrat Alternates" panose="02000505000000020004" pitchFamily="2" charset="0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817166101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605B4-A93E-CAB3-BBC0-2EC1FBA33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20C232-2778-CAF5-6EBD-E362879A838B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7E5097-3CE6-5EA8-627A-1AE5E5EC6F98}"/>
              </a:ext>
            </a:extLst>
          </p:cNvPr>
          <p:cNvSpPr/>
          <p:nvPr/>
        </p:nvSpPr>
        <p:spPr>
          <a:xfrm>
            <a:off x="329184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01AC8D-F0EE-87E4-8EDB-34249E0E7F99}"/>
              </a:ext>
            </a:extLst>
          </p:cNvPr>
          <p:cNvSpPr/>
          <p:nvPr/>
        </p:nvSpPr>
        <p:spPr>
          <a:xfrm>
            <a:off x="164592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9EDB2-8D0B-C292-AE4B-569D183484B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2796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latin typeface="Montserrat Alternates" panose="02000505000000020004" pitchFamily="2" charset="0"/>
              </a:rPr>
              <a:t>System Development</a:t>
            </a:r>
          </a:p>
        </p:txBody>
      </p:sp>
    </p:spTree>
    <p:extLst>
      <p:ext uri="{BB962C8B-B14F-4D97-AF65-F5344CB8AC3E}">
        <p14:creationId xmlns:p14="http://schemas.microsoft.com/office/powerpoint/2010/main" val="613904155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4191C151-583B-7652-03A0-6440C9BFE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36">
            <a:extLst>
              <a:ext uri="{FF2B5EF4-FFF2-40B4-BE49-F238E27FC236}">
                <a16:creationId xmlns:a16="http://schemas.microsoft.com/office/drawing/2014/main" id="{2971F073-0038-B331-810F-32A326ECC3FA}"/>
              </a:ext>
            </a:extLst>
          </p:cNvPr>
          <p:cNvSpPr txBox="1">
            <a:spLocks/>
          </p:cNvSpPr>
          <p:nvPr/>
        </p:nvSpPr>
        <p:spPr>
          <a:xfrm>
            <a:off x="2150000" y="1529925"/>
            <a:ext cx="4844100" cy="20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pPr algn="ctr">
              <a:buSzPts val="9000"/>
            </a:pPr>
            <a:r>
              <a:rPr lang="en-US" sz="7600" dirty="0"/>
              <a:t>Software</a:t>
            </a:r>
            <a:br>
              <a:rPr lang="en-US" sz="7600" dirty="0"/>
            </a:br>
            <a:r>
              <a:rPr lang="en-US" sz="7600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72308053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851CFC5E-2BF1-0C8D-0C93-52BE6377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BDF1C110-937B-ED4D-2C10-E125252793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291115"/>
            <a:ext cx="3510676" cy="116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A1C17-C2EA-9BA7-5ABE-6FBEE78E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5077" y="0"/>
            <a:ext cx="342557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119ED-C6BB-D32F-6732-1F35197815A1}"/>
              </a:ext>
            </a:extLst>
          </p:cNvPr>
          <p:cNvSpPr txBox="1"/>
          <p:nvPr/>
        </p:nvSpPr>
        <p:spPr>
          <a:xfrm>
            <a:off x="929640" y="1706880"/>
            <a:ext cx="4320539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 sz="1800" b="1" dirty="0">
                <a:solidFill>
                  <a:srgbClr val="84A98C"/>
                </a:solidFill>
                <a:latin typeface="Albert Sans"/>
                <a:sym typeface="Albert Sans"/>
              </a:rPr>
              <a:t>VoiSee</a:t>
            </a:r>
            <a:r>
              <a:rPr lang="en-US" sz="1800" dirty="0">
                <a:solidFill>
                  <a:schemeClr val="dk1"/>
                </a:solidFill>
                <a:latin typeface="Albert Sans"/>
                <a:sym typeface="Albert Sans"/>
              </a:rPr>
              <a:t> is a mobile app that </a:t>
            </a:r>
            <a:r>
              <a:rPr lang="en-US" sz="1800" b="1" dirty="0">
                <a:solidFill>
                  <a:schemeClr val="dk1"/>
                </a:solidFill>
                <a:latin typeface="Albert Sans"/>
                <a:sym typeface="Albert Sans"/>
              </a:rPr>
              <a:t>facilitates</a:t>
            </a:r>
            <a:r>
              <a:rPr lang="en-US" sz="1800" dirty="0">
                <a:solidFill>
                  <a:schemeClr val="dk1"/>
                </a:solidFill>
                <a:latin typeface="Albert Sans"/>
                <a:sym typeface="Albert Sans"/>
              </a:rPr>
              <a:t> real-time communication by converting speech to text and sign language to speech, </a:t>
            </a:r>
            <a:r>
              <a:rPr lang="en-US" sz="1800" b="1" dirty="0">
                <a:solidFill>
                  <a:srgbClr val="84A98C"/>
                </a:solidFill>
                <a:latin typeface="Albert Sans"/>
                <a:sym typeface="Albert Sans"/>
              </a:rPr>
              <a:t>enabling</a:t>
            </a:r>
            <a:r>
              <a:rPr lang="en-US" sz="1800" dirty="0">
                <a:solidFill>
                  <a:schemeClr val="dk1"/>
                </a:solidFill>
                <a:latin typeface="Albert Sans"/>
                <a:sym typeface="Albert Sans"/>
              </a:rPr>
              <a:t> seamless interaction between deaf and hearing individuals.</a:t>
            </a:r>
          </a:p>
        </p:txBody>
      </p:sp>
    </p:spTree>
    <p:extLst>
      <p:ext uri="{BB962C8B-B14F-4D97-AF65-F5344CB8AC3E}">
        <p14:creationId xmlns:p14="http://schemas.microsoft.com/office/powerpoint/2010/main" val="1224397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C683C1F2-3694-BCAD-DB96-75DA66FD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4;p35">
            <a:extLst>
              <a:ext uri="{FF2B5EF4-FFF2-40B4-BE49-F238E27FC236}">
                <a16:creationId xmlns:a16="http://schemas.microsoft.com/office/drawing/2014/main" id="{8386E54D-B54C-A3B4-7E48-88CC5F0891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700" y="505847"/>
            <a:ext cx="3790320" cy="1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Direct Complications of Diabetes</a:t>
            </a:r>
            <a:endParaRPr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040B13-F35D-D977-7D14-EBC98A6B3184}"/>
              </a:ext>
            </a:extLst>
          </p:cNvPr>
          <p:cNvGrpSpPr/>
          <p:nvPr/>
        </p:nvGrpSpPr>
        <p:grpSpPr>
          <a:xfrm>
            <a:off x="3557350" y="2668905"/>
            <a:ext cx="2286000" cy="2286000"/>
            <a:chOff x="2743200" y="2857500"/>
            <a:chExt cx="2286000" cy="2286000"/>
          </a:xfrm>
        </p:grpSpPr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B0ED4AD6-99C8-E335-3B77-AA8F1C1D67A9}"/>
                </a:ext>
              </a:extLst>
            </p:cNvPr>
            <p:cNvSpPr/>
            <p:nvPr/>
          </p:nvSpPr>
          <p:spPr>
            <a:xfrm>
              <a:off x="3200400" y="3314700"/>
              <a:ext cx="1371600" cy="1371600"/>
            </a:xfrm>
            <a:custGeom>
              <a:avLst/>
              <a:gdLst/>
              <a:ahLst/>
              <a:cxnLst/>
              <a:rect l="0" t="0" r="0" b="0"/>
              <a:pathLst>
                <a:path w="1371600" h="1371600">
                  <a:moveTo>
                    <a:pt x="1371600" y="685800"/>
                  </a:moveTo>
                  <a:cubicBezTo>
                    <a:pt x="1371600" y="1064556"/>
                    <a:pt x="1064556" y="1371600"/>
                    <a:pt x="685800" y="1371600"/>
                  </a:cubicBezTo>
                  <a:cubicBezTo>
                    <a:pt x="307043" y="1371600"/>
                    <a:pt x="0" y="1064556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ubicBezTo>
                    <a:pt x="1064556" y="0"/>
                    <a:pt x="1371600" y="307043"/>
                    <a:pt x="1371600" y="685800"/>
                  </a:cubicBezTo>
                  <a:close/>
                  <a:moveTo>
                    <a:pt x="685800" y="1257300"/>
                  </a:moveTo>
                  <a:cubicBezTo>
                    <a:pt x="1001430" y="1257300"/>
                    <a:pt x="1257300" y="1001430"/>
                    <a:pt x="1257300" y="685800"/>
                  </a:cubicBezTo>
                  <a:cubicBezTo>
                    <a:pt x="1257300" y="370169"/>
                    <a:pt x="1001430" y="114300"/>
                    <a:pt x="685800" y="114300"/>
                  </a:cubicBezTo>
                  <a:cubicBezTo>
                    <a:pt x="370169" y="114300"/>
                    <a:pt x="114300" y="370169"/>
                    <a:pt x="114300" y="685800"/>
                  </a:cubicBezTo>
                  <a:cubicBezTo>
                    <a:pt x="114300" y="1001430"/>
                    <a:pt x="370169" y="1257300"/>
                    <a:pt x="685800" y="125730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36F3DC9C-CC21-C602-E5E3-85C2A22D6959}"/>
                </a:ext>
              </a:extLst>
            </p:cNvPr>
            <p:cNvSpPr/>
            <p:nvPr/>
          </p:nvSpPr>
          <p:spPr>
            <a:xfrm>
              <a:off x="2743200" y="2857500"/>
              <a:ext cx="2286000" cy="2286000"/>
            </a:xfrm>
            <a:custGeom>
              <a:avLst/>
              <a:gdLst/>
              <a:ahLst/>
              <a:cxnLst/>
              <a:rect l="0" t="0" r="0" b="0"/>
              <a:pathLst>
                <a:path w="2286000" h="2286000">
                  <a:moveTo>
                    <a:pt x="1143000" y="457200"/>
                  </a:moveTo>
                  <a:cubicBezTo>
                    <a:pt x="764243" y="457200"/>
                    <a:pt x="457200" y="764243"/>
                    <a:pt x="457200" y="1143000"/>
                  </a:cubicBezTo>
                  <a:cubicBezTo>
                    <a:pt x="457200" y="1521756"/>
                    <a:pt x="764243" y="1828800"/>
                    <a:pt x="1143000" y="1828800"/>
                  </a:cubicBezTo>
                  <a:cubicBezTo>
                    <a:pt x="1521756" y="1828800"/>
                    <a:pt x="1828800" y="1521756"/>
                    <a:pt x="1828800" y="1143000"/>
                  </a:cubicBezTo>
                  <a:cubicBezTo>
                    <a:pt x="1828800" y="764243"/>
                    <a:pt x="1521756" y="457200"/>
                    <a:pt x="1143000" y="457200"/>
                  </a:cubicBezTo>
                  <a:close/>
                  <a:moveTo>
                    <a:pt x="1143000" y="1714500"/>
                  </a:moveTo>
                  <a:cubicBezTo>
                    <a:pt x="1458630" y="1714500"/>
                    <a:pt x="1714500" y="1458630"/>
                    <a:pt x="1714500" y="1143000"/>
                  </a:cubicBezTo>
                  <a:cubicBezTo>
                    <a:pt x="1714500" y="827369"/>
                    <a:pt x="1458630" y="571500"/>
                    <a:pt x="1143000" y="571500"/>
                  </a:cubicBezTo>
                  <a:cubicBezTo>
                    <a:pt x="827369" y="571500"/>
                    <a:pt x="571500" y="827369"/>
                    <a:pt x="571500" y="1143000"/>
                  </a:cubicBezTo>
                  <a:cubicBezTo>
                    <a:pt x="571500" y="1458630"/>
                    <a:pt x="827369" y="1714500"/>
                    <a:pt x="1143000" y="1714500"/>
                  </a:cubicBezTo>
                  <a:close/>
                  <a:moveTo>
                    <a:pt x="2286000" y="1143000"/>
                  </a:moveTo>
                  <a:cubicBezTo>
                    <a:pt x="2286000" y="1774261"/>
                    <a:pt x="1774261" y="2286000"/>
                    <a:pt x="1143000" y="2286000"/>
                  </a:cubicBezTo>
                  <a:cubicBezTo>
                    <a:pt x="511738" y="2286000"/>
                    <a:pt x="0" y="1774261"/>
                    <a:pt x="0" y="1143000"/>
                  </a:cubicBezTo>
                  <a:cubicBezTo>
                    <a:pt x="0" y="511738"/>
                    <a:pt x="511738" y="0"/>
                    <a:pt x="1143000" y="0"/>
                  </a:cubicBezTo>
                  <a:cubicBezTo>
                    <a:pt x="1774261" y="0"/>
                    <a:pt x="2286000" y="511738"/>
                    <a:pt x="2286000" y="1143000"/>
                  </a:cubicBezTo>
                  <a:close/>
                  <a:moveTo>
                    <a:pt x="1828800" y="1143000"/>
                  </a:moveTo>
                  <a:cubicBezTo>
                    <a:pt x="1828800" y="1521756"/>
                    <a:pt x="1521756" y="1828800"/>
                    <a:pt x="1143000" y="1828800"/>
                  </a:cubicBezTo>
                  <a:cubicBezTo>
                    <a:pt x="764243" y="1828800"/>
                    <a:pt x="457200" y="1521756"/>
                    <a:pt x="457200" y="1143000"/>
                  </a:cubicBezTo>
                  <a:cubicBezTo>
                    <a:pt x="457200" y="764243"/>
                    <a:pt x="764243" y="457200"/>
                    <a:pt x="1143000" y="457200"/>
                  </a:cubicBezTo>
                  <a:cubicBezTo>
                    <a:pt x="1521756" y="457200"/>
                    <a:pt x="1828800" y="764243"/>
                    <a:pt x="1828800" y="1143000"/>
                  </a:cubicBezTo>
                  <a:close/>
                  <a:moveTo>
                    <a:pt x="571500" y="1143000"/>
                  </a:moveTo>
                  <a:cubicBezTo>
                    <a:pt x="571500" y="827369"/>
                    <a:pt x="827369" y="571500"/>
                    <a:pt x="1143000" y="571500"/>
                  </a:cubicBezTo>
                  <a:cubicBezTo>
                    <a:pt x="1458630" y="571500"/>
                    <a:pt x="1714500" y="827369"/>
                    <a:pt x="1714500" y="1143000"/>
                  </a:cubicBezTo>
                  <a:cubicBezTo>
                    <a:pt x="1714500" y="1458630"/>
                    <a:pt x="1458630" y="1714500"/>
                    <a:pt x="1143000" y="1714500"/>
                  </a:cubicBezTo>
                  <a:cubicBezTo>
                    <a:pt x="827369" y="1714500"/>
                    <a:pt x="571500" y="1458630"/>
                    <a:pt x="571500" y="1143000"/>
                  </a:cubicBezTo>
                  <a:close/>
                  <a:moveTo>
                    <a:pt x="230348" y="1200139"/>
                  </a:moveTo>
                  <a:cubicBezTo>
                    <a:pt x="259851" y="1678525"/>
                    <a:pt x="657177" y="2057385"/>
                    <a:pt x="1142991" y="2057385"/>
                  </a:cubicBezTo>
                  <a:cubicBezTo>
                    <a:pt x="1632034" y="2057385"/>
                    <a:pt x="2031410" y="1673472"/>
                    <a:pt x="2056174" y="1190587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661640D9-C615-7AE4-CE5F-3525D84D9080}"/>
              </a:ext>
            </a:extLst>
          </p:cNvPr>
          <p:cNvSpPr/>
          <p:nvPr/>
        </p:nvSpPr>
        <p:spPr>
          <a:xfrm>
            <a:off x="3787702" y="2898951"/>
            <a:ext cx="1824649" cy="855797"/>
          </a:xfrm>
          <a:custGeom>
            <a:avLst/>
            <a:gdLst/>
            <a:ahLst/>
            <a:cxnLst/>
            <a:rect l="0" t="0" r="0" b="0"/>
            <a:pathLst>
              <a:path w="1824649" h="855797">
                <a:moveTo>
                  <a:pt x="0" y="855797"/>
                </a:moveTo>
                <a:cubicBezTo>
                  <a:pt x="12893" y="646708"/>
                  <a:pt x="96053" y="456632"/>
                  <a:pt x="226156" y="308890"/>
                </a:cubicBezTo>
                <a:moveTo>
                  <a:pt x="306546" y="228262"/>
                </a:moveTo>
                <a:cubicBezTo>
                  <a:pt x="453596" y="97993"/>
                  <a:pt x="642917" y="14368"/>
                  <a:pt x="851327" y="570"/>
                </a:cubicBezTo>
                <a:moveTo>
                  <a:pt x="964627" y="0"/>
                </a:moveTo>
                <a:cubicBezTo>
                  <a:pt x="1173388" y="11699"/>
                  <a:pt x="1363443" y="93428"/>
                  <a:pt x="1511683" y="222075"/>
                </a:cubicBezTo>
                <a:moveTo>
                  <a:pt x="1592827" y="301808"/>
                </a:moveTo>
                <a:cubicBezTo>
                  <a:pt x="1724544" y="448308"/>
                  <a:pt x="1809611" y="637591"/>
                  <a:pt x="1824649" y="846274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CAE3A820-1F3A-C736-A0F5-CC22D9951423}"/>
              </a:ext>
            </a:extLst>
          </p:cNvPr>
          <p:cNvSpPr/>
          <p:nvPr/>
        </p:nvSpPr>
        <p:spPr>
          <a:xfrm>
            <a:off x="3987686" y="3101214"/>
            <a:ext cx="125459" cy="125459"/>
          </a:xfrm>
          <a:custGeom>
            <a:avLst/>
            <a:gdLst/>
            <a:ahLst/>
            <a:cxnLst/>
            <a:rect l="0" t="0" r="0" b="0"/>
            <a:pathLst>
              <a:path w="125459" h="125459">
                <a:moveTo>
                  <a:pt x="22318" y="22318"/>
                </a:moveTo>
                <a:cubicBezTo>
                  <a:pt x="44637" y="0"/>
                  <a:pt x="80822" y="0"/>
                  <a:pt x="103140" y="22318"/>
                </a:cubicBezTo>
                <a:cubicBezTo>
                  <a:pt x="125459" y="44637"/>
                  <a:pt x="125459" y="80822"/>
                  <a:pt x="103140" y="103140"/>
                </a:cubicBezTo>
                <a:cubicBezTo>
                  <a:pt x="80822" y="125459"/>
                  <a:pt x="44637" y="125459"/>
                  <a:pt x="22318" y="103140"/>
                </a:cubicBezTo>
                <a:cubicBezTo>
                  <a:pt x="0" y="80822"/>
                  <a:pt x="0" y="44637"/>
                  <a:pt x="22318" y="22318"/>
                </a:cubicBezTo>
                <a:close/>
              </a:path>
            </a:pathLst>
          </a:custGeom>
          <a:noFill/>
          <a:ln w="14287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5D518A18-3E29-27BF-CB3E-A84F06EA0D79}"/>
              </a:ext>
            </a:extLst>
          </p:cNvPr>
          <p:cNvSpPr/>
          <p:nvPr/>
        </p:nvSpPr>
        <p:spPr>
          <a:xfrm>
            <a:off x="4638437" y="2835592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57150" y="0"/>
                </a:moveTo>
                <a:cubicBezTo>
                  <a:pt x="88712" y="0"/>
                  <a:pt x="114300" y="25587"/>
                  <a:pt x="114300" y="57150"/>
                </a:cubicBezTo>
                <a:cubicBezTo>
                  <a:pt x="114300" y="88712"/>
                  <a:pt x="88712" y="114300"/>
                  <a:pt x="57150" y="114300"/>
                </a:cubicBezTo>
                <a:cubicBezTo>
                  <a:pt x="25587" y="114300"/>
                  <a:pt x="0" y="88712"/>
                  <a:pt x="0" y="57150"/>
                </a:cubicBez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  <a:noFill/>
          <a:ln w="14287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28">
            <a:extLst>
              <a:ext uri="{FF2B5EF4-FFF2-40B4-BE49-F238E27FC236}">
                <a16:creationId xmlns:a16="http://schemas.microsoft.com/office/drawing/2014/main" id="{710C5249-7BD9-EAF9-EB01-B098EDC6FD0A}"/>
              </a:ext>
            </a:extLst>
          </p:cNvPr>
          <p:cNvSpPr/>
          <p:nvPr/>
        </p:nvSpPr>
        <p:spPr>
          <a:xfrm>
            <a:off x="3728800" y="3754755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0" y="57150"/>
                </a:moveTo>
                <a:cubicBezTo>
                  <a:pt x="0" y="25586"/>
                  <a:pt x="25586" y="0"/>
                  <a:pt x="57150" y="0"/>
                </a:cubicBezTo>
                <a:cubicBezTo>
                  <a:pt x="88713" y="0"/>
                  <a:pt x="114300" y="25586"/>
                  <a:pt x="114300" y="57150"/>
                </a:cubicBezTo>
                <a:cubicBezTo>
                  <a:pt x="114300" y="88713"/>
                  <a:pt x="88713" y="114300"/>
                  <a:pt x="57150" y="114300"/>
                </a:cubicBezTo>
                <a:cubicBezTo>
                  <a:pt x="25586" y="114300"/>
                  <a:pt x="0" y="88713"/>
                  <a:pt x="0" y="57150"/>
                </a:cubicBezTo>
              </a:path>
            </a:pathLst>
          </a:custGeom>
          <a:noFill/>
          <a:ln w="14287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865453CE-F21E-65C9-DB4C-B98F0026464E}"/>
              </a:ext>
            </a:extLst>
          </p:cNvPr>
          <p:cNvSpPr/>
          <p:nvPr/>
        </p:nvSpPr>
        <p:spPr>
          <a:xfrm>
            <a:off x="5285894" y="3094443"/>
            <a:ext cx="125459" cy="125459"/>
          </a:xfrm>
          <a:custGeom>
            <a:avLst/>
            <a:gdLst/>
            <a:ahLst/>
            <a:cxnLst/>
            <a:rect l="0" t="0" r="0" b="0"/>
            <a:pathLst>
              <a:path w="125459" h="125459">
                <a:moveTo>
                  <a:pt x="103140" y="22318"/>
                </a:moveTo>
                <a:cubicBezTo>
                  <a:pt x="125459" y="44637"/>
                  <a:pt x="125459" y="80822"/>
                  <a:pt x="103140" y="103140"/>
                </a:cubicBezTo>
                <a:cubicBezTo>
                  <a:pt x="80822" y="125459"/>
                  <a:pt x="44637" y="125459"/>
                  <a:pt x="22318" y="103140"/>
                </a:cubicBezTo>
                <a:cubicBezTo>
                  <a:pt x="0" y="80822"/>
                  <a:pt x="0" y="44637"/>
                  <a:pt x="22318" y="22318"/>
                </a:cubicBezTo>
                <a:cubicBezTo>
                  <a:pt x="44637" y="0"/>
                  <a:pt x="80822" y="0"/>
                  <a:pt x="103140" y="22318"/>
                </a:cubicBezTo>
                <a:close/>
              </a:path>
            </a:pathLst>
          </a:custGeom>
          <a:solidFill>
            <a:srgbClr val="84A98C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23">
            <a:extLst>
              <a:ext uri="{FF2B5EF4-FFF2-40B4-BE49-F238E27FC236}">
                <a16:creationId xmlns:a16="http://schemas.microsoft.com/office/drawing/2014/main" id="{FF3FD5C0-9BAC-7298-DB91-021A3217505C}"/>
              </a:ext>
            </a:extLst>
          </p:cNvPr>
          <p:cNvSpPr/>
          <p:nvPr/>
        </p:nvSpPr>
        <p:spPr>
          <a:xfrm>
            <a:off x="5285894" y="3094443"/>
            <a:ext cx="125459" cy="125459"/>
          </a:xfrm>
          <a:custGeom>
            <a:avLst/>
            <a:gdLst/>
            <a:ahLst/>
            <a:cxnLst/>
            <a:rect l="0" t="0" r="0" b="0"/>
            <a:pathLst>
              <a:path w="125459" h="125459">
                <a:moveTo>
                  <a:pt x="103140" y="22318"/>
                </a:moveTo>
                <a:cubicBezTo>
                  <a:pt x="125459" y="44637"/>
                  <a:pt x="125459" y="80822"/>
                  <a:pt x="103140" y="103140"/>
                </a:cubicBezTo>
                <a:cubicBezTo>
                  <a:pt x="80822" y="125459"/>
                  <a:pt x="44637" y="125459"/>
                  <a:pt x="22318" y="103140"/>
                </a:cubicBezTo>
                <a:cubicBezTo>
                  <a:pt x="0" y="80822"/>
                  <a:pt x="0" y="44637"/>
                  <a:pt x="22318" y="22318"/>
                </a:cubicBezTo>
                <a:cubicBezTo>
                  <a:pt x="44637" y="0"/>
                  <a:pt x="80822" y="0"/>
                  <a:pt x="103140" y="22318"/>
                </a:cubicBezTo>
                <a:close/>
              </a:path>
            </a:pathLst>
          </a:custGeom>
          <a:noFill/>
          <a:ln w="14287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8CFEFB-39F3-2B9F-79BC-0739104003EC}"/>
              </a:ext>
            </a:extLst>
          </p:cNvPr>
          <p:cNvGrpSpPr/>
          <p:nvPr/>
        </p:nvGrpSpPr>
        <p:grpSpPr>
          <a:xfrm>
            <a:off x="5461893" y="1930527"/>
            <a:ext cx="2083785" cy="1125208"/>
            <a:chOff x="5461893" y="1930527"/>
            <a:chExt cx="2083785" cy="11252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C7B307-D1E6-CB61-F18B-B44BB8CED89E}"/>
                </a:ext>
              </a:extLst>
            </p:cNvPr>
            <p:cNvSpPr txBox="1"/>
            <p:nvPr/>
          </p:nvSpPr>
          <p:spPr>
            <a:xfrm>
              <a:off x="6346632" y="2264854"/>
              <a:ext cx="1199046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100" dirty="0"/>
                <a:t>Diabetic foot ulcers</a:t>
              </a:r>
              <a:endParaRPr lang="en-US" sz="1100" dirty="0">
                <a:solidFill>
                  <a:srgbClr val="3A4455"/>
                </a:solidFill>
                <a:latin typeface="Roboto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C44F99-900F-2930-04B9-5A758F4BF828}"/>
                </a:ext>
              </a:extLst>
            </p:cNvPr>
            <p:cNvSpPr txBox="1"/>
            <p:nvPr/>
          </p:nvSpPr>
          <p:spPr>
            <a:xfrm>
              <a:off x="6407276" y="1930527"/>
              <a:ext cx="101470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84A98C"/>
                  </a:solidFill>
                  <a:latin typeface="Roboto"/>
                </a:rPr>
                <a:t>Amputation</a:t>
              </a:r>
              <a:endParaRPr sz="1500" b="1" dirty="0">
                <a:solidFill>
                  <a:srgbClr val="84A98C"/>
                </a:solidFill>
                <a:latin typeface="Roboto"/>
              </a:endParaRPr>
            </a:p>
          </p:txBody>
        </p:sp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037ADC2A-4D4C-1740-71CC-D6BC755BCB20}"/>
                </a:ext>
              </a:extLst>
            </p:cNvPr>
            <p:cNvSpPr/>
            <p:nvPr/>
          </p:nvSpPr>
          <p:spPr>
            <a:xfrm>
              <a:off x="5461893" y="2304396"/>
              <a:ext cx="751339" cy="751339"/>
            </a:xfrm>
            <a:custGeom>
              <a:avLst/>
              <a:gdLst/>
              <a:ahLst/>
              <a:cxnLst/>
              <a:rect l="0" t="0" r="0" b="0"/>
              <a:pathLst>
                <a:path w="751339" h="751339">
                  <a:moveTo>
                    <a:pt x="132495" y="133911"/>
                  </a:moveTo>
                  <a:cubicBezTo>
                    <a:pt x="266405" y="0"/>
                    <a:pt x="483518" y="0"/>
                    <a:pt x="617428" y="133911"/>
                  </a:cubicBezTo>
                  <a:cubicBezTo>
                    <a:pt x="751339" y="267821"/>
                    <a:pt x="751339" y="484933"/>
                    <a:pt x="617428" y="618844"/>
                  </a:cubicBezTo>
                  <a:cubicBezTo>
                    <a:pt x="497286" y="738986"/>
                    <a:pt x="310173" y="751339"/>
                    <a:pt x="176259" y="655902"/>
                  </a:cubicBezTo>
                  <a:lnTo>
                    <a:pt x="51673" y="699666"/>
                  </a:lnTo>
                  <a:lnTo>
                    <a:pt x="95436" y="575081"/>
                  </a:lnTo>
                  <a:cubicBezTo>
                    <a:pt x="0" y="441166"/>
                    <a:pt x="12352" y="254052"/>
                    <a:pt x="132495" y="133911"/>
                  </a:cubicBezTo>
                  <a:close/>
                </a:path>
              </a:pathLst>
            </a:custGeom>
            <a:solidFill>
              <a:srgbClr val="84A98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7DCE24-5298-B65D-5C78-B78A6D859A23}"/>
                </a:ext>
              </a:extLst>
            </p:cNvPr>
            <p:cNvSpPr txBox="1"/>
            <p:nvPr/>
          </p:nvSpPr>
          <p:spPr>
            <a:xfrm>
              <a:off x="5744046" y="2491740"/>
              <a:ext cx="1619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200" b="1" dirty="0">
                  <a:solidFill>
                    <a:srgbClr val="FFFFFF"/>
                  </a:solidFill>
                  <a:latin typeface="Roboto"/>
                </a:rPr>
                <a:t>4</a:t>
              </a:r>
            </a:p>
          </p:txBody>
        </p:sp>
      </p:grp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160B15D6-2E69-FF53-87F7-A52D289EA4F9}"/>
              </a:ext>
            </a:extLst>
          </p:cNvPr>
          <p:cNvSpPr/>
          <p:nvPr/>
        </p:nvSpPr>
        <p:spPr>
          <a:xfrm>
            <a:off x="5557600" y="3745230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0" y="57150"/>
                </a:moveTo>
                <a:cubicBezTo>
                  <a:pt x="0" y="25586"/>
                  <a:pt x="25586" y="0"/>
                  <a:pt x="57150" y="0"/>
                </a:cubicBezTo>
                <a:cubicBezTo>
                  <a:pt x="88713" y="0"/>
                  <a:pt x="114300" y="25586"/>
                  <a:pt x="114300" y="57150"/>
                </a:cubicBezTo>
                <a:cubicBezTo>
                  <a:pt x="114300" y="88713"/>
                  <a:pt x="88713" y="114300"/>
                  <a:pt x="57150" y="114300"/>
                </a:cubicBezTo>
                <a:cubicBezTo>
                  <a:pt x="25586" y="114300"/>
                  <a:pt x="0" y="88713"/>
                  <a:pt x="0" y="57150"/>
                </a:cubicBezTo>
              </a:path>
            </a:pathLst>
          </a:custGeom>
          <a:solidFill>
            <a:srgbClr val="CAD2C5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8">
            <a:extLst>
              <a:ext uri="{FF2B5EF4-FFF2-40B4-BE49-F238E27FC236}">
                <a16:creationId xmlns:a16="http://schemas.microsoft.com/office/drawing/2014/main" id="{C2259041-ECF4-CB34-B92B-A0C1037D2C0D}"/>
              </a:ext>
            </a:extLst>
          </p:cNvPr>
          <p:cNvSpPr/>
          <p:nvPr/>
        </p:nvSpPr>
        <p:spPr>
          <a:xfrm>
            <a:off x="5557600" y="3745230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0" y="57150"/>
                </a:moveTo>
                <a:cubicBezTo>
                  <a:pt x="0" y="25586"/>
                  <a:pt x="25586" y="0"/>
                  <a:pt x="57150" y="0"/>
                </a:cubicBezTo>
                <a:cubicBezTo>
                  <a:pt x="88713" y="0"/>
                  <a:pt x="114300" y="25586"/>
                  <a:pt x="114300" y="57150"/>
                </a:cubicBezTo>
                <a:cubicBezTo>
                  <a:pt x="114300" y="88713"/>
                  <a:pt x="88713" y="114300"/>
                  <a:pt x="57150" y="114300"/>
                </a:cubicBezTo>
                <a:cubicBezTo>
                  <a:pt x="25586" y="114300"/>
                  <a:pt x="0" y="88713"/>
                  <a:pt x="0" y="57150"/>
                </a:cubicBezTo>
              </a:path>
            </a:pathLst>
          </a:custGeom>
          <a:noFill/>
          <a:ln w="14287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A5D2AF4D-E72B-64DC-521F-C2D89D229575}"/>
              </a:ext>
            </a:extLst>
          </p:cNvPr>
          <p:cNvSpPr/>
          <p:nvPr/>
        </p:nvSpPr>
        <p:spPr>
          <a:xfrm>
            <a:off x="4638437" y="2835592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57150" y="0"/>
                </a:moveTo>
                <a:cubicBezTo>
                  <a:pt x="88712" y="0"/>
                  <a:pt x="114300" y="25587"/>
                  <a:pt x="114300" y="57150"/>
                </a:cubicBezTo>
                <a:cubicBezTo>
                  <a:pt x="114300" y="88712"/>
                  <a:pt x="88712" y="114300"/>
                  <a:pt x="57150" y="114300"/>
                </a:cubicBezTo>
                <a:cubicBezTo>
                  <a:pt x="25587" y="114300"/>
                  <a:pt x="0" y="88712"/>
                  <a:pt x="0" y="57150"/>
                </a:cubicBez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  <a:solidFill>
            <a:srgbClr val="52796F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9925AD-DD17-0869-B930-271276F60F2C}"/>
              </a:ext>
            </a:extLst>
          </p:cNvPr>
          <p:cNvGrpSpPr/>
          <p:nvPr/>
        </p:nvGrpSpPr>
        <p:grpSpPr>
          <a:xfrm>
            <a:off x="4069857" y="1049321"/>
            <a:ext cx="1365760" cy="1619584"/>
            <a:chOff x="4069857" y="1049321"/>
            <a:chExt cx="1365760" cy="161958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399034B-1189-B3A3-EEA1-EFFC64E7F8B5}"/>
                </a:ext>
              </a:extLst>
            </p:cNvPr>
            <p:cNvGrpSpPr/>
            <p:nvPr/>
          </p:nvGrpSpPr>
          <p:grpSpPr>
            <a:xfrm>
              <a:off x="4357450" y="1868805"/>
              <a:ext cx="685800" cy="800100"/>
              <a:chOff x="4357450" y="1868805"/>
              <a:chExt cx="685800" cy="800100"/>
            </a:xfrm>
          </p:grpSpPr>
          <p:sp>
            <p:nvSpPr>
              <p:cNvPr id="28" name="Rounded Rectangle 15">
                <a:extLst>
                  <a:ext uri="{FF2B5EF4-FFF2-40B4-BE49-F238E27FC236}">
                    <a16:creationId xmlns:a16="http://schemas.microsoft.com/office/drawing/2014/main" id="{2F88D66C-E41F-2F14-044E-796BE6AB23DA}"/>
                  </a:ext>
                </a:extLst>
              </p:cNvPr>
              <p:cNvSpPr/>
              <p:nvPr/>
            </p:nvSpPr>
            <p:spPr>
              <a:xfrm>
                <a:off x="4357450" y="1868805"/>
                <a:ext cx="685800" cy="8001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8001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12806"/>
                      <a:pt x="562225" y="653851"/>
                      <a:pt x="400050" y="681059"/>
                    </a:cubicBezTo>
                    <a:lnTo>
                      <a:pt x="342900" y="800100"/>
                    </a:lnTo>
                    <a:lnTo>
                      <a:pt x="285750" y="681059"/>
                    </a:lnTo>
                    <a:cubicBezTo>
                      <a:pt x="123574" y="653851"/>
                      <a:pt x="0" y="512806"/>
                      <a:pt x="0" y="342900"/>
                    </a:cubicBezTo>
                    <a:close/>
                  </a:path>
                </a:pathLst>
              </a:custGeom>
              <a:solidFill>
                <a:srgbClr val="52796F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11A6B7-8C8C-9C00-630F-B22A7D18F31E}"/>
                  </a:ext>
                </a:extLst>
              </p:cNvPr>
              <p:cNvSpPr txBox="1"/>
              <p:nvPr/>
            </p:nvSpPr>
            <p:spPr>
              <a:xfrm>
                <a:off x="4618339" y="2023110"/>
                <a:ext cx="16190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r>
                  <a:rPr sz="2200" b="1" dirty="0">
                    <a:solidFill>
                      <a:srgbClr val="FFFFFF"/>
                    </a:solidFill>
                    <a:latin typeface="Roboto"/>
                  </a:rPr>
                  <a:t>3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2B9CAB-7143-3130-090C-3F75522F89CE}"/>
                </a:ext>
              </a:extLst>
            </p:cNvPr>
            <p:cNvSpPr txBox="1"/>
            <p:nvPr/>
          </p:nvSpPr>
          <p:spPr>
            <a:xfrm>
              <a:off x="4113682" y="1393126"/>
              <a:ext cx="116057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100" dirty="0"/>
                <a:t>Vision impairment </a:t>
              </a:r>
            </a:p>
            <a:p>
              <a:pPr algn="ctr"/>
              <a:r>
                <a:rPr lang="en-US" sz="1100" dirty="0"/>
                <a:t>or blindness</a:t>
              </a:r>
              <a:endParaRPr sz="1100" b="0" dirty="0">
                <a:solidFill>
                  <a:srgbClr val="3A4455"/>
                </a:solidFill>
                <a:latin typeface="Roboto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088C4E-5D00-6586-C11D-51C3C6E6256B}"/>
                </a:ext>
              </a:extLst>
            </p:cNvPr>
            <p:cNvSpPr txBox="1"/>
            <p:nvPr/>
          </p:nvSpPr>
          <p:spPr>
            <a:xfrm>
              <a:off x="4069857" y="1049321"/>
              <a:ext cx="136576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52796F"/>
                  </a:solidFill>
                  <a:latin typeface="Roboto"/>
                </a:rPr>
                <a:t>Retinal Damage</a:t>
              </a:r>
              <a:endParaRPr sz="1500" b="1" dirty="0">
                <a:solidFill>
                  <a:srgbClr val="52796F"/>
                </a:solidFill>
                <a:latin typeface="Roboto"/>
              </a:endParaRPr>
            </a:p>
          </p:txBody>
        </p:sp>
      </p:grp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9AA06904-B5CE-5629-F8C5-BC6F000AC266}"/>
              </a:ext>
            </a:extLst>
          </p:cNvPr>
          <p:cNvSpPr/>
          <p:nvPr/>
        </p:nvSpPr>
        <p:spPr>
          <a:xfrm>
            <a:off x="3728800" y="3751326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0" y="57150"/>
                </a:moveTo>
                <a:cubicBezTo>
                  <a:pt x="0" y="25586"/>
                  <a:pt x="25586" y="0"/>
                  <a:pt x="57150" y="0"/>
                </a:cubicBezTo>
                <a:cubicBezTo>
                  <a:pt x="88713" y="0"/>
                  <a:pt x="114300" y="25586"/>
                  <a:pt x="114300" y="57150"/>
                </a:cubicBezTo>
                <a:cubicBezTo>
                  <a:pt x="114300" y="88713"/>
                  <a:pt x="88713" y="114300"/>
                  <a:pt x="57150" y="114300"/>
                </a:cubicBezTo>
                <a:cubicBezTo>
                  <a:pt x="25586" y="114300"/>
                  <a:pt x="0" y="88713"/>
                  <a:pt x="0" y="57150"/>
                </a:cubicBezTo>
              </a:path>
            </a:pathLst>
          </a:custGeom>
          <a:solidFill>
            <a:srgbClr val="2F3E46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75CEC6-CA44-51F1-81FB-3CCC6F516503}"/>
              </a:ext>
            </a:extLst>
          </p:cNvPr>
          <p:cNvGrpSpPr/>
          <p:nvPr/>
        </p:nvGrpSpPr>
        <p:grpSpPr>
          <a:xfrm>
            <a:off x="1403258" y="3298847"/>
            <a:ext cx="2154092" cy="852529"/>
            <a:chOff x="1403258" y="3298847"/>
            <a:chExt cx="2154092" cy="8525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0A8822-A50B-3C1C-8532-37DAAD6493C9}"/>
                </a:ext>
              </a:extLst>
            </p:cNvPr>
            <p:cNvSpPr txBox="1"/>
            <p:nvPr/>
          </p:nvSpPr>
          <p:spPr>
            <a:xfrm>
              <a:off x="1428910" y="3298847"/>
              <a:ext cx="127278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2F3E46"/>
                  </a:solidFill>
                  <a:latin typeface="Roboto"/>
                </a:rPr>
                <a:t>Nerve Damage</a:t>
              </a:r>
              <a:endParaRPr sz="1500" b="1" dirty="0">
                <a:solidFill>
                  <a:srgbClr val="2F3E46"/>
                </a:solidFill>
                <a:latin typeface="Roboto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2D5451-461B-FD3E-97FD-C20FE82D51E2}"/>
                </a:ext>
              </a:extLst>
            </p:cNvPr>
            <p:cNvSpPr txBox="1"/>
            <p:nvPr/>
          </p:nvSpPr>
          <p:spPr>
            <a:xfrm>
              <a:off x="1403258" y="3593782"/>
              <a:ext cx="12471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100" dirty="0"/>
                <a:t>tingling, loss of </a:t>
              </a:r>
            </a:p>
            <a:p>
              <a:pPr algn="ctr"/>
              <a:r>
                <a:rPr lang="en-US" sz="1100" dirty="0"/>
                <a:t>sensation, limb pain</a:t>
              </a:r>
              <a:endParaRPr sz="1100" b="0" dirty="0">
                <a:solidFill>
                  <a:srgbClr val="424736"/>
                </a:solidFill>
                <a:latin typeface="Roboto"/>
              </a:endParaRPr>
            </a:p>
          </p:txBody>
        </p:sp>
        <p:sp>
          <p:nvSpPr>
            <p:cNvPr id="34" name="Rounded Rectangle 25">
              <a:extLst>
                <a:ext uri="{FF2B5EF4-FFF2-40B4-BE49-F238E27FC236}">
                  <a16:creationId xmlns:a16="http://schemas.microsoft.com/office/drawing/2014/main" id="{3852177A-8BD9-1405-B0B0-812948B30D6F}"/>
                </a:ext>
              </a:extLst>
            </p:cNvPr>
            <p:cNvSpPr/>
            <p:nvPr/>
          </p:nvSpPr>
          <p:spPr>
            <a:xfrm>
              <a:off x="2757250" y="3465576"/>
              <a:ext cx="800100" cy="685800"/>
            </a:xfrm>
            <a:custGeom>
              <a:avLst/>
              <a:gdLst/>
              <a:ahLst/>
              <a:cxnLst/>
              <a:rect l="0" t="0" r="0" b="0"/>
              <a:pathLst>
                <a:path w="800100" h="685800">
                  <a:moveTo>
                    <a:pt x="342900" y="685800"/>
                  </a:moveTo>
                  <a:cubicBezTo>
                    <a:pt x="153521" y="685800"/>
                    <a:pt x="0" y="532278"/>
                    <a:pt x="0" y="342900"/>
                  </a:cubicBezTo>
                  <a:cubicBezTo>
                    <a:pt x="0" y="153521"/>
                    <a:pt x="153521" y="0"/>
                    <a:pt x="342900" y="0"/>
                  </a:cubicBezTo>
                  <a:cubicBezTo>
                    <a:pt x="512806" y="0"/>
                    <a:pt x="653851" y="123574"/>
                    <a:pt x="681059" y="285750"/>
                  </a:cubicBezTo>
                  <a:lnTo>
                    <a:pt x="800100" y="342900"/>
                  </a:lnTo>
                  <a:lnTo>
                    <a:pt x="681059" y="400050"/>
                  </a:lnTo>
                  <a:cubicBezTo>
                    <a:pt x="653851" y="562225"/>
                    <a:pt x="512806" y="685800"/>
                    <a:pt x="342900" y="685800"/>
                  </a:cubicBezTo>
                  <a:close/>
                </a:path>
              </a:pathLst>
            </a:custGeom>
            <a:solidFill>
              <a:srgbClr val="2F3E4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1971B0-C933-BDDB-632F-43781767C44C}"/>
                </a:ext>
              </a:extLst>
            </p:cNvPr>
            <p:cNvSpPr txBox="1"/>
            <p:nvPr/>
          </p:nvSpPr>
          <p:spPr>
            <a:xfrm>
              <a:off x="3028299" y="3638931"/>
              <a:ext cx="1619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FFFF"/>
                  </a:solidFill>
                  <a:latin typeface="Roboto"/>
                </a:rPr>
                <a:t>1</a:t>
              </a:r>
              <a:endParaRPr sz="2200" b="1" dirty="0">
                <a:solidFill>
                  <a:srgbClr val="FFFFFF"/>
                </a:solidFill>
                <a:latin typeface="Roboto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8C606-50C9-B2C5-3379-9CCF44767CAF}"/>
              </a:ext>
            </a:extLst>
          </p:cNvPr>
          <p:cNvGrpSpPr/>
          <p:nvPr/>
        </p:nvGrpSpPr>
        <p:grpSpPr>
          <a:xfrm>
            <a:off x="5843350" y="3250990"/>
            <a:ext cx="2409528" cy="903815"/>
            <a:chOff x="5843350" y="3250990"/>
            <a:chExt cx="2409528" cy="903815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21FE4BC7-3E3D-8966-F89A-780EDBAD4E69}"/>
                </a:ext>
              </a:extLst>
            </p:cNvPr>
            <p:cNvSpPr/>
            <p:nvPr/>
          </p:nvSpPr>
          <p:spPr>
            <a:xfrm>
              <a:off x="5843350" y="3469005"/>
              <a:ext cx="800100" cy="685800"/>
            </a:xfrm>
            <a:custGeom>
              <a:avLst/>
              <a:gdLst/>
              <a:ahLst/>
              <a:cxnLst/>
              <a:rect l="0" t="0" r="0" b="0"/>
              <a:pathLst>
                <a:path w="800100" h="685800">
                  <a:moveTo>
                    <a:pt x="457200" y="0"/>
                  </a:moveTo>
                  <a:cubicBezTo>
                    <a:pt x="646578" y="0"/>
                    <a:pt x="800100" y="153521"/>
                    <a:pt x="800100" y="342900"/>
                  </a:cubicBezTo>
                  <a:cubicBezTo>
                    <a:pt x="800100" y="532278"/>
                    <a:pt x="646578" y="685800"/>
                    <a:pt x="457200" y="685800"/>
                  </a:cubicBezTo>
                  <a:cubicBezTo>
                    <a:pt x="287293" y="685800"/>
                    <a:pt x="146248" y="562225"/>
                    <a:pt x="119040" y="400050"/>
                  </a:cubicBezTo>
                  <a:lnTo>
                    <a:pt x="0" y="342900"/>
                  </a:lnTo>
                  <a:lnTo>
                    <a:pt x="119040" y="285750"/>
                  </a:lnTo>
                  <a:cubicBezTo>
                    <a:pt x="146248" y="123574"/>
                    <a:pt x="287293" y="0"/>
                    <a:pt x="457200" y="0"/>
                  </a:cubicBezTo>
                  <a:close/>
                </a:path>
              </a:pathLst>
            </a:custGeom>
            <a:solidFill>
              <a:srgbClr val="CAD2C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64FF68-1BBD-53AD-69B6-6C6E49319F0D}"/>
                </a:ext>
              </a:extLst>
            </p:cNvPr>
            <p:cNvSpPr txBox="1"/>
            <p:nvPr/>
          </p:nvSpPr>
          <p:spPr>
            <a:xfrm>
              <a:off x="6689951" y="3746429"/>
              <a:ext cx="156292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100" dirty="0"/>
                <a:t>Dialysis &amp; hypoglycemia </a:t>
              </a:r>
            </a:p>
            <a:p>
              <a:pPr algn="ctr"/>
              <a:r>
                <a:rPr lang="en-US" sz="1100" dirty="0"/>
                <a:t>or hyperglycemia</a:t>
              </a:r>
              <a:endParaRPr sz="1100" b="0" dirty="0">
                <a:solidFill>
                  <a:srgbClr val="46432D"/>
                </a:solidFill>
                <a:latin typeface="Roboto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7FBD35-A6E4-2910-10CD-771672671B74}"/>
                </a:ext>
              </a:extLst>
            </p:cNvPr>
            <p:cNvSpPr txBox="1"/>
            <p:nvPr/>
          </p:nvSpPr>
          <p:spPr>
            <a:xfrm>
              <a:off x="6806684" y="3250990"/>
              <a:ext cx="1320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84A98C"/>
                  </a:solidFill>
                  <a:latin typeface="Roboto"/>
                </a:rPr>
                <a:t>Kidney failure&amp;</a:t>
              </a:r>
            </a:p>
            <a:p>
              <a:pPr algn="ctr"/>
              <a:r>
                <a:rPr lang="en-US" sz="1500" b="1" dirty="0">
                  <a:solidFill>
                    <a:srgbClr val="84A98C"/>
                  </a:solidFill>
                  <a:latin typeface="Roboto"/>
                </a:rPr>
                <a:t>Coma</a:t>
              </a:r>
              <a:endParaRPr sz="1500" b="1" dirty="0">
                <a:solidFill>
                  <a:srgbClr val="84A98C"/>
                </a:solidFill>
                <a:latin typeface="Roboto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12BC41-62D7-98C8-0CC2-95BEB1C8DDBA}"/>
                </a:ext>
              </a:extLst>
            </p:cNvPr>
            <p:cNvSpPr txBox="1"/>
            <p:nvPr/>
          </p:nvSpPr>
          <p:spPr>
            <a:xfrm>
              <a:off x="6232996" y="3638550"/>
              <a:ext cx="1619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200" b="1" dirty="0">
                  <a:solidFill>
                    <a:schemeClr val="tx1"/>
                  </a:solidFill>
                  <a:latin typeface="Roboto"/>
                </a:rPr>
                <a:t>5</a:t>
              </a:r>
            </a:p>
          </p:txBody>
        </p:sp>
      </p:grpSp>
      <p:sp>
        <p:nvSpPr>
          <p:cNvPr id="41" name="Rounded Rectangle 11">
            <a:extLst>
              <a:ext uri="{FF2B5EF4-FFF2-40B4-BE49-F238E27FC236}">
                <a16:creationId xmlns:a16="http://schemas.microsoft.com/office/drawing/2014/main" id="{C7F14D1E-9A12-703A-5D68-2348FA88B627}"/>
              </a:ext>
            </a:extLst>
          </p:cNvPr>
          <p:cNvSpPr/>
          <p:nvPr/>
        </p:nvSpPr>
        <p:spPr>
          <a:xfrm>
            <a:off x="3989283" y="3101214"/>
            <a:ext cx="125459" cy="125459"/>
          </a:xfrm>
          <a:custGeom>
            <a:avLst/>
            <a:gdLst/>
            <a:ahLst/>
            <a:cxnLst/>
            <a:rect l="0" t="0" r="0" b="0"/>
            <a:pathLst>
              <a:path w="125459" h="125459">
                <a:moveTo>
                  <a:pt x="22318" y="22318"/>
                </a:moveTo>
                <a:cubicBezTo>
                  <a:pt x="44637" y="0"/>
                  <a:pt x="80822" y="0"/>
                  <a:pt x="103140" y="22318"/>
                </a:cubicBezTo>
                <a:cubicBezTo>
                  <a:pt x="125459" y="44637"/>
                  <a:pt x="125459" y="80822"/>
                  <a:pt x="103140" y="103140"/>
                </a:cubicBezTo>
                <a:cubicBezTo>
                  <a:pt x="80822" y="125459"/>
                  <a:pt x="44637" y="125459"/>
                  <a:pt x="22318" y="103140"/>
                </a:cubicBezTo>
                <a:cubicBezTo>
                  <a:pt x="0" y="80822"/>
                  <a:pt x="0" y="44637"/>
                  <a:pt x="22318" y="22318"/>
                </a:cubicBezTo>
                <a:close/>
              </a:path>
            </a:pathLst>
          </a:custGeom>
          <a:solidFill>
            <a:srgbClr val="354F52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0EE1E8-BFC8-4B5B-BD7C-9CB2C824E673}"/>
              </a:ext>
            </a:extLst>
          </p:cNvPr>
          <p:cNvGrpSpPr/>
          <p:nvPr/>
        </p:nvGrpSpPr>
        <p:grpSpPr>
          <a:xfrm>
            <a:off x="2061733" y="1738503"/>
            <a:ext cx="1880862" cy="1314032"/>
            <a:chOff x="2061733" y="1738503"/>
            <a:chExt cx="1880862" cy="13140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84A6F0-7FBE-A8B7-C2BC-0CCDC3FBA8EA}"/>
                </a:ext>
              </a:extLst>
            </p:cNvPr>
            <p:cNvSpPr txBox="1"/>
            <p:nvPr/>
          </p:nvSpPr>
          <p:spPr>
            <a:xfrm>
              <a:off x="2061733" y="2101405"/>
              <a:ext cx="12214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100" dirty="0"/>
                <a:t>Heart and vascular </a:t>
              </a:r>
            </a:p>
            <a:p>
              <a:pPr algn="ctr"/>
              <a:r>
                <a:rPr lang="en-US" sz="1100" dirty="0"/>
                <a:t>diseases</a:t>
              </a:r>
              <a:endParaRPr sz="1100" b="0" dirty="0">
                <a:solidFill>
                  <a:srgbClr val="374840"/>
                </a:solidFill>
                <a:latin typeface="Roboto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0A61D7-2FD4-A8C1-329E-DB4C10C049ED}"/>
                </a:ext>
              </a:extLst>
            </p:cNvPr>
            <p:cNvSpPr txBox="1"/>
            <p:nvPr/>
          </p:nvSpPr>
          <p:spPr>
            <a:xfrm>
              <a:off x="2355137" y="1738503"/>
              <a:ext cx="57067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354F52"/>
                  </a:solidFill>
                  <a:latin typeface="Roboto"/>
                </a:rPr>
                <a:t>Stroke</a:t>
              </a:r>
              <a:endParaRPr sz="1500" b="1" dirty="0">
                <a:solidFill>
                  <a:srgbClr val="354F52"/>
                </a:solidFill>
                <a:latin typeface="Roboto"/>
              </a:endParaRPr>
            </a:p>
          </p:txBody>
        </p:sp>
        <p:sp>
          <p:nvSpPr>
            <p:cNvPr id="45" name="Rounded Rectangle 10">
              <a:extLst>
                <a:ext uri="{FF2B5EF4-FFF2-40B4-BE49-F238E27FC236}">
                  <a16:creationId xmlns:a16="http://schemas.microsoft.com/office/drawing/2014/main" id="{EEAC8304-3493-50A9-DC11-B293CF31894A}"/>
                </a:ext>
              </a:extLst>
            </p:cNvPr>
            <p:cNvSpPr/>
            <p:nvPr/>
          </p:nvSpPr>
          <p:spPr>
            <a:xfrm>
              <a:off x="3191256" y="2301196"/>
              <a:ext cx="751339" cy="751339"/>
            </a:xfrm>
            <a:custGeom>
              <a:avLst/>
              <a:gdLst/>
              <a:ahLst/>
              <a:cxnLst/>
              <a:rect l="0" t="0" r="0" b="0"/>
              <a:pathLst>
                <a:path w="751339" h="751339">
                  <a:moveTo>
                    <a:pt x="133911" y="618844"/>
                  </a:moveTo>
                  <a:cubicBezTo>
                    <a:pt x="0" y="484933"/>
                    <a:pt x="0" y="267821"/>
                    <a:pt x="133911" y="133911"/>
                  </a:cubicBezTo>
                  <a:cubicBezTo>
                    <a:pt x="267821" y="0"/>
                    <a:pt x="484933" y="0"/>
                    <a:pt x="618844" y="133911"/>
                  </a:cubicBezTo>
                  <a:cubicBezTo>
                    <a:pt x="738986" y="254052"/>
                    <a:pt x="751339" y="441166"/>
                    <a:pt x="655902" y="575080"/>
                  </a:cubicBezTo>
                  <a:lnTo>
                    <a:pt x="699666" y="699666"/>
                  </a:lnTo>
                  <a:lnTo>
                    <a:pt x="575081" y="655902"/>
                  </a:lnTo>
                  <a:cubicBezTo>
                    <a:pt x="441166" y="751339"/>
                    <a:pt x="254052" y="738986"/>
                    <a:pt x="133911" y="618844"/>
                  </a:cubicBezTo>
                  <a:close/>
                </a:path>
              </a:pathLst>
            </a:custGeom>
            <a:solidFill>
              <a:srgbClr val="354F5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BCCD2C0-61BB-358A-81DE-1C0EAF876C49}"/>
                </a:ext>
              </a:extLst>
            </p:cNvPr>
            <p:cNvSpPr txBox="1"/>
            <p:nvPr/>
          </p:nvSpPr>
          <p:spPr>
            <a:xfrm>
              <a:off x="3489636" y="2507588"/>
              <a:ext cx="1619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200" b="1" dirty="0">
                  <a:solidFill>
                    <a:srgbClr val="FFFFFF"/>
                  </a:solidFill>
                  <a:latin typeface="Roboto"/>
                </a:rPr>
                <a:t>2</a:t>
              </a:r>
            </a:p>
          </p:txBody>
        </p:sp>
      </p:grpSp>
      <p:sp>
        <p:nvSpPr>
          <p:cNvPr id="48" name="Google Shape;383;p35">
            <a:extLst>
              <a:ext uri="{FF2B5EF4-FFF2-40B4-BE49-F238E27FC236}">
                <a16:creationId xmlns:a16="http://schemas.microsoft.com/office/drawing/2014/main" id="{6821176E-64BA-EACA-21E3-E2517B715F46}"/>
              </a:ext>
            </a:extLst>
          </p:cNvPr>
          <p:cNvSpPr txBox="1">
            <a:spLocks/>
          </p:cNvSpPr>
          <p:nvPr/>
        </p:nvSpPr>
        <p:spPr>
          <a:xfrm>
            <a:off x="376165" y="5157168"/>
            <a:ext cx="3736980" cy="261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None/>
            </a:pPr>
            <a:r>
              <a:rPr lang="en-US" sz="1800" dirty="0"/>
              <a:t>Diabetes affects over </a:t>
            </a:r>
            <a:r>
              <a:rPr lang="en-US" sz="1800" b="1" dirty="0">
                <a:solidFill>
                  <a:srgbClr val="52796F"/>
                </a:solidFill>
              </a:rPr>
              <a:t>537</a:t>
            </a:r>
            <a:r>
              <a:rPr lang="en-US" sz="1800" dirty="0"/>
              <a:t> million people worldwide, and in Egypt alone, nearly </a:t>
            </a:r>
            <a:r>
              <a:rPr lang="en-US" sz="1800" b="1" dirty="0">
                <a:solidFill>
                  <a:srgbClr val="52796F"/>
                </a:solidFill>
              </a:rPr>
              <a:t>20%</a:t>
            </a:r>
            <a:r>
              <a:rPr lang="en-US" sz="1800" dirty="0"/>
              <a:t> of adults are living with the disease,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52796F"/>
                </a:solidFill>
              </a:rPr>
              <a:t>1</a:t>
            </a:r>
            <a:r>
              <a:rPr lang="en-US" sz="1800" dirty="0"/>
              <a:t> out of each </a:t>
            </a:r>
            <a:r>
              <a:rPr lang="en-US" sz="1800" b="1" dirty="0">
                <a:solidFill>
                  <a:srgbClr val="52796F"/>
                </a:solidFill>
              </a:rPr>
              <a:t>5</a:t>
            </a:r>
            <a:r>
              <a:rPr lang="en-US" sz="1800" dirty="0"/>
              <a:t> Egyptian.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with millions still undiagnosed.</a:t>
            </a:r>
          </a:p>
        </p:txBody>
      </p:sp>
    </p:spTree>
    <p:extLst>
      <p:ext uri="{BB962C8B-B14F-4D97-AF65-F5344CB8AC3E}">
        <p14:creationId xmlns:p14="http://schemas.microsoft.com/office/powerpoint/2010/main" val="1775223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5B51F28D-6720-2023-8791-1F04197B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5B4E9C-7DBF-6DE7-B617-01B707F9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65" y="1644415"/>
            <a:ext cx="2270115" cy="3252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C870B4-9F5D-DB4E-CD20-915CE89FFB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2505" y="1644414"/>
            <a:ext cx="2267712" cy="3252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889B7-73CA-9561-CD22-15906A0BC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89809" y="1644329"/>
            <a:ext cx="2270115" cy="3252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452D80-E0E9-0F7F-286C-C80B5EC6A0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99921" y="1644329"/>
            <a:ext cx="2267712" cy="3252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587CC-56D0-6F8B-B5A9-8B4FF386C5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79697" y="1644329"/>
            <a:ext cx="2270115" cy="3252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25369-53E8-D031-5D9F-208E11B0334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69585" y="1644415"/>
            <a:ext cx="2270115" cy="32520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C8456D-F5A6-8384-B803-52B8BECDD8A6}"/>
              </a:ext>
            </a:extLst>
          </p:cNvPr>
          <p:cNvSpPr txBox="1"/>
          <p:nvPr/>
        </p:nvSpPr>
        <p:spPr>
          <a:xfrm>
            <a:off x="356616" y="100584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Onboarding</a:t>
            </a:r>
          </a:p>
        </p:txBody>
      </p:sp>
      <p:sp>
        <p:nvSpPr>
          <p:cNvPr id="11" name="Google Shape;315;p30">
            <a:extLst>
              <a:ext uri="{FF2B5EF4-FFF2-40B4-BE49-F238E27FC236}">
                <a16:creationId xmlns:a16="http://schemas.microsoft.com/office/drawing/2014/main" id="{2081D55A-00E7-C1AF-F484-1D6F0916A212}"/>
              </a:ext>
            </a:extLst>
          </p:cNvPr>
          <p:cNvSpPr txBox="1">
            <a:spLocks/>
          </p:cNvSpPr>
          <p:nvPr/>
        </p:nvSpPr>
        <p:spPr>
          <a:xfrm>
            <a:off x="119865" y="-3351"/>
            <a:ext cx="47932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r>
              <a:rPr lang="en-US" sz="3600"/>
              <a:t>Application Showcase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99338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22654522-DFA4-4956-492D-6BEF01E76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FC034C35-D981-AFD0-009F-7A4582AE1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16" y="1005840"/>
            <a:ext cx="2636928" cy="3959352"/>
          </a:xfrm>
          <a:prstGeom prst="rect">
            <a:avLst/>
          </a:prstGeom>
        </p:spPr>
      </p:pic>
      <p:pic>
        <p:nvPicPr>
          <p:cNvPr id="16" name="Picture 15" descr="A screen shot of a phone&#10;&#10;AI-generated content may be incorrect.">
            <a:extLst>
              <a:ext uri="{FF2B5EF4-FFF2-40B4-BE49-F238E27FC236}">
                <a16:creationId xmlns:a16="http://schemas.microsoft.com/office/drawing/2014/main" id="{92C1BB0F-C4F8-5472-9E9B-125A73F4E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36" y="1005840"/>
            <a:ext cx="2636928" cy="39593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629B197-228D-DC11-B389-CE88C660BE22}"/>
              </a:ext>
            </a:extLst>
          </p:cNvPr>
          <p:cNvSpPr txBox="1"/>
          <p:nvPr/>
        </p:nvSpPr>
        <p:spPr>
          <a:xfrm>
            <a:off x="356616" y="10058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Login &amp; Signup</a:t>
            </a:r>
          </a:p>
        </p:txBody>
      </p:sp>
      <p:sp>
        <p:nvSpPr>
          <p:cNvPr id="5" name="Google Shape;315;p30">
            <a:extLst>
              <a:ext uri="{FF2B5EF4-FFF2-40B4-BE49-F238E27FC236}">
                <a16:creationId xmlns:a16="http://schemas.microsoft.com/office/drawing/2014/main" id="{03789589-F682-64E5-3469-FE798BC1B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65" y="-3351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0958769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7AC6E52A-C2B0-97A9-C92B-A9D74A3D9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phone&#10;&#10;AI-generated content may be incorrect.">
            <a:extLst>
              <a:ext uri="{FF2B5EF4-FFF2-40B4-BE49-F238E27FC236}">
                <a16:creationId xmlns:a16="http://schemas.microsoft.com/office/drawing/2014/main" id="{B328A8B5-4622-E971-F3AC-6D8AE032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98" y="1005840"/>
            <a:ext cx="2636928" cy="3959352"/>
          </a:xfrm>
          <a:prstGeom prst="rect">
            <a:avLst/>
          </a:prstGeom>
        </p:spPr>
      </p:pic>
      <p:pic>
        <p:nvPicPr>
          <p:cNvPr id="24" name="Picture 23" descr="A screen shot of a phone&#10;&#10;AI-generated content may be incorrect.">
            <a:extLst>
              <a:ext uri="{FF2B5EF4-FFF2-40B4-BE49-F238E27FC236}">
                <a16:creationId xmlns:a16="http://schemas.microsoft.com/office/drawing/2014/main" id="{73F9F7F3-CB54-6646-8F25-16A28108E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838" y="1005840"/>
            <a:ext cx="2636928" cy="39593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75B430-5D49-D633-30BC-805D4DBC778D}"/>
              </a:ext>
            </a:extLst>
          </p:cNvPr>
          <p:cNvSpPr txBox="1"/>
          <p:nvPr/>
        </p:nvSpPr>
        <p:spPr>
          <a:xfrm>
            <a:off x="356616" y="1005840"/>
            <a:ext cx="174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Home Screens</a:t>
            </a:r>
          </a:p>
        </p:txBody>
      </p:sp>
      <p:sp>
        <p:nvSpPr>
          <p:cNvPr id="5" name="Google Shape;315;p30">
            <a:extLst>
              <a:ext uri="{FF2B5EF4-FFF2-40B4-BE49-F238E27FC236}">
                <a16:creationId xmlns:a16="http://schemas.microsoft.com/office/drawing/2014/main" id="{29875002-83FA-5154-2B6C-024549152C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65" y="-3351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8679380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936A4BA7-35F3-2682-5C2D-0C225F28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CA8FC34F-3085-7D15-D299-A819FD2262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670" y="0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28166-9318-BF10-812C-BD715662BE05}"/>
              </a:ext>
            </a:extLst>
          </p:cNvPr>
          <p:cNvSpPr txBox="1"/>
          <p:nvPr/>
        </p:nvSpPr>
        <p:spPr>
          <a:xfrm>
            <a:off x="5976686" y="751655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Deaf Home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76143-C1D3-14B2-AA49-3F4ABC0351C6}"/>
              </a:ext>
            </a:extLst>
          </p:cNvPr>
          <p:cNvSpPr txBox="1"/>
          <p:nvPr/>
        </p:nvSpPr>
        <p:spPr>
          <a:xfrm>
            <a:off x="2959503" y="6011790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Read The Voice</a:t>
            </a:r>
          </a:p>
        </p:txBody>
      </p:sp>
      <p:pic>
        <p:nvPicPr>
          <p:cNvPr id="1029" name="Picture 5" descr="E:\Screenshot 2026-02-03 at 7.54.26 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06" y="2783630"/>
            <a:ext cx="1099383" cy="207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Screenshot 2026-02-03 at 7.56.23 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72" y="2783630"/>
            <a:ext cx="1099383" cy="207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Screenshot 2026-02-03 at 7.50.04 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289" y="2783630"/>
            <a:ext cx="1099383" cy="207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Screenshot 2026-02-03 at 7.54.26 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9" y="625928"/>
            <a:ext cx="2287801" cy="4315403"/>
          </a:xfrm>
          <a:prstGeom prst="rect">
            <a:avLst/>
          </a:prstGeom>
          <a:noFill/>
        </p:spPr>
      </p:pic>
      <p:pic>
        <p:nvPicPr>
          <p:cNvPr id="1033" name="Picture 9" descr="E:\Screenshot 2026-02-03 at 7.56.23 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3" y="2751798"/>
            <a:ext cx="1133133" cy="21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Screenshot 2026-02-03 at 7.50.04 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40" y="2719968"/>
            <a:ext cx="1133133" cy="21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449964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936A4BA7-35F3-2682-5C2D-0C225F28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CA8FC34F-3085-7D15-D299-A819FD2262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670" y="0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  <p:pic>
        <p:nvPicPr>
          <p:cNvPr id="6" name="Picture 5" descr="A screen shot of a phone&#10;&#10;AI-generated content may be incorrect.">
            <a:extLst>
              <a:ext uri="{FF2B5EF4-FFF2-40B4-BE49-F238E27FC236}">
                <a16:creationId xmlns:a16="http://schemas.microsoft.com/office/drawing/2014/main" id="{8D40F6C2-7AA7-D838-208A-1170E32D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3" y="382938"/>
            <a:ext cx="3170536" cy="47605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A28166-9318-BF10-812C-BD715662BE05}"/>
              </a:ext>
            </a:extLst>
          </p:cNvPr>
          <p:cNvSpPr txBox="1"/>
          <p:nvPr/>
        </p:nvSpPr>
        <p:spPr>
          <a:xfrm>
            <a:off x="5976686" y="751655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Deaf Home Screen</a:t>
            </a:r>
          </a:p>
        </p:txBody>
      </p:sp>
      <p:pic>
        <p:nvPicPr>
          <p:cNvPr id="2" name="Picture 1" descr="A cell phone with a message&#10;&#10;AI-generated content may be incorrect.">
            <a:extLst>
              <a:ext uri="{FF2B5EF4-FFF2-40B4-BE49-F238E27FC236}">
                <a16:creationId xmlns:a16="http://schemas.microsoft.com/office/drawing/2014/main" id="{64B2BE1B-830B-61AF-73F9-EC5F877B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84" y="2962656"/>
            <a:ext cx="1260609" cy="1892808"/>
          </a:xfrm>
          <a:prstGeom prst="rect">
            <a:avLst/>
          </a:prstGeom>
        </p:spPr>
      </p:pic>
      <p:pic>
        <p:nvPicPr>
          <p:cNvPr id="4" name="Picture 3" descr="A cell phone with a chat window&#10;&#10;AI-generated content may be incorrect.">
            <a:extLst>
              <a:ext uri="{FF2B5EF4-FFF2-40B4-BE49-F238E27FC236}">
                <a16:creationId xmlns:a16="http://schemas.microsoft.com/office/drawing/2014/main" id="{E119B274-D17D-F7E8-F3F8-40DF6A80A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936" y="2944368"/>
            <a:ext cx="1257566" cy="1888238"/>
          </a:xfrm>
          <a:prstGeom prst="rect">
            <a:avLst/>
          </a:prstGeom>
        </p:spPr>
      </p:pic>
      <p:pic>
        <p:nvPicPr>
          <p:cNvPr id="5" name="Picture 4" descr="A screen shot of a phone&#10;&#10;AI-generated content may be incorrect.">
            <a:extLst>
              <a:ext uri="{FF2B5EF4-FFF2-40B4-BE49-F238E27FC236}">
                <a16:creationId xmlns:a16="http://schemas.microsoft.com/office/drawing/2014/main" id="{2D898A31-B5F9-FC99-35D4-D2AE63F4F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376" y="2944368"/>
            <a:ext cx="1261872" cy="1894703"/>
          </a:xfrm>
          <a:prstGeom prst="rect">
            <a:avLst/>
          </a:prstGeom>
        </p:spPr>
      </p:pic>
      <p:pic>
        <p:nvPicPr>
          <p:cNvPr id="7" name="Picture 6" descr="A screen shot of a phone&#10;&#10;AI-generated content may be incorrect.">
            <a:extLst>
              <a:ext uri="{FF2B5EF4-FFF2-40B4-BE49-F238E27FC236}">
                <a16:creationId xmlns:a16="http://schemas.microsoft.com/office/drawing/2014/main" id="{13E4FC79-44C0-39D5-4BF8-7D950DE76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672" y="2962656"/>
            <a:ext cx="1261872" cy="1894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A76143-C1D3-14B2-AA49-3F4ABC0351C6}"/>
              </a:ext>
            </a:extLst>
          </p:cNvPr>
          <p:cNvSpPr txBox="1"/>
          <p:nvPr/>
        </p:nvSpPr>
        <p:spPr>
          <a:xfrm>
            <a:off x="2959503" y="6011790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Read The Voice</a:t>
            </a:r>
          </a:p>
        </p:txBody>
      </p:sp>
    </p:spTree>
    <p:extLst>
      <p:ext uri="{BB962C8B-B14F-4D97-AF65-F5344CB8AC3E}">
        <p14:creationId xmlns:p14="http://schemas.microsoft.com/office/powerpoint/2010/main" val="3081453465"/>
      </p:ext>
    </p:extLst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9CC5BAA8-1799-03D7-7FED-3FB7A5DE5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629ACAE2-7DC9-9E91-65CA-B711541168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670" y="0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  <p:pic>
        <p:nvPicPr>
          <p:cNvPr id="6" name="Picture 5" descr="A screen shot of a phone&#10;&#10;AI-generated content may be incorrect.">
            <a:extLst>
              <a:ext uri="{FF2B5EF4-FFF2-40B4-BE49-F238E27FC236}">
                <a16:creationId xmlns:a16="http://schemas.microsoft.com/office/drawing/2014/main" id="{A328DE47-B67B-F762-0BE3-D3A4530C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3" y="2451368"/>
            <a:ext cx="1692994" cy="2542032"/>
          </a:xfrm>
          <a:prstGeom prst="rect">
            <a:avLst/>
          </a:prstGeom>
        </p:spPr>
      </p:pic>
      <p:pic>
        <p:nvPicPr>
          <p:cNvPr id="2" name="Picture 1" descr="A cell phone with a message&#10;&#10;AI-generated content may be incorrect.">
            <a:extLst>
              <a:ext uri="{FF2B5EF4-FFF2-40B4-BE49-F238E27FC236}">
                <a16:creationId xmlns:a16="http://schemas.microsoft.com/office/drawing/2014/main" id="{46479658-FB9E-7AF9-C574-6D18B748F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471" y="804526"/>
            <a:ext cx="2703915" cy="4059936"/>
          </a:xfrm>
          <a:prstGeom prst="rect">
            <a:avLst/>
          </a:prstGeom>
        </p:spPr>
      </p:pic>
      <p:pic>
        <p:nvPicPr>
          <p:cNvPr id="4" name="Picture 3" descr="A cell phone with a chat window&#10;&#10;AI-generated content may be incorrect.">
            <a:extLst>
              <a:ext uri="{FF2B5EF4-FFF2-40B4-BE49-F238E27FC236}">
                <a16:creationId xmlns:a16="http://schemas.microsoft.com/office/drawing/2014/main" id="{0190EEFA-9BE9-5C62-6BC8-F883BA76E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936" y="2944368"/>
            <a:ext cx="1257566" cy="1888238"/>
          </a:xfrm>
          <a:prstGeom prst="rect">
            <a:avLst/>
          </a:prstGeom>
        </p:spPr>
      </p:pic>
      <p:pic>
        <p:nvPicPr>
          <p:cNvPr id="5" name="Picture 4" descr="A screen shot of a phone&#10;&#10;AI-generated content may be incorrect.">
            <a:extLst>
              <a:ext uri="{FF2B5EF4-FFF2-40B4-BE49-F238E27FC236}">
                <a16:creationId xmlns:a16="http://schemas.microsoft.com/office/drawing/2014/main" id="{0B387707-F248-3DEA-A48A-B47B6C60B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376" y="2944368"/>
            <a:ext cx="1261872" cy="1894703"/>
          </a:xfrm>
          <a:prstGeom prst="rect">
            <a:avLst/>
          </a:prstGeom>
        </p:spPr>
      </p:pic>
      <p:pic>
        <p:nvPicPr>
          <p:cNvPr id="7" name="Picture 6" descr="A screen shot of a phone&#10;&#10;AI-generated content may be incorrect.">
            <a:extLst>
              <a:ext uri="{FF2B5EF4-FFF2-40B4-BE49-F238E27FC236}">
                <a16:creationId xmlns:a16="http://schemas.microsoft.com/office/drawing/2014/main" id="{86794A2A-BAF4-6D9A-352E-2DB558B07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672" y="2962656"/>
            <a:ext cx="1261872" cy="1894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36DEDB-7D58-5616-4C44-64D938FEC95E}"/>
              </a:ext>
            </a:extLst>
          </p:cNvPr>
          <p:cNvSpPr txBox="1"/>
          <p:nvPr/>
        </p:nvSpPr>
        <p:spPr>
          <a:xfrm>
            <a:off x="2959503" y="4647940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Read The Voice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07318-BE72-3E3C-0352-98F2643CE0D7}"/>
              </a:ext>
            </a:extLst>
          </p:cNvPr>
          <p:cNvSpPr txBox="1"/>
          <p:nvPr/>
        </p:nvSpPr>
        <p:spPr>
          <a:xfrm>
            <a:off x="4697973" y="560684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Chats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BE004-13B6-9EBB-AA87-5D9ED8752F61}"/>
              </a:ext>
            </a:extLst>
          </p:cNvPr>
          <p:cNvSpPr txBox="1"/>
          <p:nvPr/>
        </p:nvSpPr>
        <p:spPr>
          <a:xfrm>
            <a:off x="5718235" y="5626026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Browse The History</a:t>
            </a:r>
          </a:p>
        </p:txBody>
      </p:sp>
    </p:spTree>
    <p:extLst>
      <p:ext uri="{BB962C8B-B14F-4D97-AF65-F5344CB8AC3E}">
        <p14:creationId xmlns:p14="http://schemas.microsoft.com/office/powerpoint/2010/main" val="1334277401"/>
      </p:ext>
    </p:extLst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BA2C8CCF-5EBA-B42A-AF68-7F460DAE5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B8C99035-C8CF-C7EE-70C7-D98AA8064D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670" y="0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  <p:pic>
        <p:nvPicPr>
          <p:cNvPr id="6" name="Picture 5" descr="A screen shot of a phone&#10;&#10;AI-generated content may be incorrect.">
            <a:extLst>
              <a:ext uri="{FF2B5EF4-FFF2-40B4-BE49-F238E27FC236}">
                <a16:creationId xmlns:a16="http://schemas.microsoft.com/office/drawing/2014/main" id="{B8AF6E63-4734-3B1D-BF1E-5DB26F7B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3" y="2451368"/>
            <a:ext cx="1692994" cy="2542032"/>
          </a:xfrm>
          <a:prstGeom prst="rect">
            <a:avLst/>
          </a:prstGeom>
        </p:spPr>
      </p:pic>
      <p:pic>
        <p:nvPicPr>
          <p:cNvPr id="2" name="Picture 1" descr="A cell phone with a message&#10;&#10;AI-generated content may be incorrect.">
            <a:extLst>
              <a:ext uri="{FF2B5EF4-FFF2-40B4-BE49-F238E27FC236}">
                <a16:creationId xmlns:a16="http://schemas.microsoft.com/office/drawing/2014/main" id="{1C83EE27-B201-5C82-A8A2-96592D2FF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47" y="2976222"/>
            <a:ext cx="1257566" cy="1888239"/>
          </a:xfrm>
          <a:prstGeom prst="rect">
            <a:avLst/>
          </a:prstGeom>
        </p:spPr>
      </p:pic>
      <p:pic>
        <p:nvPicPr>
          <p:cNvPr id="4" name="Picture 3" descr="A cell phone with a chat window&#10;&#10;AI-generated content may be incorrect.">
            <a:extLst>
              <a:ext uri="{FF2B5EF4-FFF2-40B4-BE49-F238E27FC236}">
                <a16:creationId xmlns:a16="http://schemas.microsoft.com/office/drawing/2014/main" id="{A523E0B6-C323-63A3-2A15-044BAFB49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406" y="790414"/>
            <a:ext cx="2680009" cy="4024040"/>
          </a:xfrm>
          <a:prstGeom prst="rect">
            <a:avLst/>
          </a:prstGeom>
        </p:spPr>
      </p:pic>
      <p:pic>
        <p:nvPicPr>
          <p:cNvPr id="5" name="Picture 4" descr="A screen shot of a phone&#10;&#10;AI-generated content may be incorrect.">
            <a:extLst>
              <a:ext uri="{FF2B5EF4-FFF2-40B4-BE49-F238E27FC236}">
                <a16:creationId xmlns:a16="http://schemas.microsoft.com/office/drawing/2014/main" id="{5623EF14-283A-9129-8EF4-FFAE093A2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376" y="2944368"/>
            <a:ext cx="1261872" cy="1894703"/>
          </a:xfrm>
          <a:prstGeom prst="rect">
            <a:avLst/>
          </a:prstGeom>
        </p:spPr>
      </p:pic>
      <p:pic>
        <p:nvPicPr>
          <p:cNvPr id="7" name="Picture 6" descr="A screen shot of a phone&#10;&#10;AI-generated content may be incorrect.">
            <a:extLst>
              <a:ext uri="{FF2B5EF4-FFF2-40B4-BE49-F238E27FC236}">
                <a16:creationId xmlns:a16="http://schemas.microsoft.com/office/drawing/2014/main" id="{FF9C5CA0-D70D-72CB-1D0A-FE20E7357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672" y="2962656"/>
            <a:ext cx="1261872" cy="1894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EC4C1-9F7C-2BD2-8978-75B9A905DC2A}"/>
              </a:ext>
            </a:extLst>
          </p:cNvPr>
          <p:cNvSpPr txBox="1"/>
          <p:nvPr/>
        </p:nvSpPr>
        <p:spPr>
          <a:xfrm>
            <a:off x="3009105" y="639940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Read The Voice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B2B76-9265-3643-E600-88F64ED7B092}"/>
              </a:ext>
            </a:extLst>
          </p:cNvPr>
          <p:cNvSpPr txBox="1"/>
          <p:nvPr/>
        </p:nvSpPr>
        <p:spPr>
          <a:xfrm>
            <a:off x="4697973" y="462270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Chats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FA742-727C-64C7-4680-4DD3F358AD4F}"/>
              </a:ext>
            </a:extLst>
          </p:cNvPr>
          <p:cNvSpPr txBox="1"/>
          <p:nvPr/>
        </p:nvSpPr>
        <p:spPr>
          <a:xfrm>
            <a:off x="6426417" y="5832934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Speaker Diarization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2DAB2B-0700-A1C7-7B82-FC27BA54043A}"/>
              </a:ext>
            </a:extLst>
          </p:cNvPr>
          <p:cNvSpPr txBox="1"/>
          <p:nvPr/>
        </p:nvSpPr>
        <p:spPr>
          <a:xfrm>
            <a:off x="5198951" y="5785779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Browse The History</a:t>
            </a:r>
          </a:p>
        </p:txBody>
      </p:sp>
    </p:spTree>
    <p:extLst>
      <p:ext uri="{BB962C8B-B14F-4D97-AF65-F5344CB8AC3E}">
        <p14:creationId xmlns:p14="http://schemas.microsoft.com/office/powerpoint/2010/main" val="680827243"/>
      </p:ext>
    </p:extLst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A8AAB4BC-AD2E-B402-FA70-8E62FB3BA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8E74096D-063F-8BBA-AD01-D7BA340DD0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670" y="0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  <p:pic>
        <p:nvPicPr>
          <p:cNvPr id="6" name="Picture 5" descr="A screen shot of a phone&#10;&#10;AI-generated content may be incorrect.">
            <a:extLst>
              <a:ext uri="{FF2B5EF4-FFF2-40B4-BE49-F238E27FC236}">
                <a16:creationId xmlns:a16="http://schemas.microsoft.com/office/drawing/2014/main" id="{E1968CB5-06DD-FE59-0983-136309A5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3" y="2451368"/>
            <a:ext cx="1692994" cy="2542032"/>
          </a:xfrm>
          <a:prstGeom prst="rect">
            <a:avLst/>
          </a:prstGeom>
        </p:spPr>
      </p:pic>
      <p:pic>
        <p:nvPicPr>
          <p:cNvPr id="2" name="Picture 1" descr="A cell phone with a message&#10;&#10;AI-generated content may be incorrect.">
            <a:extLst>
              <a:ext uri="{FF2B5EF4-FFF2-40B4-BE49-F238E27FC236}">
                <a16:creationId xmlns:a16="http://schemas.microsoft.com/office/drawing/2014/main" id="{B3E9D7E8-291C-CEE2-FA01-DCEDBF66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47" y="2976222"/>
            <a:ext cx="1257566" cy="1888239"/>
          </a:xfrm>
          <a:prstGeom prst="rect">
            <a:avLst/>
          </a:prstGeom>
        </p:spPr>
      </p:pic>
      <p:pic>
        <p:nvPicPr>
          <p:cNvPr id="4" name="Picture 3" descr="A cell phone with a chat window&#10;&#10;AI-generated content may be incorrect.">
            <a:extLst>
              <a:ext uri="{FF2B5EF4-FFF2-40B4-BE49-F238E27FC236}">
                <a16:creationId xmlns:a16="http://schemas.microsoft.com/office/drawing/2014/main" id="{38AEEAA3-2D5C-A652-9043-FA0F41117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064" y="2980944"/>
            <a:ext cx="1257566" cy="1888238"/>
          </a:xfrm>
          <a:prstGeom prst="rect">
            <a:avLst/>
          </a:prstGeom>
        </p:spPr>
      </p:pic>
      <p:pic>
        <p:nvPicPr>
          <p:cNvPr id="5" name="Picture 4" descr="A screen shot of a phone&#10;&#10;AI-generated content may be incorrect.">
            <a:extLst>
              <a:ext uri="{FF2B5EF4-FFF2-40B4-BE49-F238E27FC236}">
                <a16:creationId xmlns:a16="http://schemas.microsoft.com/office/drawing/2014/main" id="{C1338264-8577-2128-724E-66520344B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682" y="782664"/>
            <a:ext cx="2701566" cy="4056407"/>
          </a:xfrm>
          <a:prstGeom prst="rect">
            <a:avLst/>
          </a:prstGeom>
        </p:spPr>
      </p:pic>
      <p:pic>
        <p:nvPicPr>
          <p:cNvPr id="7" name="Picture 6" descr="A screen shot of a phone&#10;&#10;AI-generated content may be incorrect.">
            <a:extLst>
              <a:ext uri="{FF2B5EF4-FFF2-40B4-BE49-F238E27FC236}">
                <a16:creationId xmlns:a16="http://schemas.microsoft.com/office/drawing/2014/main" id="{99454278-1551-7381-0382-9112D0A1F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672" y="2962656"/>
            <a:ext cx="1261872" cy="1894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9FF2C4-EDD3-AD5E-8A64-7A3B946F47D2}"/>
              </a:ext>
            </a:extLst>
          </p:cNvPr>
          <p:cNvSpPr txBox="1"/>
          <p:nvPr/>
        </p:nvSpPr>
        <p:spPr>
          <a:xfrm>
            <a:off x="3009105" y="639940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Read The Voice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0BE17-DC2B-45C8-8F4F-B2089ACA295D}"/>
              </a:ext>
            </a:extLst>
          </p:cNvPr>
          <p:cNvSpPr txBox="1"/>
          <p:nvPr/>
        </p:nvSpPr>
        <p:spPr>
          <a:xfrm>
            <a:off x="6426417" y="5832934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Speaker Diarization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AABB7-A65D-708D-B36E-6206AE10B7E8}"/>
              </a:ext>
            </a:extLst>
          </p:cNvPr>
          <p:cNvSpPr txBox="1"/>
          <p:nvPr/>
        </p:nvSpPr>
        <p:spPr>
          <a:xfrm>
            <a:off x="5198951" y="4654405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Browse The History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1D1D5-262D-9735-45B0-A5D2ECF0C8F6}"/>
              </a:ext>
            </a:extLst>
          </p:cNvPr>
          <p:cNvSpPr txBox="1"/>
          <p:nvPr/>
        </p:nvSpPr>
        <p:spPr>
          <a:xfrm>
            <a:off x="6465709" y="5615958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Speaker Diarization</a:t>
            </a:r>
          </a:p>
        </p:txBody>
      </p:sp>
    </p:spTree>
    <p:extLst>
      <p:ext uri="{BB962C8B-B14F-4D97-AF65-F5344CB8AC3E}">
        <p14:creationId xmlns:p14="http://schemas.microsoft.com/office/powerpoint/2010/main" val="2526012729"/>
      </p:ext>
    </p:extLst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4CBA1679-DC6F-A097-A5CF-4395B01D4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F45F7D35-ECBB-1E14-2C83-F409C74EB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670" y="0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  <p:pic>
        <p:nvPicPr>
          <p:cNvPr id="6" name="Picture 5" descr="A screen shot of a phone&#10;&#10;AI-generated content may be incorrect.">
            <a:extLst>
              <a:ext uri="{FF2B5EF4-FFF2-40B4-BE49-F238E27FC236}">
                <a16:creationId xmlns:a16="http://schemas.microsoft.com/office/drawing/2014/main" id="{29897A49-D44E-D792-0DB4-7D9B0B6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3" y="2451368"/>
            <a:ext cx="1692994" cy="2542032"/>
          </a:xfrm>
          <a:prstGeom prst="rect">
            <a:avLst/>
          </a:prstGeom>
        </p:spPr>
      </p:pic>
      <p:pic>
        <p:nvPicPr>
          <p:cNvPr id="2" name="Picture 1" descr="A cell phone with a message&#10;&#10;AI-generated content may be incorrect.">
            <a:extLst>
              <a:ext uri="{FF2B5EF4-FFF2-40B4-BE49-F238E27FC236}">
                <a16:creationId xmlns:a16="http://schemas.microsoft.com/office/drawing/2014/main" id="{DF47D017-913C-4E1F-458A-19CFAB601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47" y="2976222"/>
            <a:ext cx="1257566" cy="1888239"/>
          </a:xfrm>
          <a:prstGeom prst="rect">
            <a:avLst/>
          </a:prstGeom>
        </p:spPr>
      </p:pic>
      <p:pic>
        <p:nvPicPr>
          <p:cNvPr id="4" name="Picture 3" descr="A cell phone with a chat window&#10;&#10;AI-generated content may be incorrect.">
            <a:extLst>
              <a:ext uri="{FF2B5EF4-FFF2-40B4-BE49-F238E27FC236}">
                <a16:creationId xmlns:a16="http://schemas.microsoft.com/office/drawing/2014/main" id="{0E651BFA-6C26-E7D9-C011-D74A44B3A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064" y="2980944"/>
            <a:ext cx="1257566" cy="1888238"/>
          </a:xfrm>
          <a:prstGeom prst="rect">
            <a:avLst/>
          </a:prstGeom>
        </p:spPr>
      </p:pic>
      <p:pic>
        <p:nvPicPr>
          <p:cNvPr id="5" name="Picture 4" descr="A screen shot of a phone&#10;&#10;AI-generated content may be incorrect.">
            <a:extLst>
              <a:ext uri="{FF2B5EF4-FFF2-40B4-BE49-F238E27FC236}">
                <a16:creationId xmlns:a16="http://schemas.microsoft.com/office/drawing/2014/main" id="{769D7458-A5B0-7C9E-B9D4-02E397300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694" y="2976222"/>
            <a:ext cx="1261872" cy="1894703"/>
          </a:xfrm>
          <a:prstGeom prst="rect">
            <a:avLst/>
          </a:prstGeom>
        </p:spPr>
      </p:pic>
      <p:pic>
        <p:nvPicPr>
          <p:cNvPr id="7" name="Picture 6" descr="A screen shot of a phone&#10;&#10;AI-generated content may be incorrect.">
            <a:extLst>
              <a:ext uri="{FF2B5EF4-FFF2-40B4-BE49-F238E27FC236}">
                <a16:creationId xmlns:a16="http://schemas.microsoft.com/office/drawing/2014/main" id="{E073FFBE-73A6-0400-01B1-0E5182CEE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279" y="805912"/>
            <a:ext cx="2698263" cy="4051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4B7A0B-B1FF-1446-948E-04E73B7BD9D1}"/>
              </a:ext>
            </a:extLst>
          </p:cNvPr>
          <p:cNvSpPr txBox="1"/>
          <p:nvPr/>
        </p:nvSpPr>
        <p:spPr>
          <a:xfrm>
            <a:off x="3009105" y="639940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Read The Voice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86B7A-6661-526D-3F94-D6379A8B5099}"/>
              </a:ext>
            </a:extLst>
          </p:cNvPr>
          <p:cNvSpPr txBox="1"/>
          <p:nvPr/>
        </p:nvSpPr>
        <p:spPr>
          <a:xfrm>
            <a:off x="6426417" y="5832934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Speaker Diarization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D2AF3-81E5-B763-FAAB-EFCF90F4E253}"/>
              </a:ext>
            </a:extLst>
          </p:cNvPr>
          <p:cNvSpPr txBox="1"/>
          <p:nvPr/>
        </p:nvSpPr>
        <p:spPr>
          <a:xfrm>
            <a:off x="6465709" y="4624068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Speaker Diarization</a:t>
            </a:r>
          </a:p>
        </p:txBody>
      </p:sp>
    </p:spTree>
    <p:extLst>
      <p:ext uri="{BB962C8B-B14F-4D97-AF65-F5344CB8AC3E}">
        <p14:creationId xmlns:p14="http://schemas.microsoft.com/office/powerpoint/2010/main" val="1644827820"/>
      </p:ext>
    </p:extLst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59EA2542-E763-B17B-AD7E-05A4B3B38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2B870DC2-E7AF-57F2-46C8-1D86FD1CC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65" y="-3351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  <p:pic>
        <p:nvPicPr>
          <p:cNvPr id="6" name="Picture 5" descr="A screen shot of a phone&#10;&#10;AI-generated content may be incorrect.">
            <a:extLst>
              <a:ext uri="{FF2B5EF4-FFF2-40B4-BE49-F238E27FC236}">
                <a16:creationId xmlns:a16="http://schemas.microsoft.com/office/drawing/2014/main" id="{CE42D5B1-0CBC-EFB4-5AC5-FCB794875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98" y="1005840"/>
            <a:ext cx="2636928" cy="3959352"/>
          </a:xfrm>
          <a:prstGeom prst="rect">
            <a:avLst/>
          </a:prstGeom>
        </p:spPr>
      </p:pic>
      <p:pic>
        <p:nvPicPr>
          <p:cNvPr id="24" name="Picture 23" descr="A screen shot of a phone&#10;&#10;AI-generated content may be incorrect.">
            <a:extLst>
              <a:ext uri="{FF2B5EF4-FFF2-40B4-BE49-F238E27FC236}">
                <a16:creationId xmlns:a16="http://schemas.microsoft.com/office/drawing/2014/main" id="{EAB5F012-FAB5-B21E-B9C8-B3FF5B56C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838" y="1005840"/>
            <a:ext cx="2636928" cy="39593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C14B73D-7BEC-B5AA-2942-5885FE3D386C}"/>
              </a:ext>
            </a:extLst>
          </p:cNvPr>
          <p:cNvSpPr txBox="1"/>
          <p:nvPr/>
        </p:nvSpPr>
        <p:spPr>
          <a:xfrm>
            <a:off x="356616" y="1005840"/>
            <a:ext cx="174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Home Screens</a:t>
            </a:r>
          </a:p>
        </p:txBody>
      </p:sp>
    </p:spTree>
    <p:extLst>
      <p:ext uri="{BB962C8B-B14F-4D97-AF65-F5344CB8AC3E}">
        <p14:creationId xmlns:p14="http://schemas.microsoft.com/office/powerpoint/2010/main" val="34177563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B2EF3726-D94D-FC1B-CE90-00C4D4AA4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3;p35">
            <a:extLst>
              <a:ext uri="{FF2B5EF4-FFF2-40B4-BE49-F238E27FC236}">
                <a16:creationId xmlns:a16="http://schemas.microsoft.com/office/drawing/2014/main" id="{03155CCE-71C9-1BF5-B357-C61228F6522F}"/>
              </a:ext>
            </a:extLst>
          </p:cNvPr>
          <p:cNvSpPr txBox="1">
            <a:spLocks/>
          </p:cNvSpPr>
          <p:nvPr/>
        </p:nvSpPr>
        <p:spPr>
          <a:xfrm>
            <a:off x="713100" y="2124271"/>
            <a:ext cx="3736980" cy="261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None/>
            </a:pPr>
            <a:r>
              <a:rPr lang="en-US" sz="1800" dirty="0"/>
              <a:t>Diabetes affects over </a:t>
            </a:r>
            <a:r>
              <a:rPr lang="en-US" sz="1800" b="1" dirty="0">
                <a:solidFill>
                  <a:srgbClr val="52796F"/>
                </a:solidFill>
              </a:rPr>
              <a:t>537</a:t>
            </a:r>
            <a:r>
              <a:rPr lang="en-US" sz="1800" dirty="0"/>
              <a:t> million people worldwide, and in Egypt alone, nearly </a:t>
            </a:r>
            <a:r>
              <a:rPr lang="en-US" sz="1800" b="1" dirty="0">
                <a:solidFill>
                  <a:srgbClr val="52796F"/>
                </a:solidFill>
              </a:rPr>
              <a:t>20%</a:t>
            </a:r>
            <a:r>
              <a:rPr lang="en-US" sz="1800" dirty="0"/>
              <a:t> of adults are living with the disease,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52796F"/>
                </a:solidFill>
              </a:rPr>
              <a:t>1</a:t>
            </a:r>
            <a:r>
              <a:rPr lang="en-US" sz="1800" dirty="0"/>
              <a:t> out of each </a:t>
            </a:r>
            <a:r>
              <a:rPr lang="en-US" sz="1800" b="1" dirty="0">
                <a:solidFill>
                  <a:srgbClr val="52796F"/>
                </a:solidFill>
              </a:rPr>
              <a:t>5</a:t>
            </a:r>
            <a:r>
              <a:rPr lang="en-US" sz="1800" dirty="0"/>
              <a:t> Egyptian.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with millions still undiagnosed.</a:t>
            </a:r>
          </a:p>
        </p:txBody>
      </p:sp>
      <p:sp>
        <p:nvSpPr>
          <p:cNvPr id="9" name="Google Shape;384;p35">
            <a:extLst>
              <a:ext uri="{FF2B5EF4-FFF2-40B4-BE49-F238E27FC236}">
                <a16:creationId xmlns:a16="http://schemas.microsoft.com/office/drawing/2014/main" id="{BE63D08E-FBFF-893C-4B93-0DBBF1F957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877" y="505848"/>
            <a:ext cx="3790320" cy="1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Diabetes impairment affects millions of people worldwide.</a:t>
            </a:r>
            <a:endParaRPr sz="2800" dirty="0"/>
          </a:p>
        </p:txBody>
      </p:sp>
      <p:grpSp>
        <p:nvGrpSpPr>
          <p:cNvPr id="2" name="Graphic 3">
            <a:extLst>
              <a:ext uri="{FF2B5EF4-FFF2-40B4-BE49-F238E27FC236}">
                <a16:creationId xmlns:a16="http://schemas.microsoft.com/office/drawing/2014/main" id="{3A0EE91B-6845-9D3C-BD02-A2EB07F93C51}"/>
              </a:ext>
            </a:extLst>
          </p:cNvPr>
          <p:cNvGrpSpPr/>
          <p:nvPr/>
        </p:nvGrpSpPr>
        <p:grpSpPr>
          <a:xfrm>
            <a:off x="4214159" y="610867"/>
            <a:ext cx="4832362" cy="2977186"/>
            <a:chOff x="4214159" y="610867"/>
            <a:chExt cx="4832362" cy="297718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9D403BB-600B-C069-5A42-747AD1B716A2}"/>
                </a:ext>
              </a:extLst>
            </p:cNvPr>
            <p:cNvSpPr/>
            <p:nvPr/>
          </p:nvSpPr>
          <p:spPr>
            <a:xfrm>
              <a:off x="6228127" y="610867"/>
              <a:ext cx="439135" cy="920446"/>
            </a:xfrm>
            <a:custGeom>
              <a:avLst/>
              <a:gdLst>
                <a:gd name="connsiteX0" fmla="*/ 262985 w 439135"/>
                <a:gd name="connsiteY0" fmla="*/ 920447 h 920446"/>
                <a:gd name="connsiteX1" fmla="*/ 0 w 439135"/>
                <a:gd name="connsiteY1" fmla="*/ 66987 h 920446"/>
                <a:gd name="connsiteX2" fmla="*/ 439135 w 439135"/>
                <a:gd name="connsiteY2" fmla="*/ 0 h 920446"/>
                <a:gd name="connsiteX3" fmla="*/ 439135 w 439135"/>
                <a:gd name="connsiteY3" fmla="*/ 893156 h 920446"/>
                <a:gd name="connsiteX4" fmla="*/ 262985 w 439135"/>
                <a:gd name="connsiteY4" fmla="*/ 920447 h 92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135" h="920446">
                  <a:moveTo>
                    <a:pt x="262985" y="920447"/>
                  </a:moveTo>
                  <a:lnTo>
                    <a:pt x="0" y="66987"/>
                  </a:lnTo>
                  <a:cubicBezTo>
                    <a:pt x="142657" y="22329"/>
                    <a:pt x="290276" y="0"/>
                    <a:pt x="439135" y="0"/>
                  </a:cubicBezTo>
                  <a:lnTo>
                    <a:pt x="439135" y="893156"/>
                  </a:lnTo>
                  <a:cubicBezTo>
                    <a:pt x="379591" y="893156"/>
                    <a:pt x="320048" y="903080"/>
                    <a:pt x="262985" y="920447"/>
                  </a:cubicBezTo>
                </a:path>
              </a:pathLst>
            </a:custGeom>
            <a:solidFill>
              <a:srgbClr val="CAD2C5"/>
            </a:solidFill>
            <a:ln w="1240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>
                <a:latin typeface="Albert Sans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A18251B-59D1-B6FD-4BEA-6B9A4ACD3BA9}"/>
                </a:ext>
              </a:extLst>
            </p:cNvPr>
            <p:cNvSpPr/>
            <p:nvPr/>
          </p:nvSpPr>
          <p:spPr>
            <a:xfrm>
              <a:off x="5178669" y="610867"/>
              <a:ext cx="2977186" cy="2977186"/>
            </a:xfrm>
            <a:custGeom>
              <a:avLst/>
              <a:gdLst>
                <a:gd name="connsiteX0" fmla="*/ 1488593 w 2977186"/>
                <a:gd name="connsiteY0" fmla="*/ 893156 h 2977186"/>
                <a:gd name="connsiteX1" fmla="*/ 1488593 w 2977186"/>
                <a:gd name="connsiteY1" fmla="*/ 0 h 2977186"/>
                <a:gd name="connsiteX2" fmla="*/ 2977186 w 2977186"/>
                <a:gd name="connsiteY2" fmla="*/ 1488593 h 2977186"/>
                <a:gd name="connsiteX3" fmla="*/ 1488593 w 2977186"/>
                <a:gd name="connsiteY3" fmla="*/ 2977187 h 2977186"/>
                <a:gd name="connsiteX4" fmla="*/ 0 w 2977186"/>
                <a:gd name="connsiteY4" fmla="*/ 1488593 h 2977186"/>
                <a:gd name="connsiteX5" fmla="*/ 1049458 w 2977186"/>
                <a:gd name="connsiteY5" fmla="*/ 65746 h 2977186"/>
                <a:gd name="connsiteX6" fmla="*/ 1312443 w 2977186"/>
                <a:gd name="connsiteY6" fmla="*/ 919206 h 2977186"/>
                <a:gd name="connsiteX7" fmla="*/ 919206 w 2977186"/>
                <a:gd name="connsiteY7" fmla="*/ 1663503 h 2977186"/>
                <a:gd name="connsiteX8" fmla="*/ 1663503 w 2977186"/>
                <a:gd name="connsiteY8" fmla="*/ 2056740 h 2977186"/>
                <a:gd name="connsiteX9" fmla="*/ 2056740 w 2977186"/>
                <a:gd name="connsiteY9" fmla="*/ 1312443 h 2977186"/>
                <a:gd name="connsiteX10" fmla="*/ 1488593 w 2977186"/>
                <a:gd name="connsiteY10" fmla="*/ 893156 h 29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7186" h="2977186">
                  <a:moveTo>
                    <a:pt x="1488593" y="893156"/>
                  </a:moveTo>
                  <a:lnTo>
                    <a:pt x="1488593" y="0"/>
                  </a:lnTo>
                  <a:cubicBezTo>
                    <a:pt x="2311041" y="0"/>
                    <a:pt x="2977186" y="666146"/>
                    <a:pt x="2977186" y="1488593"/>
                  </a:cubicBezTo>
                  <a:cubicBezTo>
                    <a:pt x="2977186" y="2311041"/>
                    <a:pt x="2311041" y="2977187"/>
                    <a:pt x="1488593" y="2977187"/>
                  </a:cubicBezTo>
                  <a:cubicBezTo>
                    <a:pt x="666145" y="2977187"/>
                    <a:pt x="0" y="2311041"/>
                    <a:pt x="0" y="1488593"/>
                  </a:cubicBezTo>
                  <a:cubicBezTo>
                    <a:pt x="0" y="836093"/>
                    <a:pt x="425489" y="258023"/>
                    <a:pt x="1049458" y="65746"/>
                  </a:cubicBezTo>
                  <a:lnTo>
                    <a:pt x="1312443" y="919206"/>
                  </a:lnTo>
                  <a:cubicBezTo>
                    <a:pt x="998598" y="1015965"/>
                    <a:pt x="822448" y="1349658"/>
                    <a:pt x="919206" y="1663503"/>
                  </a:cubicBezTo>
                  <a:cubicBezTo>
                    <a:pt x="1015965" y="1977348"/>
                    <a:pt x="1349658" y="2153499"/>
                    <a:pt x="1663503" y="2056740"/>
                  </a:cubicBezTo>
                  <a:cubicBezTo>
                    <a:pt x="1977348" y="1959981"/>
                    <a:pt x="2153498" y="1626288"/>
                    <a:pt x="2056740" y="1312443"/>
                  </a:cubicBezTo>
                  <a:cubicBezTo>
                    <a:pt x="1981069" y="1064344"/>
                    <a:pt x="1750337" y="893156"/>
                    <a:pt x="1488593" y="893156"/>
                  </a:cubicBezTo>
                </a:path>
              </a:pathLst>
            </a:custGeom>
            <a:solidFill>
              <a:srgbClr val="354F52"/>
            </a:solidFill>
            <a:ln w="1240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>
                <a:latin typeface="Albert Sans" pitchFamily="2" charset="0"/>
              </a:endParaRPr>
            </a:p>
          </p:txBody>
        </p:sp>
        <p:grpSp>
          <p:nvGrpSpPr>
            <p:cNvPr id="6" name="Graphic 3">
              <a:extLst>
                <a:ext uri="{FF2B5EF4-FFF2-40B4-BE49-F238E27FC236}">
                  <a16:creationId xmlns:a16="http://schemas.microsoft.com/office/drawing/2014/main" id="{FBE69C1D-71A0-F5A4-633D-0448DBD284B9}"/>
                </a:ext>
              </a:extLst>
            </p:cNvPr>
            <p:cNvGrpSpPr/>
            <p:nvPr/>
          </p:nvGrpSpPr>
          <p:grpSpPr>
            <a:xfrm>
              <a:off x="4214159" y="730264"/>
              <a:ext cx="4832362" cy="2741265"/>
              <a:chOff x="4214159" y="730264"/>
              <a:chExt cx="4832362" cy="2741265"/>
            </a:xfrm>
          </p:grpSpPr>
          <p:grpSp>
            <p:nvGrpSpPr>
              <p:cNvPr id="7" name="Graphic 3">
                <a:extLst>
                  <a:ext uri="{FF2B5EF4-FFF2-40B4-BE49-F238E27FC236}">
                    <a16:creationId xmlns:a16="http://schemas.microsoft.com/office/drawing/2014/main" id="{FFEA91F9-55BB-048F-1871-E0B728A7A352}"/>
                  </a:ext>
                </a:extLst>
              </p:cNvPr>
              <p:cNvGrpSpPr/>
              <p:nvPr/>
            </p:nvGrpSpPr>
            <p:grpSpPr>
              <a:xfrm>
                <a:off x="8106840" y="2938343"/>
                <a:ext cx="939681" cy="533186"/>
                <a:chOff x="8106840" y="2938343"/>
                <a:chExt cx="939681" cy="533186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B0E72A-1AED-522B-8852-7E0213166489}"/>
                    </a:ext>
                  </a:extLst>
                </p:cNvPr>
                <p:cNvSpPr txBox="1"/>
                <p:nvPr/>
              </p:nvSpPr>
              <p:spPr>
                <a:xfrm>
                  <a:off x="8106840" y="2938343"/>
                  <a:ext cx="9396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ln/>
                      <a:solidFill>
                        <a:srgbClr val="222222"/>
                      </a:solidFill>
                      <a:latin typeface="Albert Sans" pitchFamily="2" charset="0"/>
                      <a:sym typeface="Arial"/>
                      <a:rtl val="0"/>
                    </a:rPr>
                    <a:t>Population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579CCE-F35D-635A-E196-F10373F8B270}"/>
                    </a:ext>
                  </a:extLst>
                </p:cNvPr>
                <p:cNvSpPr txBox="1"/>
                <p:nvPr/>
              </p:nvSpPr>
              <p:spPr>
                <a:xfrm>
                  <a:off x="8423426" y="3194530"/>
                  <a:ext cx="61908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dirty="0">
                      <a:ln/>
                      <a:solidFill>
                        <a:schemeClr val="tx1"/>
                      </a:solidFill>
                      <a:latin typeface="Albert Sans" pitchFamily="2" charset="0"/>
                      <a:rtl val="0"/>
                    </a:rPr>
                    <a:t>93.5</a:t>
                  </a:r>
                  <a:r>
                    <a:rPr lang="en-US" sz="1200" spc="0" baseline="0" dirty="0">
                      <a:ln/>
                      <a:solidFill>
                        <a:schemeClr val="tx1"/>
                      </a:solidFill>
                      <a:latin typeface="Albert Sans" pitchFamily="2" charset="0"/>
                      <a:sym typeface="Arial"/>
                      <a:rtl val="0"/>
                    </a:rPr>
                    <a:t>%</a:t>
                  </a:r>
                </a:p>
              </p:txBody>
            </p:sp>
          </p:grpSp>
          <p:grpSp>
            <p:nvGrpSpPr>
              <p:cNvPr id="12" name="Graphic 3">
                <a:extLst>
                  <a:ext uri="{FF2B5EF4-FFF2-40B4-BE49-F238E27FC236}">
                    <a16:creationId xmlns:a16="http://schemas.microsoft.com/office/drawing/2014/main" id="{DAFA10E7-143A-4130-58D2-2968FDB31FB5}"/>
                  </a:ext>
                </a:extLst>
              </p:cNvPr>
              <p:cNvGrpSpPr/>
              <p:nvPr/>
            </p:nvGrpSpPr>
            <p:grpSpPr>
              <a:xfrm>
                <a:off x="6809919" y="3184893"/>
                <a:ext cx="2158459" cy="49619"/>
                <a:chOff x="6809919" y="3184893"/>
                <a:chExt cx="2158459" cy="49619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74B049F4-1624-0B2E-8E5C-A74912758AD5}"/>
                    </a:ext>
                  </a:extLst>
                </p:cNvPr>
                <p:cNvSpPr/>
                <p:nvPr/>
              </p:nvSpPr>
              <p:spPr>
                <a:xfrm>
                  <a:off x="6834729" y="3209703"/>
                  <a:ext cx="2133649" cy="12404"/>
                </a:xfrm>
                <a:custGeom>
                  <a:avLst/>
                  <a:gdLst>
                    <a:gd name="connsiteX0" fmla="*/ 0 w 2133649"/>
                    <a:gd name="connsiteY0" fmla="*/ 0 h 12404"/>
                    <a:gd name="connsiteX1" fmla="*/ 1482391 w 2133649"/>
                    <a:gd name="connsiteY1" fmla="*/ 0 h 12404"/>
                    <a:gd name="connsiteX2" fmla="*/ 1482391 w 2133649"/>
                    <a:gd name="connsiteY2" fmla="*/ 0 h 12404"/>
                    <a:gd name="connsiteX3" fmla="*/ 2133650 w 2133649"/>
                    <a:gd name="connsiteY3" fmla="*/ 0 h 12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9" h="12404">
                      <a:moveTo>
                        <a:pt x="0" y="0"/>
                      </a:moveTo>
                      <a:lnTo>
                        <a:pt x="1482391" y="0"/>
                      </a:lnTo>
                      <a:lnTo>
                        <a:pt x="1482391" y="0"/>
                      </a:lnTo>
                      <a:lnTo>
                        <a:pt x="2133650" y="0"/>
                      </a:lnTo>
                    </a:path>
                  </a:pathLst>
                </a:custGeom>
                <a:noFill/>
                <a:ln w="12402" cap="flat">
                  <a:solidFill>
                    <a:srgbClr val="636363">
                      <a:alpha val="7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8165D0F-5BDC-5DD1-7E94-EAB278F9CF61}"/>
                    </a:ext>
                  </a:extLst>
                </p:cNvPr>
                <p:cNvSpPr/>
                <p:nvPr/>
              </p:nvSpPr>
              <p:spPr>
                <a:xfrm>
                  <a:off x="6809919" y="3184893"/>
                  <a:ext cx="49619" cy="49619"/>
                </a:xfrm>
                <a:custGeom>
                  <a:avLst/>
                  <a:gdLst>
                    <a:gd name="connsiteX0" fmla="*/ 49620 w 49619"/>
                    <a:gd name="connsiteY0" fmla="*/ 24810 h 49619"/>
                    <a:gd name="connsiteX1" fmla="*/ 24810 w 49619"/>
                    <a:gd name="connsiteY1" fmla="*/ 49620 h 49619"/>
                    <a:gd name="connsiteX2" fmla="*/ 0 w 49619"/>
                    <a:gd name="connsiteY2" fmla="*/ 24810 h 49619"/>
                    <a:gd name="connsiteX3" fmla="*/ 24810 w 49619"/>
                    <a:gd name="connsiteY3" fmla="*/ 0 h 49619"/>
                    <a:gd name="connsiteX4" fmla="*/ 49620 w 49619"/>
                    <a:gd name="connsiteY4" fmla="*/ 24810 h 49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19" h="49619">
                      <a:moveTo>
                        <a:pt x="49620" y="24810"/>
                      </a:moveTo>
                      <a:cubicBezTo>
                        <a:pt x="49620" y="38512"/>
                        <a:pt x="38512" y="49620"/>
                        <a:pt x="24810" y="49620"/>
                      </a:cubicBezTo>
                      <a:cubicBezTo>
                        <a:pt x="11108" y="49620"/>
                        <a:pt x="0" y="38512"/>
                        <a:pt x="0" y="24810"/>
                      </a:cubicBezTo>
                      <a:cubicBezTo>
                        <a:pt x="0" y="11108"/>
                        <a:pt x="11108" y="0"/>
                        <a:pt x="24810" y="0"/>
                      </a:cubicBezTo>
                      <a:cubicBezTo>
                        <a:pt x="38512" y="0"/>
                        <a:pt x="49620" y="11108"/>
                        <a:pt x="49620" y="24810"/>
                      </a:cubicBezTo>
                      <a:close/>
                    </a:path>
                  </a:pathLst>
                </a:custGeom>
                <a:solidFill>
                  <a:srgbClr val="636363">
                    <a:alpha val="70000"/>
                  </a:srgbClr>
                </a:solidFill>
                <a:ln w="124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</p:grpSp>
          <p:grpSp>
            <p:nvGrpSpPr>
              <p:cNvPr id="15" name="Graphic 3">
                <a:extLst>
                  <a:ext uri="{FF2B5EF4-FFF2-40B4-BE49-F238E27FC236}">
                    <a16:creationId xmlns:a16="http://schemas.microsoft.com/office/drawing/2014/main" id="{B4C71ACC-2E4D-A85C-43DF-5123367D7FA0}"/>
                  </a:ext>
                </a:extLst>
              </p:cNvPr>
              <p:cNvGrpSpPr/>
              <p:nvPr/>
            </p:nvGrpSpPr>
            <p:grpSpPr>
              <a:xfrm>
                <a:off x="4214159" y="730264"/>
                <a:ext cx="1656223" cy="537928"/>
                <a:chOff x="4214159" y="730264"/>
                <a:chExt cx="1656223" cy="53792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2759A1-CF44-0863-822C-36A802A72A9B}"/>
                    </a:ext>
                  </a:extLst>
                </p:cNvPr>
                <p:cNvSpPr txBox="1"/>
                <p:nvPr/>
              </p:nvSpPr>
              <p:spPr>
                <a:xfrm>
                  <a:off x="4214159" y="730264"/>
                  <a:ext cx="1656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ln/>
                      <a:solidFill>
                        <a:srgbClr val="222222"/>
                      </a:solidFill>
                      <a:latin typeface="Albert Sans" pitchFamily="2" charset="0"/>
                      <a:sym typeface="Arial"/>
                      <a:rtl val="0"/>
                    </a:rPr>
                    <a:t>Risk of </a:t>
                  </a:r>
                  <a:r>
                    <a:rPr lang="en-US" sz="1200" dirty="0">
                      <a:ln/>
                      <a:solidFill>
                        <a:srgbClr val="222222"/>
                      </a:solidFill>
                      <a:latin typeface="Albert Sans" pitchFamily="2" charset="0"/>
                      <a:rtl val="0"/>
                    </a:rPr>
                    <a:t>diabetes</a:t>
                  </a:r>
                  <a:r>
                    <a:rPr lang="en-US" sz="1200" spc="0" baseline="0" dirty="0">
                      <a:ln/>
                      <a:solidFill>
                        <a:srgbClr val="222222"/>
                      </a:solidFill>
                      <a:latin typeface="Albert Sans" pitchFamily="2" charset="0"/>
                      <a:sym typeface="Arial"/>
                      <a:rtl val="0"/>
                    </a:rPr>
                    <a:t> gain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912A562-C924-667A-9364-E89A55186953}"/>
                    </a:ext>
                  </a:extLst>
                </p:cNvPr>
                <p:cNvSpPr txBox="1"/>
                <p:nvPr/>
              </p:nvSpPr>
              <p:spPr>
                <a:xfrm>
                  <a:off x="4274679" y="991193"/>
                  <a:ext cx="52770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ln/>
                      <a:solidFill>
                        <a:schemeClr val="tx1"/>
                      </a:solidFill>
                      <a:latin typeface="Albert Sans" pitchFamily="2" charset="0"/>
                      <a:sym typeface="Arial"/>
                      <a:rtl val="0"/>
                    </a:rPr>
                    <a:t>6.5%</a:t>
                  </a:r>
                </a:p>
              </p:txBody>
            </p:sp>
          </p:grpSp>
          <p:grpSp>
            <p:nvGrpSpPr>
              <p:cNvPr id="18" name="Graphic 3">
                <a:extLst>
                  <a:ext uri="{FF2B5EF4-FFF2-40B4-BE49-F238E27FC236}">
                    <a16:creationId xmlns:a16="http://schemas.microsoft.com/office/drawing/2014/main" id="{2A18A55A-A7CF-E599-61DA-3DBDCA907C2D}"/>
                  </a:ext>
                </a:extLst>
              </p:cNvPr>
              <p:cNvGrpSpPr/>
              <p:nvPr/>
            </p:nvGrpSpPr>
            <p:grpSpPr>
              <a:xfrm>
                <a:off x="4366145" y="976813"/>
                <a:ext cx="2170864" cy="49619"/>
                <a:chOff x="4366145" y="976813"/>
                <a:chExt cx="2170864" cy="49619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3C547D5F-DC9F-411A-30E7-D1A25344B9BF}"/>
                    </a:ext>
                  </a:extLst>
                </p:cNvPr>
                <p:cNvSpPr/>
                <p:nvPr/>
              </p:nvSpPr>
              <p:spPr>
                <a:xfrm>
                  <a:off x="4366145" y="1001623"/>
                  <a:ext cx="2146055" cy="12404"/>
                </a:xfrm>
                <a:custGeom>
                  <a:avLst/>
                  <a:gdLst>
                    <a:gd name="connsiteX0" fmla="*/ 2146055 w 2146055"/>
                    <a:gd name="connsiteY0" fmla="*/ 0 h 12404"/>
                    <a:gd name="connsiteX1" fmla="*/ 651260 w 2146055"/>
                    <a:gd name="connsiteY1" fmla="*/ 0 h 12404"/>
                    <a:gd name="connsiteX2" fmla="*/ 651260 w 2146055"/>
                    <a:gd name="connsiteY2" fmla="*/ 0 h 12404"/>
                    <a:gd name="connsiteX3" fmla="*/ 0 w 2146055"/>
                    <a:gd name="connsiteY3" fmla="*/ 0 h 12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46055" h="12404">
                      <a:moveTo>
                        <a:pt x="2146055" y="0"/>
                      </a:moveTo>
                      <a:lnTo>
                        <a:pt x="651260" y="0"/>
                      </a:lnTo>
                      <a:lnTo>
                        <a:pt x="65126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402" cap="flat">
                  <a:solidFill>
                    <a:srgbClr val="636363">
                      <a:alpha val="7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5FD13F75-B7EA-006D-41DE-1FF8CFE6FFE5}"/>
                    </a:ext>
                  </a:extLst>
                </p:cNvPr>
                <p:cNvSpPr/>
                <p:nvPr/>
              </p:nvSpPr>
              <p:spPr>
                <a:xfrm>
                  <a:off x="6487390" y="976813"/>
                  <a:ext cx="49619" cy="49619"/>
                </a:xfrm>
                <a:custGeom>
                  <a:avLst/>
                  <a:gdLst>
                    <a:gd name="connsiteX0" fmla="*/ 49620 w 49619"/>
                    <a:gd name="connsiteY0" fmla="*/ 24810 h 49619"/>
                    <a:gd name="connsiteX1" fmla="*/ 24810 w 49619"/>
                    <a:gd name="connsiteY1" fmla="*/ 49620 h 49619"/>
                    <a:gd name="connsiteX2" fmla="*/ 0 w 49619"/>
                    <a:gd name="connsiteY2" fmla="*/ 24810 h 49619"/>
                    <a:gd name="connsiteX3" fmla="*/ 24810 w 49619"/>
                    <a:gd name="connsiteY3" fmla="*/ 0 h 49619"/>
                    <a:gd name="connsiteX4" fmla="*/ 49620 w 49619"/>
                    <a:gd name="connsiteY4" fmla="*/ 24810 h 49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19" h="49619">
                      <a:moveTo>
                        <a:pt x="49620" y="24810"/>
                      </a:moveTo>
                      <a:cubicBezTo>
                        <a:pt x="49620" y="38512"/>
                        <a:pt x="38512" y="49620"/>
                        <a:pt x="24810" y="49620"/>
                      </a:cubicBezTo>
                      <a:cubicBezTo>
                        <a:pt x="11108" y="49620"/>
                        <a:pt x="0" y="38512"/>
                        <a:pt x="0" y="24810"/>
                      </a:cubicBezTo>
                      <a:cubicBezTo>
                        <a:pt x="0" y="11108"/>
                        <a:pt x="11108" y="0"/>
                        <a:pt x="24810" y="0"/>
                      </a:cubicBezTo>
                      <a:cubicBezTo>
                        <a:pt x="38512" y="0"/>
                        <a:pt x="49620" y="11108"/>
                        <a:pt x="49620" y="24810"/>
                      </a:cubicBezTo>
                      <a:close/>
                    </a:path>
                  </a:pathLst>
                </a:custGeom>
                <a:solidFill>
                  <a:srgbClr val="636363">
                    <a:alpha val="70000"/>
                  </a:srgbClr>
                </a:solidFill>
                <a:ln w="124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</p:grpSp>
        </p:grpSp>
      </p:grpSp>
      <p:sp>
        <p:nvSpPr>
          <p:cNvPr id="22" name="Google Shape;383;p35">
            <a:extLst>
              <a:ext uri="{FF2B5EF4-FFF2-40B4-BE49-F238E27FC236}">
                <a16:creationId xmlns:a16="http://schemas.microsoft.com/office/drawing/2014/main" id="{0ACFBD4C-EFAF-C085-D167-762D83C09015}"/>
              </a:ext>
            </a:extLst>
          </p:cNvPr>
          <p:cNvSpPr txBox="1">
            <a:spLocks/>
          </p:cNvSpPr>
          <p:nvPr/>
        </p:nvSpPr>
        <p:spPr>
          <a:xfrm>
            <a:off x="713100" y="5591041"/>
            <a:ext cx="3736980" cy="261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52796F"/>
                </a:solidFill>
              </a:rPr>
              <a:t>The Problem:</a:t>
            </a:r>
          </a:p>
          <a:p>
            <a:pPr marL="0" indent="0">
              <a:buNone/>
            </a:pPr>
            <a:endParaRPr lang="en-US" sz="1800" b="1" dirty="0"/>
          </a:p>
          <a:p>
            <a:pPr marL="285750" indent="-285750"/>
            <a:r>
              <a:rPr lang="en-US" sz="1800" dirty="0"/>
              <a:t>High prevalence</a:t>
            </a:r>
          </a:p>
          <a:p>
            <a:pPr marL="285750" indent="-285750"/>
            <a:r>
              <a:rPr lang="en-US" sz="1800" dirty="0"/>
              <a:t>Poor daily monitoring</a:t>
            </a:r>
          </a:p>
          <a:p>
            <a:pPr marL="285750" indent="-285750"/>
            <a:r>
              <a:rPr lang="en-US" sz="1800" dirty="0"/>
              <a:t>Limited doctor access</a:t>
            </a:r>
          </a:p>
          <a:p>
            <a:pPr marL="285750" indent="-285750"/>
            <a:r>
              <a:rPr lang="en-US" sz="1800" dirty="0"/>
              <a:t>Expensive complications</a:t>
            </a: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77395490"/>
      </p:ext>
    </p:extLst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90DB4828-C8C0-BB94-7367-017ED077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AD10B778-08B8-77E3-7ED0-E77DA69E4C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65" y="-3351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  <p:pic>
        <p:nvPicPr>
          <p:cNvPr id="24" name="Picture 23" descr="A screen shot of a phone&#10;&#10;AI-generated content may be incorrect.">
            <a:extLst>
              <a:ext uri="{FF2B5EF4-FFF2-40B4-BE49-F238E27FC236}">
                <a16:creationId xmlns:a16="http://schemas.microsoft.com/office/drawing/2014/main" id="{593A610A-9D52-BB87-FEF7-DFAA9B132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61" y="300228"/>
            <a:ext cx="3172839" cy="47640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8BB6EF-2BDB-83ED-A124-0BCA05582792}"/>
              </a:ext>
            </a:extLst>
          </p:cNvPr>
          <p:cNvSpPr txBox="1"/>
          <p:nvPr/>
        </p:nvSpPr>
        <p:spPr>
          <a:xfrm>
            <a:off x="356616" y="1005840"/>
            <a:ext cx="245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Normal Home Screen</a:t>
            </a:r>
          </a:p>
        </p:txBody>
      </p:sp>
      <p:pic>
        <p:nvPicPr>
          <p:cNvPr id="4" name="Picture 3" descr="A cell phone with a chat message&#10;&#10;AI-generated content may be incorrect.">
            <a:extLst>
              <a:ext uri="{FF2B5EF4-FFF2-40B4-BE49-F238E27FC236}">
                <a16:creationId xmlns:a16="http://schemas.microsoft.com/office/drawing/2014/main" id="{E81447C6-5E93-AB9F-000F-F77FC2ED4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40" y="2980943"/>
            <a:ext cx="1260611" cy="1892809"/>
          </a:xfrm>
          <a:prstGeom prst="rect">
            <a:avLst/>
          </a:prstGeom>
        </p:spPr>
      </p:pic>
      <p:pic>
        <p:nvPicPr>
          <p:cNvPr id="6" name="Picture 5" descr="A close-up of a cell phone&#10;&#10;AI-generated content may be incorrect.">
            <a:extLst>
              <a:ext uri="{FF2B5EF4-FFF2-40B4-BE49-F238E27FC236}">
                <a16:creationId xmlns:a16="http://schemas.microsoft.com/office/drawing/2014/main" id="{5EB753E1-5A13-FE33-5904-A66C13344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136" y="2980944"/>
            <a:ext cx="1260611" cy="1892809"/>
          </a:xfrm>
          <a:prstGeom prst="rect">
            <a:avLst/>
          </a:prstGeom>
        </p:spPr>
      </p:pic>
      <p:pic>
        <p:nvPicPr>
          <p:cNvPr id="9" name="Picture 8" descr="A screen shot of a phone&#10;&#10;AI-generated content may be incorrect.">
            <a:extLst>
              <a:ext uri="{FF2B5EF4-FFF2-40B4-BE49-F238E27FC236}">
                <a16:creationId xmlns:a16="http://schemas.microsoft.com/office/drawing/2014/main" id="{C82F2049-FD37-7FE4-418F-29D6A66BD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888" y="2980943"/>
            <a:ext cx="1260611" cy="1892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CF74E3-3596-9491-6D56-766E4AD88D81}"/>
              </a:ext>
            </a:extLst>
          </p:cNvPr>
          <p:cNvSpPr txBox="1"/>
          <p:nvPr/>
        </p:nvSpPr>
        <p:spPr>
          <a:xfrm>
            <a:off x="3766508" y="6202461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Translate Sign Language</a:t>
            </a:r>
          </a:p>
        </p:txBody>
      </p:sp>
    </p:spTree>
    <p:extLst>
      <p:ext uri="{BB962C8B-B14F-4D97-AF65-F5344CB8AC3E}">
        <p14:creationId xmlns:p14="http://schemas.microsoft.com/office/powerpoint/2010/main" val="1227106670"/>
      </p:ext>
    </p:extLst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42F3A3B5-FF9A-EA32-5653-42830C10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 shot of a phone&#10;&#10;AI-generated content may be incorrect.">
            <a:extLst>
              <a:ext uri="{FF2B5EF4-FFF2-40B4-BE49-F238E27FC236}">
                <a16:creationId xmlns:a16="http://schemas.microsoft.com/office/drawing/2014/main" id="{25E1918D-5118-E257-EE57-C21CA687B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07" y="2449398"/>
            <a:ext cx="1692993" cy="2542032"/>
          </a:xfrm>
          <a:prstGeom prst="rect">
            <a:avLst/>
          </a:prstGeom>
        </p:spPr>
      </p:pic>
      <p:pic>
        <p:nvPicPr>
          <p:cNvPr id="4" name="Picture 3" descr="A cell phone with a chat message&#10;&#10;AI-generated content may be incorrect.">
            <a:extLst>
              <a:ext uri="{FF2B5EF4-FFF2-40B4-BE49-F238E27FC236}">
                <a16:creationId xmlns:a16="http://schemas.microsoft.com/office/drawing/2014/main" id="{616ED9A9-E017-5322-91D8-14BB6D33A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40" y="2980944"/>
            <a:ext cx="1260610" cy="1892807"/>
          </a:xfrm>
          <a:prstGeom prst="rect">
            <a:avLst/>
          </a:prstGeom>
        </p:spPr>
      </p:pic>
      <p:pic>
        <p:nvPicPr>
          <p:cNvPr id="6" name="Picture 5" descr="A close-up of a cell phone&#10;&#10;AI-generated content may be incorrect.">
            <a:extLst>
              <a:ext uri="{FF2B5EF4-FFF2-40B4-BE49-F238E27FC236}">
                <a16:creationId xmlns:a16="http://schemas.microsoft.com/office/drawing/2014/main" id="{3AD8E2B2-5CE6-6A4F-2260-69BC639A3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139" y="821354"/>
            <a:ext cx="2703918" cy="4059936"/>
          </a:xfrm>
          <a:prstGeom prst="rect">
            <a:avLst/>
          </a:prstGeom>
        </p:spPr>
      </p:pic>
      <p:pic>
        <p:nvPicPr>
          <p:cNvPr id="9" name="Picture 8" descr="A screen shot of a phone&#10;&#10;AI-generated content may be incorrect.">
            <a:extLst>
              <a:ext uri="{FF2B5EF4-FFF2-40B4-BE49-F238E27FC236}">
                <a16:creationId xmlns:a16="http://schemas.microsoft.com/office/drawing/2014/main" id="{56E28194-136B-E3BD-6E37-7164788C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888" y="2980943"/>
            <a:ext cx="1260611" cy="18928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2D6F12-8713-710F-6592-ED6DEB324DE8}"/>
              </a:ext>
            </a:extLst>
          </p:cNvPr>
          <p:cNvSpPr txBox="1"/>
          <p:nvPr/>
        </p:nvSpPr>
        <p:spPr>
          <a:xfrm>
            <a:off x="3766569" y="4646321"/>
            <a:ext cx="280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Translate Sign 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06F39B-3E4A-B122-BE2F-417BB5C1D90E}"/>
              </a:ext>
            </a:extLst>
          </p:cNvPr>
          <p:cNvSpPr txBox="1"/>
          <p:nvPr/>
        </p:nvSpPr>
        <p:spPr>
          <a:xfrm>
            <a:off x="3544190" y="5810818"/>
            <a:ext cx="82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Chats</a:t>
            </a:r>
          </a:p>
        </p:txBody>
      </p:sp>
      <p:sp>
        <p:nvSpPr>
          <p:cNvPr id="8" name="Google Shape;315;p30">
            <a:extLst>
              <a:ext uri="{FF2B5EF4-FFF2-40B4-BE49-F238E27FC236}">
                <a16:creationId xmlns:a16="http://schemas.microsoft.com/office/drawing/2014/main" id="{D8DE934D-3246-7619-3789-E574FA4EDF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65" y="-3351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139812677"/>
      </p:ext>
    </p:extLst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8E51006B-21D4-51F5-24AB-17BEA9FE0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 shot of a phone&#10;&#10;AI-generated content may be incorrect.">
            <a:extLst>
              <a:ext uri="{FF2B5EF4-FFF2-40B4-BE49-F238E27FC236}">
                <a16:creationId xmlns:a16="http://schemas.microsoft.com/office/drawing/2014/main" id="{96D61123-8CD9-C66A-15D0-5503EFA5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07" y="2449398"/>
            <a:ext cx="1692993" cy="2542032"/>
          </a:xfrm>
          <a:prstGeom prst="rect">
            <a:avLst/>
          </a:prstGeom>
        </p:spPr>
      </p:pic>
      <p:pic>
        <p:nvPicPr>
          <p:cNvPr id="4" name="Picture 3" descr="A cell phone with a chat message&#10;&#10;AI-generated content may be incorrect.">
            <a:extLst>
              <a:ext uri="{FF2B5EF4-FFF2-40B4-BE49-F238E27FC236}">
                <a16:creationId xmlns:a16="http://schemas.microsoft.com/office/drawing/2014/main" id="{25F47D38-C8A0-2427-1498-0CE7D796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40" y="822959"/>
            <a:ext cx="2703919" cy="4059936"/>
          </a:xfrm>
          <a:prstGeom prst="rect">
            <a:avLst/>
          </a:prstGeom>
        </p:spPr>
      </p:pic>
      <p:pic>
        <p:nvPicPr>
          <p:cNvPr id="6" name="Picture 5" descr="A close-up of a cell phone&#10;&#10;AI-generated content may be incorrect.">
            <a:extLst>
              <a:ext uri="{FF2B5EF4-FFF2-40B4-BE49-F238E27FC236}">
                <a16:creationId xmlns:a16="http://schemas.microsoft.com/office/drawing/2014/main" id="{85BAC759-4D1B-7287-69B8-C71110301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659" y="2980942"/>
            <a:ext cx="1265631" cy="1900347"/>
          </a:xfrm>
          <a:prstGeom prst="rect">
            <a:avLst/>
          </a:prstGeom>
        </p:spPr>
      </p:pic>
      <p:pic>
        <p:nvPicPr>
          <p:cNvPr id="9" name="Picture 8" descr="A screen shot of a phone&#10;&#10;AI-generated content may be incorrect.">
            <a:extLst>
              <a:ext uri="{FF2B5EF4-FFF2-40B4-BE49-F238E27FC236}">
                <a16:creationId xmlns:a16="http://schemas.microsoft.com/office/drawing/2014/main" id="{3DFC4611-686C-E54E-7C1E-FADF1518E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888" y="2980943"/>
            <a:ext cx="1260611" cy="1892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C6E7C-3109-76D0-8E4D-9E93D8295888}"/>
              </a:ext>
            </a:extLst>
          </p:cNvPr>
          <p:cNvSpPr txBox="1"/>
          <p:nvPr/>
        </p:nvSpPr>
        <p:spPr>
          <a:xfrm>
            <a:off x="3544190" y="4622098"/>
            <a:ext cx="82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Chats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B1B17-7232-8C41-B54E-D0B1C472B705}"/>
              </a:ext>
            </a:extLst>
          </p:cNvPr>
          <p:cNvSpPr txBox="1"/>
          <p:nvPr/>
        </p:nvSpPr>
        <p:spPr>
          <a:xfrm>
            <a:off x="1593631" y="5293891"/>
            <a:ext cx="229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Browse The History</a:t>
            </a:r>
          </a:p>
        </p:txBody>
      </p:sp>
      <p:sp>
        <p:nvSpPr>
          <p:cNvPr id="10" name="Google Shape;315;p30">
            <a:extLst>
              <a:ext uri="{FF2B5EF4-FFF2-40B4-BE49-F238E27FC236}">
                <a16:creationId xmlns:a16="http://schemas.microsoft.com/office/drawing/2014/main" id="{CB9C1E0F-4D14-06A0-E75A-B2BF4ABA8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65" y="-3351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000414131"/>
      </p:ext>
    </p:extLst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B91BD41C-2093-3043-12C8-812A898A9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 shot of a phone&#10;&#10;AI-generated content may be incorrect.">
            <a:extLst>
              <a:ext uri="{FF2B5EF4-FFF2-40B4-BE49-F238E27FC236}">
                <a16:creationId xmlns:a16="http://schemas.microsoft.com/office/drawing/2014/main" id="{C12CD009-CFD5-9605-4D7B-14A1B2E1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07" y="2449398"/>
            <a:ext cx="1692993" cy="2542032"/>
          </a:xfrm>
          <a:prstGeom prst="rect">
            <a:avLst/>
          </a:prstGeom>
        </p:spPr>
      </p:pic>
      <p:pic>
        <p:nvPicPr>
          <p:cNvPr id="4" name="Picture 3" descr="A cell phone with a chat message&#10;&#10;AI-generated content may be incorrect.">
            <a:extLst>
              <a:ext uri="{FF2B5EF4-FFF2-40B4-BE49-F238E27FC236}">
                <a16:creationId xmlns:a16="http://schemas.microsoft.com/office/drawing/2014/main" id="{DEA258D2-87DA-0702-7452-DF20B680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884" y="2980942"/>
            <a:ext cx="1260613" cy="1892811"/>
          </a:xfrm>
          <a:prstGeom prst="rect">
            <a:avLst/>
          </a:prstGeom>
        </p:spPr>
      </p:pic>
      <p:pic>
        <p:nvPicPr>
          <p:cNvPr id="6" name="Picture 5" descr="A close-up of a cell phone&#10;&#10;AI-generated content may be incorrect.">
            <a:extLst>
              <a:ext uri="{FF2B5EF4-FFF2-40B4-BE49-F238E27FC236}">
                <a16:creationId xmlns:a16="http://schemas.microsoft.com/office/drawing/2014/main" id="{C30F0E67-FE6E-D87F-62BC-18B7312F0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952" y="2980944"/>
            <a:ext cx="1260612" cy="1892811"/>
          </a:xfrm>
          <a:prstGeom prst="rect">
            <a:avLst/>
          </a:prstGeom>
        </p:spPr>
      </p:pic>
      <p:pic>
        <p:nvPicPr>
          <p:cNvPr id="9" name="Picture 8" descr="A screen shot of a phone&#10;&#10;AI-generated content may be incorrect.">
            <a:extLst>
              <a:ext uri="{FF2B5EF4-FFF2-40B4-BE49-F238E27FC236}">
                <a16:creationId xmlns:a16="http://schemas.microsoft.com/office/drawing/2014/main" id="{A8CCAE2F-11F7-3DB0-33D1-4DDEA56D9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888" y="821409"/>
            <a:ext cx="2703917" cy="4059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C3037-A81A-1FA0-5A42-555D483EA888}"/>
              </a:ext>
            </a:extLst>
          </p:cNvPr>
          <p:cNvSpPr txBox="1"/>
          <p:nvPr/>
        </p:nvSpPr>
        <p:spPr>
          <a:xfrm>
            <a:off x="1593631" y="4646321"/>
            <a:ext cx="229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52796F"/>
                </a:solidFill>
                <a:latin typeface="Albert Sans" panose="020B0604020202020204" charset="0"/>
              </a:rPr>
              <a:t>Browse The History</a:t>
            </a:r>
          </a:p>
        </p:txBody>
      </p:sp>
      <p:sp>
        <p:nvSpPr>
          <p:cNvPr id="8" name="Google Shape;315;p30">
            <a:extLst>
              <a:ext uri="{FF2B5EF4-FFF2-40B4-BE49-F238E27FC236}">
                <a16:creationId xmlns:a16="http://schemas.microsoft.com/office/drawing/2014/main" id="{70AB498F-C5CB-873E-8376-B952BA3DC7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65" y="-3351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Showcase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032339651"/>
      </p:ext>
    </p:extLst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D9872D-14B2-8FA4-EAB6-B3EF6260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49284" y="953583"/>
            <a:ext cx="2790485" cy="4189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12286E-F50E-1C38-88A7-C5868B21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9034" y="953583"/>
            <a:ext cx="2790485" cy="418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0F9E5-DCA8-19F3-87F7-0CF46D04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88785" y="953583"/>
            <a:ext cx="2790485" cy="4189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6CEE7-193A-2D94-53F6-5C742EFFD7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58536" y="953583"/>
            <a:ext cx="2790485" cy="4189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A399A6-47D5-11BC-C2DA-B836C4AE1B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71713" y="953583"/>
            <a:ext cx="2790485" cy="4189917"/>
          </a:xfrm>
          <a:prstGeom prst="rect">
            <a:avLst/>
          </a:prstGeom>
        </p:spPr>
      </p:pic>
      <p:sp>
        <p:nvSpPr>
          <p:cNvPr id="17" name="Google Shape;315;p30">
            <a:extLst>
              <a:ext uri="{FF2B5EF4-FFF2-40B4-BE49-F238E27FC236}">
                <a16:creationId xmlns:a16="http://schemas.microsoft.com/office/drawing/2014/main" id="{BB6380E2-0534-E1B8-B7C9-10A495A902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65" y="-3351"/>
            <a:ext cx="4793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Error Handling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32874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5C685AA4-E648-4F62-2A9D-34302CC84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CB68EEA7-DB70-18DB-BD63-434A599DFC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404" y="159420"/>
            <a:ext cx="51215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Application Experience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D89BD-EDF7-002F-7F26-F41203130FBB}"/>
              </a:ext>
            </a:extLst>
          </p:cNvPr>
          <p:cNvSpPr txBox="1"/>
          <p:nvPr/>
        </p:nvSpPr>
        <p:spPr>
          <a:xfrm>
            <a:off x="503747" y="922501"/>
            <a:ext cx="28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84A98C"/>
                </a:solidFill>
                <a:latin typeface="Albert Sans" pitchFamily="2" charset="0"/>
              </a:rPr>
              <a:t>Translate Sign Language</a:t>
            </a:r>
          </a:p>
        </p:txBody>
      </p:sp>
      <p:pic>
        <p:nvPicPr>
          <p:cNvPr id="4" name="VID-20250617-WA0018">
            <a:hlinkClick r:id="" action="ppaction://media"/>
            <a:extLst>
              <a:ext uri="{FF2B5EF4-FFF2-40B4-BE49-F238E27FC236}">
                <a16:creationId xmlns:a16="http://schemas.microsoft.com/office/drawing/2014/main" id="{75D30240-258F-58B4-67DC-922169DFA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0902" y="1482214"/>
            <a:ext cx="5962196" cy="33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653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69DDCD27-553E-E3D5-F452-809E0CA0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7A1EEED2-4311-FA76-0532-90C7CFF60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404" y="159420"/>
            <a:ext cx="51215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Application Experience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74046-5604-C0AB-6998-1E0AF609EC92}"/>
              </a:ext>
            </a:extLst>
          </p:cNvPr>
          <p:cNvSpPr txBox="1"/>
          <p:nvPr/>
        </p:nvSpPr>
        <p:spPr>
          <a:xfrm>
            <a:off x="502920" y="923544"/>
            <a:ext cx="1892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84A98C"/>
                </a:solidFill>
                <a:latin typeface="Albert Sans" pitchFamily="2" charset="0"/>
              </a:rPr>
              <a:t>Text Diarization</a:t>
            </a:r>
          </a:p>
        </p:txBody>
      </p:sp>
      <p:pic>
        <p:nvPicPr>
          <p:cNvPr id="4" name="WhatsApp Video 2025-06-17 at 3.01.53 AM">
            <a:hlinkClick r:id="" action="ppaction://media"/>
            <a:extLst>
              <a:ext uri="{FF2B5EF4-FFF2-40B4-BE49-F238E27FC236}">
                <a16:creationId xmlns:a16="http://schemas.microsoft.com/office/drawing/2014/main" id="{E5291E64-DC52-CE86-2C98-30B9EBC8E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455" y="471714"/>
            <a:ext cx="2097460" cy="454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70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8379B-C222-6C34-583E-DD486E9F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>
            <a:extLst>
              <a:ext uri="{FF2B5EF4-FFF2-40B4-BE49-F238E27FC236}">
                <a16:creationId xmlns:a16="http://schemas.microsoft.com/office/drawing/2014/main" id="{A33B95B6-451A-F6DB-421D-C4BBE02AA4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0000" y="1529925"/>
            <a:ext cx="4844100" cy="20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br>
              <a:rPr lang="en" dirty="0"/>
            </a:br>
            <a:r>
              <a:rPr lang="en" dirty="0"/>
              <a:t>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247346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0F753-CF70-AC0F-9083-208DA371A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30">
            <a:extLst>
              <a:ext uri="{FF2B5EF4-FFF2-40B4-BE49-F238E27FC236}">
                <a16:creationId xmlns:a16="http://schemas.microsoft.com/office/drawing/2014/main" id="{605B44F6-3A49-EDFE-6EF9-0D65B23714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6037" y="305629"/>
            <a:ext cx="3510676" cy="12764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-US" sz="3600" dirty="0"/>
              <a:t>Hardware</a:t>
            </a:r>
            <a:r>
              <a:rPr lang="en" sz="3600" dirty="0"/>
              <a:t> Showcase</a:t>
            </a:r>
            <a:endParaRPr sz="3600" dirty="0"/>
          </a:p>
        </p:txBody>
      </p:sp>
      <p:sp>
        <p:nvSpPr>
          <p:cNvPr id="8" name="Google Shape;383;p35">
            <a:extLst>
              <a:ext uri="{FF2B5EF4-FFF2-40B4-BE49-F238E27FC236}">
                <a16:creationId xmlns:a16="http://schemas.microsoft.com/office/drawing/2014/main" id="{F2F33ED9-000F-1604-434C-8C32DDD066DB}"/>
              </a:ext>
            </a:extLst>
          </p:cNvPr>
          <p:cNvSpPr txBox="1">
            <a:spLocks/>
          </p:cNvSpPr>
          <p:nvPr/>
        </p:nvSpPr>
        <p:spPr>
          <a:xfrm>
            <a:off x="1172181" y="1497511"/>
            <a:ext cx="2451014" cy="80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Albert Sans" pitchFamily="2" charset="0"/>
              </a:rPr>
              <a:t>New </a:t>
            </a:r>
            <a:r>
              <a:rPr lang="en-US" sz="1800" b="1" dirty="0">
                <a:solidFill>
                  <a:srgbClr val="84A98C"/>
                </a:solidFill>
                <a:latin typeface="Albert Sans" pitchFamily="2" charset="0"/>
              </a:rPr>
              <a:t>Hardware housing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30F19E15-86DC-3C25-AD75-E0E495BF23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6428024"/>
                  </p:ext>
                </p:extLst>
              </p:nvPr>
            </p:nvGraphicFramePr>
            <p:xfrm>
              <a:off x="4119452" y="-51612"/>
              <a:ext cx="3922684" cy="4779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22684" cy="4779581"/>
                    </a:xfrm>
                    <a:prstGeom prst="rect">
                      <a:avLst/>
                    </a:prstGeom>
                  </am3d:spPr>
                  <am3d:camera>
                    <am3d:pos x="0" y="0" z="497759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4285" d="1000000"/>
                    <am3d:preTrans dx="1337142" dy="-3070285" dz="-2706582"/>
                    <am3d:scale>
                      <am3d:sx n="1000000" d="1000000"/>
                      <am3d:sy n="1000000" d="1000000"/>
                      <am3d:sz n="1000000" d="1000000"/>
                    </am3d:scale>
                    <am3d:rot ax="6671048" ay="2744343" az="71052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934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30F19E15-86DC-3C25-AD75-E0E495BF23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9452" y="-51612"/>
                <a:ext cx="3922684" cy="477958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Google Shape;383;p35">
            <a:extLst>
              <a:ext uri="{FF2B5EF4-FFF2-40B4-BE49-F238E27FC236}">
                <a16:creationId xmlns:a16="http://schemas.microsoft.com/office/drawing/2014/main" id="{702917EF-FBA1-A0FF-08C8-1CEFA072C2E9}"/>
              </a:ext>
            </a:extLst>
          </p:cNvPr>
          <p:cNvSpPr txBox="1">
            <a:spLocks/>
          </p:cNvSpPr>
          <p:nvPr/>
        </p:nvSpPr>
        <p:spPr>
          <a:xfrm>
            <a:off x="1360862" y="2223225"/>
            <a:ext cx="3349019" cy="141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600" b="1" dirty="0">
                <a:solidFill>
                  <a:srgbClr val="52796F"/>
                </a:solidFill>
                <a:latin typeface="Albert Sans" pitchFamily="2" charset="0"/>
              </a:rPr>
              <a:t>Less</a:t>
            </a:r>
            <a:r>
              <a:rPr lang="en-US" sz="1600" dirty="0">
                <a:solidFill>
                  <a:schemeClr val="tx1"/>
                </a:solidFill>
                <a:latin typeface="Albert Sans" pitchFamily="2" charset="0"/>
              </a:rPr>
              <a:t> weight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Albert Sans" pitchFamily="2" charset="0"/>
              </a:rPr>
              <a:t>Removed </a:t>
            </a:r>
            <a:r>
              <a:rPr lang="en-US" sz="1600" b="1" dirty="0">
                <a:solidFill>
                  <a:srgbClr val="52796F"/>
                </a:solidFill>
                <a:latin typeface="Albert Sans" pitchFamily="2" charset="0"/>
              </a:rPr>
              <a:t>old</a:t>
            </a:r>
            <a:r>
              <a:rPr lang="en-US" sz="1600" dirty="0">
                <a:solidFill>
                  <a:schemeClr val="tx1"/>
                </a:solidFill>
                <a:latin typeface="Albert Sans" pitchFamily="2" charset="0"/>
              </a:rPr>
              <a:t> projection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b="1" dirty="0">
                <a:solidFill>
                  <a:srgbClr val="52796F"/>
                </a:solidFill>
                <a:latin typeface="Albert Sans" pitchFamily="2" charset="0"/>
              </a:rPr>
              <a:t>Flexible</a:t>
            </a:r>
            <a:r>
              <a:rPr lang="en-US" sz="1600" dirty="0">
                <a:solidFill>
                  <a:schemeClr val="tx1"/>
                </a:solidFill>
                <a:latin typeface="Albert Sans" pitchFamily="2" charset="0"/>
              </a:rPr>
              <a:t> prismatic joint</a:t>
            </a:r>
          </a:p>
        </p:txBody>
      </p:sp>
    </p:spTree>
    <p:extLst>
      <p:ext uri="{BB962C8B-B14F-4D97-AF65-F5344CB8AC3E}">
        <p14:creationId xmlns:p14="http://schemas.microsoft.com/office/powerpoint/2010/main" val="4076382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1C09B-F7A7-EA7D-E5E9-3A3B13D2C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30">
            <a:extLst>
              <a:ext uri="{FF2B5EF4-FFF2-40B4-BE49-F238E27FC236}">
                <a16:creationId xmlns:a16="http://schemas.microsoft.com/office/drawing/2014/main" id="{1F4C84F0-4938-F519-407A-C6C4B93DE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6037" y="305629"/>
            <a:ext cx="3510676" cy="12764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-US" sz="3600" dirty="0"/>
              <a:t>Hardware</a:t>
            </a:r>
            <a:r>
              <a:rPr lang="en" sz="3600" dirty="0"/>
              <a:t> Showcase</a:t>
            </a:r>
            <a:endParaRPr sz="3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427190F3-DA3B-3D97-C393-BE54FED43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7419420"/>
                  </p:ext>
                </p:extLst>
              </p:nvPr>
            </p:nvGraphicFramePr>
            <p:xfrm>
              <a:off x="2817215" y="0"/>
              <a:ext cx="5529394" cy="49203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29394" cy="4920304"/>
                    </a:xfrm>
                    <a:prstGeom prst="rect">
                      <a:avLst/>
                    </a:prstGeom>
                  </am3d:spPr>
                  <am3d:camera>
                    <am3d:pos x="0" y="0" z="497759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4285" d="1000000"/>
                    <am3d:preTrans dx="1337142" dy="-3070285" dz="-27065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55928" ay="1784361" az="16280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2043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427190F3-DA3B-3D97-C393-BE54FED43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7215" y="0"/>
                <a:ext cx="5529394" cy="4920304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B96EA-43DB-9CFF-9C39-FDBD2F6379E8}"/>
              </a:ext>
            </a:extLst>
          </p:cNvPr>
          <p:cNvGrpSpPr/>
          <p:nvPr/>
        </p:nvGrpSpPr>
        <p:grpSpPr>
          <a:xfrm>
            <a:off x="745647" y="3272577"/>
            <a:ext cx="2239652" cy="1081709"/>
            <a:chOff x="525320" y="2438006"/>
            <a:chExt cx="2239652" cy="1081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20E871-2603-C00C-E050-B7C5F1AE8541}"/>
                </a:ext>
              </a:extLst>
            </p:cNvPr>
            <p:cNvSpPr txBox="1"/>
            <p:nvPr/>
          </p:nvSpPr>
          <p:spPr>
            <a:xfrm>
              <a:off x="525320" y="2438006"/>
              <a:ext cx="2156235" cy="58477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600" b="1" dirty="0">
                  <a:solidFill>
                    <a:srgbClr val="354F52"/>
                  </a:solidFill>
                  <a:latin typeface="Jost SemiBold" panose="020B0604020202020204" charset="0"/>
                  <a:ea typeface="Jost SemiBold" panose="020B0604020202020204" charset="0"/>
                </a:rPr>
                <a:t>Turn Glass ON / OFF</a:t>
              </a:r>
              <a:endParaRPr lang="ar-EG" sz="1600" b="1" dirty="0">
                <a:solidFill>
                  <a:srgbClr val="354F52"/>
                </a:solidFill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cxnSp>
          <p:nvCxnSpPr>
            <p:cNvPr id="15" name="Connector: Elbow 11">
              <a:extLst>
                <a:ext uri="{FF2B5EF4-FFF2-40B4-BE49-F238E27FC236}">
                  <a16:creationId xmlns:a16="http://schemas.microsoft.com/office/drawing/2014/main" id="{9AA61BAE-BE8F-1126-880A-444077F82E06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16200000" flipH="1">
              <a:off x="1935738" y="2690479"/>
              <a:ext cx="496934" cy="1161535"/>
            </a:xfrm>
            <a:prstGeom prst="curvedConnector2">
              <a:avLst/>
            </a:prstGeom>
            <a:ln w="38100">
              <a:miter lim="800000"/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AB55F9-0E94-5FE3-196A-2D251BA6B6CA}"/>
              </a:ext>
            </a:extLst>
          </p:cNvPr>
          <p:cNvGrpSpPr/>
          <p:nvPr/>
        </p:nvGrpSpPr>
        <p:grpSpPr>
          <a:xfrm>
            <a:off x="3957402" y="1313195"/>
            <a:ext cx="1594948" cy="1393429"/>
            <a:chOff x="3240978" y="1569226"/>
            <a:chExt cx="1594948" cy="1393429"/>
          </a:xfrm>
        </p:grpSpPr>
        <p:cxnSp>
          <p:nvCxnSpPr>
            <p:cNvPr id="19" name="Connector: Elbow 11">
              <a:extLst>
                <a:ext uri="{FF2B5EF4-FFF2-40B4-BE49-F238E27FC236}">
                  <a16:creationId xmlns:a16="http://schemas.microsoft.com/office/drawing/2014/main" id="{2866BB68-8363-059D-665B-77FD21DA1D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62400" y="2273807"/>
              <a:ext cx="768094" cy="609601"/>
            </a:xfrm>
            <a:prstGeom prst="curvedConnector3">
              <a:avLst/>
            </a:prstGeom>
            <a:ln w="38100">
              <a:miter lim="800000"/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4D0328-6D6F-AEB3-E2E0-6AEBE41252DC}"/>
                </a:ext>
              </a:extLst>
            </p:cNvPr>
            <p:cNvSpPr txBox="1"/>
            <p:nvPr/>
          </p:nvSpPr>
          <p:spPr>
            <a:xfrm>
              <a:off x="3240978" y="1569226"/>
              <a:ext cx="1594948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rgbClr val="354F52"/>
                  </a:solidFill>
                  <a:latin typeface="Jost SemiBold" panose="020B0604020202020204" charset="0"/>
                  <a:ea typeface="Jost SemiBold" panose="020B0604020202020204" charset="0"/>
                </a:rPr>
                <a:t>SPH0645 I2S </a:t>
              </a:r>
              <a:r>
                <a:rPr lang="en-US" sz="1600" b="1" dirty="0">
                  <a:solidFill>
                    <a:srgbClr val="354F52"/>
                  </a:solidFill>
                  <a:latin typeface="Jost SemiBold" panose="020B0604020202020204" charset="0"/>
                  <a:ea typeface="Jost SemiBold" panose="020B0604020202020204" charset="0"/>
                </a:rPr>
                <a:t>Microphone</a:t>
              </a:r>
              <a:endParaRPr lang="ar-EG" sz="1600" b="1" dirty="0">
                <a:solidFill>
                  <a:srgbClr val="354F52"/>
                </a:solidFill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410ED7-8BB9-1A6D-568F-195BF11DEA36}"/>
              </a:ext>
            </a:extLst>
          </p:cNvPr>
          <p:cNvGrpSpPr/>
          <p:nvPr/>
        </p:nvGrpSpPr>
        <p:grpSpPr>
          <a:xfrm>
            <a:off x="2402890" y="2716190"/>
            <a:ext cx="2156235" cy="966810"/>
            <a:chOff x="2467769" y="2956217"/>
            <a:chExt cx="2156235" cy="966810"/>
          </a:xfrm>
        </p:grpSpPr>
        <p:cxnSp>
          <p:nvCxnSpPr>
            <p:cNvPr id="25" name="Connector: Elbow 8">
              <a:extLst>
                <a:ext uri="{FF2B5EF4-FFF2-40B4-BE49-F238E27FC236}">
                  <a16:creationId xmlns:a16="http://schemas.microsoft.com/office/drawing/2014/main" id="{FFD66464-FCB8-C96D-682A-016EE15E0E4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13747" y="3333731"/>
              <a:ext cx="616024" cy="562567"/>
            </a:xfrm>
            <a:prstGeom prst="curvedConnector3">
              <a:avLst>
                <a:gd name="adj1" fmla="val 50000"/>
              </a:avLst>
            </a:prstGeom>
            <a:ln w="38100">
              <a:miter lim="800000"/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12F034-25A6-D6F8-BB78-4781AEE31CF9}"/>
                </a:ext>
              </a:extLst>
            </p:cNvPr>
            <p:cNvSpPr txBox="1"/>
            <p:nvPr/>
          </p:nvSpPr>
          <p:spPr>
            <a:xfrm>
              <a:off x="2467769" y="2956217"/>
              <a:ext cx="215623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600" b="1" dirty="0">
                  <a:solidFill>
                    <a:srgbClr val="354F52"/>
                  </a:solidFill>
                  <a:latin typeface="Jost SemiBold" panose="020B0604020202020204" charset="0"/>
                  <a:ea typeface="Jost SemiBold" panose="020B0604020202020204" charset="0"/>
                </a:rPr>
                <a:t>ESP32 Wroom32D</a:t>
              </a:r>
              <a:endParaRPr lang="ar-EG" sz="1600" b="1" dirty="0">
                <a:solidFill>
                  <a:srgbClr val="354F52"/>
                </a:solidFill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D4BE54-EE41-F1B2-1F33-526477DB7AAA}"/>
              </a:ext>
            </a:extLst>
          </p:cNvPr>
          <p:cNvGrpSpPr/>
          <p:nvPr/>
        </p:nvGrpSpPr>
        <p:grpSpPr>
          <a:xfrm>
            <a:off x="4497566" y="680557"/>
            <a:ext cx="2558010" cy="623987"/>
            <a:chOff x="3957926" y="680557"/>
            <a:chExt cx="2558010" cy="62398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DB4DA9-C234-8CBB-A3DD-625AAF4DB023}"/>
                </a:ext>
              </a:extLst>
            </p:cNvPr>
            <p:cNvSpPr txBox="1"/>
            <p:nvPr/>
          </p:nvSpPr>
          <p:spPr>
            <a:xfrm>
              <a:off x="3957926" y="680557"/>
              <a:ext cx="2558010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54F52"/>
                  </a:solidFill>
                  <a:latin typeface="Jost SemiBold" panose="020B0604020202020204" charset="0"/>
                  <a:ea typeface="Jost SemiBold" panose="020B0604020202020204" charset="0"/>
                </a:rPr>
                <a:t>OLED Screen 0.96 inch</a:t>
              </a:r>
              <a:endParaRPr lang="ar-EG" sz="1600" b="1" dirty="0">
                <a:solidFill>
                  <a:srgbClr val="354F52"/>
                </a:solidFill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cxnSp>
          <p:nvCxnSpPr>
            <p:cNvPr id="30" name="Connector: Elbow 11">
              <a:extLst>
                <a:ext uri="{FF2B5EF4-FFF2-40B4-BE49-F238E27FC236}">
                  <a16:creationId xmlns:a16="http://schemas.microsoft.com/office/drawing/2014/main" id="{6A00FAB6-FD8A-9A28-E858-2FE103C339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05226" y="1076708"/>
              <a:ext cx="1132150" cy="227836"/>
            </a:xfrm>
            <a:prstGeom prst="curvedConnector3">
              <a:avLst>
                <a:gd name="adj1" fmla="val 50000"/>
              </a:avLst>
            </a:prstGeom>
            <a:ln w="38100">
              <a:miter lim="800000"/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Google Shape;383;p35">
            <a:extLst>
              <a:ext uri="{FF2B5EF4-FFF2-40B4-BE49-F238E27FC236}">
                <a16:creationId xmlns:a16="http://schemas.microsoft.com/office/drawing/2014/main" id="{BB6D8B48-114B-7FD7-38D7-3C10EF1CF9EE}"/>
              </a:ext>
            </a:extLst>
          </p:cNvPr>
          <p:cNvSpPr txBox="1">
            <a:spLocks/>
          </p:cNvSpPr>
          <p:nvPr/>
        </p:nvSpPr>
        <p:spPr>
          <a:xfrm>
            <a:off x="1172181" y="1497511"/>
            <a:ext cx="2451014" cy="80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Albert Sans" pitchFamily="2" charset="0"/>
              </a:rPr>
              <a:t>New </a:t>
            </a:r>
            <a:r>
              <a:rPr lang="en-US" sz="1800" b="1" dirty="0">
                <a:solidFill>
                  <a:srgbClr val="84A98C"/>
                </a:solidFill>
                <a:latin typeface="Albert Sans" pitchFamily="2" charset="0"/>
              </a:rPr>
              <a:t>Hardware housing design</a:t>
            </a:r>
          </a:p>
        </p:txBody>
      </p:sp>
    </p:spTree>
    <p:extLst>
      <p:ext uri="{BB962C8B-B14F-4D97-AF65-F5344CB8AC3E}">
        <p14:creationId xmlns:p14="http://schemas.microsoft.com/office/powerpoint/2010/main" val="34747227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EDD6AF88-6AE1-7E10-7B2C-08FA4FAE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3;p35">
            <a:extLst>
              <a:ext uri="{FF2B5EF4-FFF2-40B4-BE49-F238E27FC236}">
                <a16:creationId xmlns:a16="http://schemas.microsoft.com/office/drawing/2014/main" id="{BA5D5DEB-C86D-EA15-4FC2-B3E971F277A4}"/>
              </a:ext>
            </a:extLst>
          </p:cNvPr>
          <p:cNvSpPr txBox="1">
            <a:spLocks/>
          </p:cNvSpPr>
          <p:nvPr/>
        </p:nvSpPr>
        <p:spPr>
          <a:xfrm>
            <a:off x="4001892" y="5364564"/>
            <a:ext cx="3736980" cy="261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None/>
            </a:pPr>
            <a:r>
              <a:rPr lang="en-US" sz="1800" dirty="0"/>
              <a:t>Diabetes affects over </a:t>
            </a:r>
            <a:r>
              <a:rPr lang="en-US" sz="1800" b="1" dirty="0">
                <a:solidFill>
                  <a:srgbClr val="52796F"/>
                </a:solidFill>
              </a:rPr>
              <a:t>537</a:t>
            </a:r>
            <a:r>
              <a:rPr lang="en-US" sz="1800" dirty="0"/>
              <a:t> million people worldwide, and in Egypt alone, nearly </a:t>
            </a:r>
            <a:r>
              <a:rPr lang="en-US" sz="1800" b="1" dirty="0">
                <a:solidFill>
                  <a:srgbClr val="52796F"/>
                </a:solidFill>
              </a:rPr>
              <a:t>20%</a:t>
            </a:r>
            <a:r>
              <a:rPr lang="en-US" sz="1800" dirty="0"/>
              <a:t> of adults are living with the disease,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52796F"/>
                </a:solidFill>
              </a:rPr>
              <a:t>1</a:t>
            </a:r>
            <a:r>
              <a:rPr lang="en-US" sz="1800" dirty="0"/>
              <a:t> out of each </a:t>
            </a:r>
            <a:r>
              <a:rPr lang="en-US" sz="1800" b="1" dirty="0">
                <a:solidFill>
                  <a:srgbClr val="52796F"/>
                </a:solidFill>
              </a:rPr>
              <a:t>5</a:t>
            </a:r>
            <a:r>
              <a:rPr lang="en-US" sz="1800" dirty="0"/>
              <a:t> Egyptian.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with millions still undiagnosed.</a:t>
            </a:r>
          </a:p>
        </p:txBody>
      </p:sp>
      <p:sp>
        <p:nvSpPr>
          <p:cNvPr id="9" name="Google Shape;384;p35">
            <a:extLst>
              <a:ext uri="{FF2B5EF4-FFF2-40B4-BE49-F238E27FC236}">
                <a16:creationId xmlns:a16="http://schemas.microsoft.com/office/drawing/2014/main" id="{331AC893-EB26-3C9E-351D-9CB8A67096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877" y="505848"/>
            <a:ext cx="3790320" cy="1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Diabetes impairment affects millions of people worldwide.</a:t>
            </a:r>
            <a:endParaRPr sz="2800" dirty="0"/>
          </a:p>
        </p:txBody>
      </p:sp>
      <p:grpSp>
        <p:nvGrpSpPr>
          <p:cNvPr id="2" name="Graphic 3">
            <a:extLst>
              <a:ext uri="{FF2B5EF4-FFF2-40B4-BE49-F238E27FC236}">
                <a16:creationId xmlns:a16="http://schemas.microsoft.com/office/drawing/2014/main" id="{51F55E2C-97E8-79E1-0239-FD2F265811D4}"/>
              </a:ext>
            </a:extLst>
          </p:cNvPr>
          <p:cNvGrpSpPr/>
          <p:nvPr/>
        </p:nvGrpSpPr>
        <p:grpSpPr>
          <a:xfrm>
            <a:off x="4214159" y="610867"/>
            <a:ext cx="4832362" cy="2977186"/>
            <a:chOff x="4214159" y="610867"/>
            <a:chExt cx="4832362" cy="297718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1B6FA71-1430-19C1-B618-BE946A754D0A}"/>
                </a:ext>
              </a:extLst>
            </p:cNvPr>
            <p:cNvSpPr/>
            <p:nvPr/>
          </p:nvSpPr>
          <p:spPr>
            <a:xfrm>
              <a:off x="6228127" y="610867"/>
              <a:ext cx="439135" cy="920446"/>
            </a:xfrm>
            <a:custGeom>
              <a:avLst/>
              <a:gdLst>
                <a:gd name="connsiteX0" fmla="*/ 262985 w 439135"/>
                <a:gd name="connsiteY0" fmla="*/ 920447 h 920446"/>
                <a:gd name="connsiteX1" fmla="*/ 0 w 439135"/>
                <a:gd name="connsiteY1" fmla="*/ 66987 h 920446"/>
                <a:gd name="connsiteX2" fmla="*/ 439135 w 439135"/>
                <a:gd name="connsiteY2" fmla="*/ 0 h 920446"/>
                <a:gd name="connsiteX3" fmla="*/ 439135 w 439135"/>
                <a:gd name="connsiteY3" fmla="*/ 893156 h 920446"/>
                <a:gd name="connsiteX4" fmla="*/ 262985 w 439135"/>
                <a:gd name="connsiteY4" fmla="*/ 920447 h 92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135" h="920446">
                  <a:moveTo>
                    <a:pt x="262985" y="920447"/>
                  </a:moveTo>
                  <a:lnTo>
                    <a:pt x="0" y="66987"/>
                  </a:lnTo>
                  <a:cubicBezTo>
                    <a:pt x="142657" y="22329"/>
                    <a:pt x="290276" y="0"/>
                    <a:pt x="439135" y="0"/>
                  </a:cubicBezTo>
                  <a:lnTo>
                    <a:pt x="439135" y="893156"/>
                  </a:lnTo>
                  <a:cubicBezTo>
                    <a:pt x="379591" y="893156"/>
                    <a:pt x="320048" y="903080"/>
                    <a:pt x="262985" y="920447"/>
                  </a:cubicBezTo>
                </a:path>
              </a:pathLst>
            </a:custGeom>
            <a:solidFill>
              <a:srgbClr val="CAD2C5"/>
            </a:solidFill>
            <a:ln w="1240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>
                <a:latin typeface="Albert Sans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C07071E-2D60-885D-164A-8C4BECE6DAAA}"/>
                </a:ext>
              </a:extLst>
            </p:cNvPr>
            <p:cNvSpPr/>
            <p:nvPr/>
          </p:nvSpPr>
          <p:spPr>
            <a:xfrm>
              <a:off x="5178669" y="610867"/>
              <a:ext cx="2977186" cy="2977186"/>
            </a:xfrm>
            <a:custGeom>
              <a:avLst/>
              <a:gdLst>
                <a:gd name="connsiteX0" fmla="*/ 1488593 w 2977186"/>
                <a:gd name="connsiteY0" fmla="*/ 893156 h 2977186"/>
                <a:gd name="connsiteX1" fmla="*/ 1488593 w 2977186"/>
                <a:gd name="connsiteY1" fmla="*/ 0 h 2977186"/>
                <a:gd name="connsiteX2" fmla="*/ 2977186 w 2977186"/>
                <a:gd name="connsiteY2" fmla="*/ 1488593 h 2977186"/>
                <a:gd name="connsiteX3" fmla="*/ 1488593 w 2977186"/>
                <a:gd name="connsiteY3" fmla="*/ 2977187 h 2977186"/>
                <a:gd name="connsiteX4" fmla="*/ 0 w 2977186"/>
                <a:gd name="connsiteY4" fmla="*/ 1488593 h 2977186"/>
                <a:gd name="connsiteX5" fmla="*/ 1049458 w 2977186"/>
                <a:gd name="connsiteY5" fmla="*/ 65746 h 2977186"/>
                <a:gd name="connsiteX6" fmla="*/ 1312443 w 2977186"/>
                <a:gd name="connsiteY6" fmla="*/ 919206 h 2977186"/>
                <a:gd name="connsiteX7" fmla="*/ 919206 w 2977186"/>
                <a:gd name="connsiteY7" fmla="*/ 1663503 h 2977186"/>
                <a:gd name="connsiteX8" fmla="*/ 1663503 w 2977186"/>
                <a:gd name="connsiteY8" fmla="*/ 2056740 h 2977186"/>
                <a:gd name="connsiteX9" fmla="*/ 2056740 w 2977186"/>
                <a:gd name="connsiteY9" fmla="*/ 1312443 h 2977186"/>
                <a:gd name="connsiteX10" fmla="*/ 1488593 w 2977186"/>
                <a:gd name="connsiteY10" fmla="*/ 893156 h 29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7186" h="2977186">
                  <a:moveTo>
                    <a:pt x="1488593" y="893156"/>
                  </a:moveTo>
                  <a:lnTo>
                    <a:pt x="1488593" y="0"/>
                  </a:lnTo>
                  <a:cubicBezTo>
                    <a:pt x="2311041" y="0"/>
                    <a:pt x="2977186" y="666146"/>
                    <a:pt x="2977186" y="1488593"/>
                  </a:cubicBezTo>
                  <a:cubicBezTo>
                    <a:pt x="2977186" y="2311041"/>
                    <a:pt x="2311041" y="2977187"/>
                    <a:pt x="1488593" y="2977187"/>
                  </a:cubicBezTo>
                  <a:cubicBezTo>
                    <a:pt x="666145" y="2977187"/>
                    <a:pt x="0" y="2311041"/>
                    <a:pt x="0" y="1488593"/>
                  </a:cubicBezTo>
                  <a:cubicBezTo>
                    <a:pt x="0" y="836093"/>
                    <a:pt x="425489" y="258023"/>
                    <a:pt x="1049458" y="65746"/>
                  </a:cubicBezTo>
                  <a:lnTo>
                    <a:pt x="1312443" y="919206"/>
                  </a:lnTo>
                  <a:cubicBezTo>
                    <a:pt x="998598" y="1015965"/>
                    <a:pt x="822448" y="1349658"/>
                    <a:pt x="919206" y="1663503"/>
                  </a:cubicBezTo>
                  <a:cubicBezTo>
                    <a:pt x="1015965" y="1977348"/>
                    <a:pt x="1349658" y="2153499"/>
                    <a:pt x="1663503" y="2056740"/>
                  </a:cubicBezTo>
                  <a:cubicBezTo>
                    <a:pt x="1977348" y="1959981"/>
                    <a:pt x="2153498" y="1626288"/>
                    <a:pt x="2056740" y="1312443"/>
                  </a:cubicBezTo>
                  <a:cubicBezTo>
                    <a:pt x="1981069" y="1064344"/>
                    <a:pt x="1750337" y="893156"/>
                    <a:pt x="1488593" y="893156"/>
                  </a:cubicBezTo>
                </a:path>
              </a:pathLst>
            </a:custGeom>
            <a:solidFill>
              <a:srgbClr val="354F52"/>
            </a:solidFill>
            <a:ln w="1240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>
                <a:latin typeface="Albert Sans" pitchFamily="2" charset="0"/>
              </a:endParaRPr>
            </a:p>
          </p:txBody>
        </p:sp>
        <p:grpSp>
          <p:nvGrpSpPr>
            <p:cNvPr id="6" name="Graphic 3">
              <a:extLst>
                <a:ext uri="{FF2B5EF4-FFF2-40B4-BE49-F238E27FC236}">
                  <a16:creationId xmlns:a16="http://schemas.microsoft.com/office/drawing/2014/main" id="{A4336052-0A81-3C6B-DDFF-2AE89B9DE8D8}"/>
                </a:ext>
              </a:extLst>
            </p:cNvPr>
            <p:cNvGrpSpPr/>
            <p:nvPr/>
          </p:nvGrpSpPr>
          <p:grpSpPr>
            <a:xfrm>
              <a:off x="4214159" y="730264"/>
              <a:ext cx="4832362" cy="2741265"/>
              <a:chOff x="4214159" y="730264"/>
              <a:chExt cx="4832362" cy="2741265"/>
            </a:xfrm>
          </p:grpSpPr>
          <p:grpSp>
            <p:nvGrpSpPr>
              <p:cNvPr id="7" name="Graphic 3">
                <a:extLst>
                  <a:ext uri="{FF2B5EF4-FFF2-40B4-BE49-F238E27FC236}">
                    <a16:creationId xmlns:a16="http://schemas.microsoft.com/office/drawing/2014/main" id="{CED62495-7790-55DF-8E0D-9F35A4BF98A2}"/>
                  </a:ext>
                </a:extLst>
              </p:cNvPr>
              <p:cNvGrpSpPr/>
              <p:nvPr/>
            </p:nvGrpSpPr>
            <p:grpSpPr>
              <a:xfrm>
                <a:off x="8106840" y="2938343"/>
                <a:ext cx="939681" cy="533186"/>
                <a:chOff x="8106840" y="2938343"/>
                <a:chExt cx="939681" cy="533186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407A30-E04E-6884-350D-49A99956FF4A}"/>
                    </a:ext>
                  </a:extLst>
                </p:cNvPr>
                <p:cNvSpPr txBox="1"/>
                <p:nvPr/>
              </p:nvSpPr>
              <p:spPr>
                <a:xfrm>
                  <a:off x="8106840" y="2938343"/>
                  <a:ext cx="9396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ln/>
                      <a:solidFill>
                        <a:srgbClr val="222222"/>
                      </a:solidFill>
                      <a:latin typeface="Albert Sans" pitchFamily="2" charset="0"/>
                      <a:sym typeface="Arial"/>
                      <a:rtl val="0"/>
                    </a:rPr>
                    <a:t>Population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03B8E9-1AD0-3086-53AC-EDB47A17BD03}"/>
                    </a:ext>
                  </a:extLst>
                </p:cNvPr>
                <p:cNvSpPr txBox="1"/>
                <p:nvPr/>
              </p:nvSpPr>
              <p:spPr>
                <a:xfrm>
                  <a:off x="8423426" y="3194530"/>
                  <a:ext cx="61908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dirty="0">
                      <a:ln/>
                      <a:solidFill>
                        <a:schemeClr val="tx1"/>
                      </a:solidFill>
                      <a:latin typeface="Albert Sans" pitchFamily="2" charset="0"/>
                      <a:rtl val="0"/>
                    </a:rPr>
                    <a:t>93.5</a:t>
                  </a:r>
                  <a:r>
                    <a:rPr lang="en-US" sz="1200" spc="0" baseline="0" dirty="0">
                      <a:ln/>
                      <a:solidFill>
                        <a:schemeClr val="tx1"/>
                      </a:solidFill>
                      <a:latin typeface="Albert Sans" pitchFamily="2" charset="0"/>
                      <a:sym typeface="Arial"/>
                      <a:rtl val="0"/>
                    </a:rPr>
                    <a:t>%</a:t>
                  </a:r>
                </a:p>
              </p:txBody>
            </p:sp>
          </p:grpSp>
          <p:grpSp>
            <p:nvGrpSpPr>
              <p:cNvPr id="12" name="Graphic 3">
                <a:extLst>
                  <a:ext uri="{FF2B5EF4-FFF2-40B4-BE49-F238E27FC236}">
                    <a16:creationId xmlns:a16="http://schemas.microsoft.com/office/drawing/2014/main" id="{E13F6697-5A39-3244-9AC7-E9D3EA0E2EE7}"/>
                  </a:ext>
                </a:extLst>
              </p:cNvPr>
              <p:cNvGrpSpPr/>
              <p:nvPr/>
            </p:nvGrpSpPr>
            <p:grpSpPr>
              <a:xfrm>
                <a:off x="6809919" y="3184893"/>
                <a:ext cx="2158459" cy="49619"/>
                <a:chOff x="6809919" y="3184893"/>
                <a:chExt cx="2158459" cy="49619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74725C2-EE58-D148-0405-27BB66DEA596}"/>
                    </a:ext>
                  </a:extLst>
                </p:cNvPr>
                <p:cNvSpPr/>
                <p:nvPr/>
              </p:nvSpPr>
              <p:spPr>
                <a:xfrm>
                  <a:off x="6834729" y="3209703"/>
                  <a:ext cx="2133649" cy="12404"/>
                </a:xfrm>
                <a:custGeom>
                  <a:avLst/>
                  <a:gdLst>
                    <a:gd name="connsiteX0" fmla="*/ 0 w 2133649"/>
                    <a:gd name="connsiteY0" fmla="*/ 0 h 12404"/>
                    <a:gd name="connsiteX1" fmla="*/ 1482391 w 2133649"/>
                    <a:gd name="connsiteY1" fmla="*/ 0 h 12404"/>
                    <a:gd name="connsiteX2" fmla="*/ 1482391 w 2133649"/>
                    <a:gd name="connsiteY2" fmla="*/ 0 h 12404"/>
                    <a:gd name="connsiteX3" fmla="*/ 2133650 w 2133649"/>
                    <a:gd name="connsiteY3" fmla="*/ 0 h 12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9" h="12404">
                      <a:moveTo>
                        <a:pt x="0" y="0"/>
                      </a:moveTo>
                      <a:lnTo>
                        <a:pt x="1482391" y="0"/>
                      </a:lnTo>
                      <a:lnTo>
                        <a:pt x="1482391" y="0"/>
                      </a:lnTo>
                      <a:lnTo>
                        <a:pt x="2133650" y="0"/>
                      </a:lnTo>
                    </a:path>
                  </a:pathLst>
                </a:custGeom>
                <a:noFill/>
                <a:ln w="12402" cap="flat">
                  <a:solidFill>
                    <a:srgbClr val="636363">
                      <a:alpha val="7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5C910BDD-FE96-9A70-2645-3ED6A5B41044}"/>
                    </a:ext>
                  </a:extLst>
                </p:cNvPr>
                <p:cNvSpPr/>
                <p:nvPr/>
              </p:nvSpPr>
              <p:spPr>
                <a:xfrm>
                  <a:off x="6809919" y="3184893"/>
                  <a:ext cx="49619" cy="49619"/>
                </a:xfrm>
                <a:custGeom>
                  <a:avLst/>
                  <a:gdLst>
                    <a:gd name="connsiteX0" fmla="*/ 49620 w 49619"/>
                    <a:gd name="connsiteY0" fmla="*/ 24810 h 49619"/>
                    <a:gd name="connsiteX1" fmla="*/ 24810 w 49619"/>
                    <a:gd name="connsiteY1" fmla="*/ 49620 h 49619"/>
                    <a:gd name="connsiteX2" fmla="*/ 0 w 49619"/>
                    <a:gd name="connsiteY2" fmla="*/ 24810 h 49619"/>
                    <a:gd name="connsiteX3" fmla="*/ 24810 w 49619"/>
                    <a:gd name="connsiteY3" fmla="*/ 0 h 49619"/>
                    <a:gd name="connsiteX4" fmla="*/ 49620 w 49619"/>
                    <a:gd name="connsiteY4" fmla="*/ 24810 h 49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19" h="49619">
                      <a:moveTo>
                        <a:pt x="49620" y="24810"/>
                      </a:moveTo>
                      <a:cubicBezTo>
                        <a:pt x="49620" y="38512"/>
                        <a:pt x="38512" y="49620"/>
                        <a:pt x="24810" y="49620"/>
                      </a:cubicBezTo>
                      <a:cubicBezTo>
                        <a:pt x="11108" y="49620"/>
                        <a:pt x="0" y="38512"/>
                        <a:pt x="0" y="24810"/>
                      </a:cubicBezTo>
                      <a:cubicBezTo>
                        <a:pt x="0" y="11108"/>
                        <a:pt x="11108" y="0"/>
                        <a:pt x="24810" y="0"/>
                      </a:cubicBezTo>
                      <a:cubicBezTo>
                        <a:pt x="38512" y="0"/>
                        <a:pt x="49620" y="11108"/>
                        <a:pt x="49620" y="24810"/>
                      </a:cubicBezTo>
                      <a:close/>
                    </a:path>
                  </a:pathLst>
                </a:custGeom>
                <a:solidFill>
                  <a:srgbClr val="636363">
                    <a:alpha val="70000"/>
                  </a:srgbClr>
                </a:solidFill>
                <a:ln w="124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</p:grpSp>
          <p:grpSp>
            <p:nvGrpSpPr>
              <p:cNvPr id="15" name="Graphic 3">
                <a:extLst>
                  <a:ext uri="{FF2B5EF4-FFF2-40B4-BE49-F238E27FC236}">
                    <a16:creationId xmlns:a16="http://schemas.microsoft.com/office/drawing/2014/main" id="{793CBCD8-360E-6868-7945-7B3A4CCE7DC9}"/>
                  </a:ext>
                </a:extLst>
              </p:cNvPr>
              <p:cNvGrpSpPr/>
              <p:nvPr/>
            </p:nvGrpSpPr>
            <p:grpSpPr>
              <a:xfrm>
                <a:off x="4214159" y="730264"/>
                <a:ext cx="1656223" cy="537928"/>
                <a:chOff x="4214159" y="730264"/>
                <a:chExt cx="1656223" cy="53792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E9A593-592F-6CF6-A393-716AE35D78ED}"/>
                    </a:ext>
                  </a:extLst>
                </p:cNvPr>
                <p:cNvSpPr txBox="1"/>
                <p:nvPr/>
              </p:nvSpPr>
              <p:spPr>
                <a:xfrm>
                  <a:off x="4214159" y="730264"/>
                  <a:ext cx="1656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ln/>
                      <a:solidFill>
                        <a:srgbClr val="222222"/>
                      </a:solidFill>
                      <a:latin typeface="Albert Sans" pitchFamily="2" charset="0"/>
                      <a:sym typeface="Arial"/>
                      <a:rtl val="0"/>
                    </a:rPr>
                    <a:t>Risk of </a:t>
                  </a:r>
                  <a:r>
                    <a:rPr lang="en-US" sz="1200" dirty="0">
                      <a:ln/>
                      <a:solidFill>
                        <a:srgbClr val="222222"/>
                      </a:solidFill>
                      <a:latin typeface="Albert Sans" pitchFamily="2" charset="0"/>
                      <a:rtl val="0"/>
                    </a:rPr>
                    <a:t>diabetes</a:t>
                  </a:r>
                  <a:r>
                    <a:rPr lang="en-US" sz="1200" spc="0" baseline="0" dirty="0">
                      <a:ln/>
                      <a:solidFill>
                        <a:srgbClr val="222222"/>
                      </a:solidFill>
                      <a:latin typeface="Albert Sans" pitchFamily="2" charset="0"/>
                      <a:sym typeface="Arial"/>
                      <a:rtl val="0"/>
                    </a:rPr>
                    <a:t> gain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B204575-FFDD-40B6-19CE-297A1898CFB9}"/>
                    </a:ext>
                  </a:extLst>
                </p:cNvPr>
                <p:cNvSpPr txBox="1"/>
                <p:nvPr/>
              </p:nvSpPr>
              <p:spPr>
                <a:xfrm>
                  <a:off x="4274679" y="991193"/>
                  <a:ext cx="52770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ln/>
                      <a:solidFill>
                        <a:schemeClr val="tx1"/>
                      </a:solidFill>
                      <a:latin typeface="Albert Sans" pitchFamily="2" charset="0"/>
                      <a:sym typeface="Arial"/>
                      <a:rtl val="0"/>
                    </a:rPr>
                    <a:t>6.5%</a:t>
                  </a:r>
                </a:p>
              </p:txBody>
            </p:sp>
          </p:grpSp>
          <p:grpSp>
            <p:nvGrpSpPr>
              <p:cNvPr id="18" name="Graphic 3">
                <a:extLst>
                  <a:ext uri="{FF2B5EF4-FFF2-40B4-BE49-F238E27FC236}">
                    <a16:creationId xmlns:a16="http://schemas.microsoft.com/office/drawing/2014/main" id="{9922FD2A-AAA9-BFC4-3E7B-3BA36FEF909D}"/>
                  </a:ext>
                </a:extLst>
              </p:cNvPr>
              <p:cNvGrpSpPr/>
              <p:nvPr/>
            </p:nvGrpSpPr>
            <p:grpSpPr>
              <a:xfrm>
                <a:off x="4366145" y="976813"/>
                <a:ext cx="2170864" cy="49619"/>
                <a:chOff x="4366145" y="976813"/>
                <a:chExt cx="2170864" cy="49619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44780122-CBB2-1670-2A60-D336564D66C0}"/>
                    </a:ext>
                  </a:extLst>
                </p:cNvPr>
                <p:cNvSpPr/>
                <p:nvPr/>
              </p:nvSpPr>
              <p:spPr>
                <a:xfrm>
                  <a:off x="4366145" y="1001623"/>
                  <a:ext cx="2146055" cy="12404"/>
                </a:xfrm>
                <a:custGeom>
                  <a:avLst/>
                  <a:gdLst>
                    <a:gd name="connsiteX0" fmla="*/ 2146055 w 2146055"/>
                    <a:gd name="connsiteY0" fmla="*/ 0 h 12404"/>
                    <a:gd name="connsiteX1" fmla="*/ 651260 w 2146055"/>
                    <a:gd name="connsiteY1" fmla="*/ 0 h 12404"/>
                    <a:gd name="connsiteX2" fmla="*/ 651260 w 2146055"/>
                    <a:gd name="connsiteY2" fmla="*/ 0 h 12404"/>
                    <a:gd name="connsiteX3" fmla="*/ 0 w 2146055"/>
                    <a:gd name="connsiteY3" fmla="*/ 0 h 12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46055" h="12404">
                      <a:moveTo>
                        <a:pt x="2146055" y="0"/>
                      </a:moveTo>
                      <a:lnTo>
                        <a:pt x="651260" y="0"/>
                      </a:lnTo>
                      <a:lnTo>
                        <a:pt x="65126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402" cap="flat">
                  <a:solidFill>
                    <a:srgbClr val="636363">
                      <a:alpha val="7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2F1885E-7B75-F640-86C5-0B8CF09621D4}"/>
                    </a:ext>
                  </a:extLst>
                </p:cNvPr>
                <p:cNvSpPr/>
                <p:nvPr/>
              </p:nvSpPr>
              <p:spPr>
                <a:xfrm>
                  <a:off x="6487390" y="976813"/>
                  <a:ext cx="49619" cy="49619"/>
                </a:xfrm>
                <a:custGeom>
                  <a:avLst/>
                  <a:gdLst>
                    <a:gd name="connsiteX0" fmla="*/ 49620 w 49619"/>
                    <a:gd name="connsiteY0" fmla="*/ 24810 h 49619"/>
                    <a:gd name="connsiteX1" fmla="*/ 24810 w 49619"/>
                    <a:gd name="connsiteY1" fmla="*/ 49620 h 49619"/>
                    <a:gd name="connsiteX2" fmla="*/ 0 w 49619"/>
                    <a:gd name="connsiteY2" fmla="*/ 24810 h 49619"/>
                    <a:gd name="connsiteX3" fmla="*/ 24810 w 49619"/>
                    <a:gd name="connsiteY3" fmla="*/ 0 h 49619"/>
                    <a:gd name="connsiteX4" fmla="*/ 49620 w 49619"/>
                    <a:gd name="connsiteY4" fmla="*/ 24810 h 49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19" h="49619">
                      <a:moveTo>
                        <a:pt x="49620" y="24810"/>
                      </a:moveTo>
                      <a:cubicBezTo>
                        <a:pt x="49620" y="38512"/>
                        <a:pt x="38512" y="49620"/>
                        <a:pt x="24810" y="49620"/>
                      </a:cubicBezTo>
                      <a:cubicBezTo>
                        <a:pt x="11108" y="49620"/>
                        <a:pt x="0" y="38512"/>
                        <a:pt x="0" y="24810"/>
                      </a:cubicBezTo>
                      <a:cubicBezTo>
                        <a:pt x="0" y="11108"/>
                        <a:pt x="11108" y="0"/>
                        <a:pt x="24810" y="0"/>
                      </a:cubicBezTo>
                      <a:cubicBezTo>
                        <a:pt x="38512" y="0"/>
                        <a:pt x="49620" y="11108"/>
                        <a:pt x="49620" y="24810"/>
                      </a:cubicBezTo>
                      <a:close/>
                    </a:path>
                  </a:pathLst>
                </a:custGeom>
                <a:solidFill>
                  <a:srgbClr val="636363">
                    <a:alpha val="70000"/>
                  </a:srgbClr>
                </a:solidFill>
                <a:ln w="124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>
                    <a:latin typeface="Albert Sans" pitchFamily="2" charset="0"/>
                  </a:endParaRPr>
                </a:p>
              </p:txBody>
            </p:sp>
          </p:grpSp>
        </p:grpSp>
      </p:grpSp>
      <p:sp>
        <p:nvSpPr>
          <p:cNvPr id="4" name="Google Shape;383;p35">
            <a:extLst>
              <a:ext uri="{FF2B5EF4-FFF2-40B4-BE49-F238E27FC236}">
                <a16:creationId xmlns:a16="http://schemas.microsoft.com/office/drawing/2014/main" id="{C2CBEDFB-2411-D8D3-29CF-9091D9683EEB}"/>
              </a:ext>
            </a:extLst>
          </p:cNvPr>
          <p:cNvSpPr txBox="1">
            <a:spLocks/>
          </p:cNvSpPr>
          <p:nvPr/>
        </p:nvSpPr>
        <p:spPr>
          <a:xfrm>
            <a:off x="626064" y="2099460"/>
            <a:ext cx="3736980" cy="261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52796F"/>
                </a:solidFill>
              </a:rPr>
              <a:t>The Problem:</a:t>
            </a:r>
          </a:p>
          <a:p>
            <a:pPr marL="0" indent="0">
              <a:buNone/>
            </a:pPr>
            <a:endParaRPr lang="en-US" sz="1800" b="1" dirty="0"/>
          </a:p>
          <a:p>
            <a:pPr marL="285750" indent="-285750"/>
            <a:r>
              <a:rPr lang="en-US" sz="1800" dirty="0"/>
              <a:t>High prevalence</a:t>
            </a:r>
          </a:p>
          <a:p>
            <a:pPr marL="285750" indent="-285750"/>
            <a:r>
              <a:rPr lang="en-US" sz="1800" dirty="0"/>
              <a:t>Poor daily monitoring</a:t>
            </a:r>
          </a:p>
          <a:p>
            <a:pPr marL="285750" indent="-285750"/>
            <a:r>
              <a:rPr lang="en-US" sz="1800" dirty="0"/>
              <a:t>Limited doctor access</a:t>
            </a:r>
          </a:p>
          <a:p>
            <a:pPr marL="285750" indent="-285750"/>
            <a:r>
              <a:rPr lang="en-US" sz="1800" dirty="0"/>
              <a:t>Expensive complications</a:t>
            </a: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4381258"/>
      </p:ext>
    </p:extLst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5;p30">
            <a:extLst>
              <a:ext uri="{FF2B5EF4-FFF2-40B4-BE49-F238E27FC236}">
                <a16:creationId xmlns:a16="http://schemas.microsoft.com/office/drawing/2014/main" id="{9A24D475-7BC7-A5A6-2250-0BA3B685A106}"/>
              </a:ext>
            </a:extLst>
          </p:cNvPr>
          <p:cNvSpPr txBox="1">
            <a:spLocks/>
          </p:cNvSpPr>
          <p:nvPr/>
        </p:nvSpPr>
        <p:spPr>
          <a:xfrm>
            <a:off x="956037" y="305629"/>
            <a:ext cx="3510676" cy="12764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9000"/>
            </a:pPr>
            <a:r>
              <a:rPr lang="en-US" sz="3600" dirty="0">
                <a:solidFill>
                  <a:schemeClr val="dk1"/>
                </a:solidFill>
                <a:latin typeface="Jost SemiBold"/>
                <a:ea typeface="Jost SemiBold"/>
                <a:sym typeface="Jost SemiBold"/>
              </a:rPr>
              <a:t>Hardware Showcase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CBEBD-7A29-02C9-9D96-44FE8F33CB10}"/>
              </a:ext>
            </a:extLst>
          </p:cNvPr>
          <p:cNvSpPr txBox="1"/>
          <p:nvPr/>
        </p:nvSpPr>
        <p:spPr>
          <a:xfrm>
            <a:off x="1170432" y="15154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4A98C"/>
                </a:solidFill>
                <a:latin typeface="Albert Sans" pitchFamily="2" charset="0"/>
              </a:rPr>
              <a:t>OLED Screen</a:t>
            </a:r>
            <a:endParaRPr lang="en-US" b="1" dirty="0">
              <a:solidFill>
                <a:srgbClr val="84A98C"/>
              </a:solidFill>
              <a:latin typeface="Albert Sans" pitchFamily="2" charset="0"/>
            </a:endParaRPr>
          </a:p>
        </p:txBody>
      </p:sp>
      <p:pic>
        <p:nvPicPr>
          <p:cNvPr id="24" name="فيديو واتساب بتاريخ 2025-02-08 في 05.39.13_f0893ba7 (online-video-cutter.com)_2">
            <a:hlinkClick r:id="" action="ppaction://media"/>
            <a:extLst>
              <a:ext uri="{FF2B5EF4-FFF2-40B4-BE49-F238E27FC236}">
                <a16:creationId xmlns:a16="http://schemas.microsoft.com/office/drawing/2014/main" id="{8CBA77E3-8B3E-E17E-9A8F-B8AA9E1BA4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2826" y="2015616"/>
            <a:ext cx="1689100" cy="1612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855B48-B904-D09D-9F4E-B929430DB617}"/>
              </a:ext>
            </a:extLst>
          </p:cNvPr>
          <p:cNvSpPr txBox="1"/>
          <p:nvPr/>
        </p:nvSpPr>
        <p:spPr>
          <a:xfrm>
            <a:off x="2813146" y="3686816"/>
            <a:ext cx="94769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dirty="0">
                <a:latin typeface="Albert Sans" pitchFamily="2" charset="0"/>
              </a:rPr>
              <a:t>4 Lines</a:t>
            </a:r>
            <a:endParaRPr lang="ar-EG" sz="1800" dirty="0">
              <a:latin typeface="Albert Sans" pitchFamily="2" charset="0"/>
            </a:endParaRPr>
          </a:p>
        </p:txBody>
      </p:sp>
      <p:pic>
        <p:nvPicPr>
          <p:cNvPr id="27" name="فيديو واتساب بتاريخ 2025-02-08 في 05.39.07_58d566d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5A3E0A9-FAC2-5FD8-91D0-A113EB47A6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56569" y="2038101"/>
            <a:ext cx="1562100" cy="1612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345038A-B274-D40A-5F53-11CB24262D78}"/>
              </a:ext>
            </a:extLst>
          </p:cNvPr>
          <p:cNvSpPr txBox="1"/>
          <p:nvPr/>
        </p:nvSpPr>
        <p:spPr>
          <a:xfrm>
            <a:off x="5473389" y="3714362"/>
            <a:ext cx="92845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dirty="0">
                <a:latin typeface="Albert Sans" pitchFamily="2" charset="0"/>
              </a:rPr>
              <a:t>7 Lines</a:t>
            </a:r>
            <a:endParaRPr lang="ar-EG" sz="1800" dirty="0">
              <a:latin typeface="Albert San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F4497A-5D97-ADDD-469C-DA7556868184}"/>
              </a:ext>
            </a:extLst>
          </p:cNvPr>
          <p:cNvSpPr txBox="1"/>
          <p:nvPr/>
        </p:nvSpPr>
        <p:spPr>
          <a:xfrm>
            <a:off x="2042301" y="4498170"/>
            <a:ext cx="505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Albert Sans" pitchFamily="2" charset="0"/>
              </a:rPr>
              <a:t>Capture up to 12, or 21 words on one screen!!!</a:t>
            </a:r>
          </a:p>
        </p:txBody>
      </p:sp>
    </p:spTree>
    <p:extLst>
      <p:ext uri="{BB962C8B-B14F-4D97-AF65-F5344CB8AC3E}">
        <p14:creationId xmlns:p14="http://schemas.microsoft.com/office/powerpoint/2010/main" val="1353241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16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B4C84-8C6D-5EE5-83C8-1B69A7976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30">
            <a:extLst>
              <a:ext uri="{FF2B5EF4-FFF2-40B4-BE49-F238E27FC236}">
                <a16:creationId xmlns:a16="http://schemas.microsoft.com/office/drawing/2014/main" id="{A78DC3D8-BAF4-F9AB-508B-F428D8C41FAF}"/>
              </a:ext>
            </a:extLst>
          </p:cNvPr>
          <p:cNvSpPr txBox="1">
            <a:spLocks/>
          </p:cNvSpPr>
          <p:nvPr/>
        </p:nvSpPr>
        <p:spPr>
          <a:xfrm>
            <a:off x="1060518" y="1488194"/>
            <a:ext cx="7022965" cy="21671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Jost SemiBold"/>
              <a:buNone/>
              <a:defRPr sz="76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Jost SemiBold"/>
              <a:buNone/>
              <a:defRPr sz="9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Jost SemiBold"/>
              <a:buNone/>
              <a:defRPr sz="9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Jost SemiBold"/>
              <a:buNone/>
              <a:defRPr sz="9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Jost SemiBold"/>
              <a:buNone/>
              <a:defRPr sz="9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Jost SemiBold"/>
              <a:buNone/>
              <a:defRPr sz="9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Jost SemiBold"/>
              <a:buNone/>
              <a:defRPr sz="9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Jost SemiBold"/>
              <a:buNone/>
              <a:defRPr sz="9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Jost SemiBold"/>
              <a:buNone/>
              <a:defRPr sz="9000" b="0" i="0" u="none" strike="noStrike" cap="none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>
            <a:r>
              <a:rPr lang="en-US" sz="7200" dirty="0"/>
              <a:t>Communication Protocol</a:t>
            </a:r>
          </a:p>
        </p:txBody>
      </p:sp>
    </p:spTree>
    <p:extLst>
      <p:ext uri="{BB962C8B-B14F-4D97-AF65-F5344CB8AC3E}">
        <p14:creationId xmlns:p14="http://schemas.microsoft.com/office/powerpoint/2010/main" val="3770139997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52F67-360F-2429-64F2-280ACD16E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30">
            <a:extLst>
              <a:ext uri="{FF2B5EF4-FFF2-40B4-BE49-F238E27FC236}">
                <a16:creationId xmlns:a16="http://schemas.microsoft.com/office/drawing/2014/main" id="{D5707F43-47EA-02F2-1C3A-4628DBE58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6036" y="305629"/>
            <a:ext cx="5328649" cy="77568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-US" sz="3600" dirty="0"/>
              <a:t>Communication Protocol</a:t>
            </a:r>
            <a:endParaRPr sz="3600" dirty="0"/>
          </a:p>
        </p:txBody>
      </p:sp>
      <p:pic>
        <p:nvPicPr>
          <p:cNvPr id="7" name="Picture 6" descr="A purple logo with black background&#10;&#10;AI-generated content may be incorrect.">
            <a:extLst>
              <a:ext uri="{FF2B5EF4-FFF2-40B4-BE49-F238E27FC236}">
                <a16:creationId xmlns:a16="http://schemas.microsoft.com/office/drawing/2014/main" id="{48DA8563-9109-1E1E-F79C-3438CF68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9" r="5886"/>
          <a:stretch>
            <a:fillRect/>
          </a:stretch>
        </p:blipFill>
        <p:spPr>
          <a:xfrm>
            <a:off x="6717455" y="723900"/>
            <a:ext cx="1844040" cy="1799728"/>
          </a:xfrm>
          <a:prstGeom prst="rect">
            <a:avLst/>
          </a:prstGeom>
        </p:spPr>
      </p:pic>
      <p:pic>
        <p:nvPicPr>
          <p:cNvPr id="15" name="Picture 14" descr="A yellow and black logo&#10;&#10;AI-generated content may be incorrect.">
            <a:extLst>
              <a:ext uri="{FF2B5EF4-FFF2-40B4-BE49-F238E27FC236}">
                <a16:creationId xmlns:a16="http://schemas.microsoft.com/office/drawing/2014/main" id="{0269D6A5-6FA2-C8D0-F4FC-5A125119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00" t="13300" r="11600" b="13700"/>
          <a:stretch>
            <a:fillRect/>
          </a:stretch>
        </p:blipFill>
        <p:spPr>
          <a:xfrm>
            <a:off x="6747510" y="2628900"/>
            <a:ext cx="1905851" cy="18068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BC27C4-C6A0-AE17-9758-C770FB2C40FB}"/>
              </a:ext>
            </a:extLst>
          </p:cNvPr>
          <p:cNvSpPr txBox="1"/>
          <p:nvPr/>
        </p:nvSpPr>
        <p:spPr>
          <a:xfrm>
            <a:off x="977942" y="1459543"/>
            <a:ext cx="546857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To enable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seamless</a:t>
            </a: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 communication of both audio and text between the hardware and the mobile application, we implemented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MQTT</a:t>
            </a: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 as our communication protocol.</a:t>
            </a:r>
          </a:p>
          <a:p>
            <a:pPr>
              <a:spcAft>
                <a:spcPts val="1200"/>
              </a:spcAft>
            </a:pPr>
            <a:endParaRPr lang="en-US" sz="1800" dirty="0">
              <a:solidFill>
                <a:schemeClr val="tx1"/>
              </a:solidFill>
              <a:latin typeface="Albert Sans" pitchFamily="2" charset="0"/>
              <a:ea typeface="Jost SemiBold" panose="020B060402020202020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For faster integration and reliable performance, we chose </a:t>
            </a:r>
            <a:r>
              <a:rPr lang="en-US" sz="1800" b="1" dirty="0" err="1">
                <a:solidFill>
                  <a:srgbClr val="52796F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HiveMQ</a:t>
            </a: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 as our online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MQTT</a:t>
            </a:r>
            <a:r>
              <a:rPr lang="en-US" sz="1800" dirty="0">
                <a:solidFill>
                  <a:schemeClr val="tx1"/>
                </a:solidFill>
                <a:latin typeface="Albert Sans" pitchFamily="2" charset="0"/>
                <a:ea typeface="Jost SemiBold" panose="020B0604020202020204" charset="0"/>
                <a:cs typeface="Arial" panose="020B0604020202020204" pitchFamily="34" charset="0"/>
              </a:rPr>
              <a:t> broker.</a:t>
            </a:r>
          </a:p>
        </p:txBody>
      </p:sp>
    </p:spTree>
    <p:extLst>
      <p:ext uri="{BB962C8B-B14F-4D97-AF65-F5344CB8AC3E}">
        <p14:creationId xmlns:p14="http://schemas.microsoft.com/office/powerpoint/2010/main" val="1210414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9E1AA-1460-8C68-B921-556CEC6F8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30">
            <a:extLst>
              <a:ext uri="{FF2B5EF4-FFF2-40B4-BE49-F238E27FC236}">
                <a16:creationId xmlns:a16="http://schemas.microsoft.com/office/drawing/2014/main" id="{F08850AC-A20E-B3CB-09DC-AFC885AC3C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6036" y="305629"/>
            <a:ext cx="5328649" cy="77568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-US" sz="3600" dirty="0"/>
              <a:t>How MQTT Works</a:t>
            </a:r>
            <a:endParaRPr sz="3600" dirty="0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30A8721-257C-B35F-8ADB-14373C11658A}"/>
              </a:ext>
            </a:extLst>
          </p:cNvPr>
          <p:cNvGrpSpPr/>
          <p:nvPr/>
        </p:nvGrpSpPr>
        <p:grpSpPr>
          <a:xfrm>
            <a:off x="3557350" y="2668905"/>
            <a:ext cx="2286000" cy="2286000"/>
            <a:chOff x="2743200" y="2857500"/>
            <a:chExt cx="2286000" cy="2286000"/>
          </a:xfrm>
        </p:grpSpPr>
        <p:sp>
          <p:nvSpPr>
            <p:cNvPr id="189" name="Rounded Rectangle 1">
              <a:extLst>
                <a:ext uri="{FF2B5EF4-FFF2-40B4-BE49-F238E27FC236}">
                  <a16:creationId xmlns:a16="http://schemas.microsoft.com/office/drawing/2014/main" id="{23E78197-9EAF-B148-ECDD-34C4F6DC8645}"/>
                </a:ext>
              </a:extLst>
            </p:cNvPr>
            <p:cNvSpPr/>
            <p:nvPr/>
          </p:nvSpPr>
          <p:spPr>
            <a:xfrm>
              <a:off x="3200400" y="3314700"/>
              <a:ext cx="1371600" cy="1371600"/>
            </a:xfrm>
            <a:custGeom>
              <a:avLst/>
              <a:gdLst/>
              <a:ahLst/>
              <a:cxnLst/>
              <a:rect l="0" t="0" r="0" b="0"/>
              <a:pathLst>
                <a:path w="1371600" h="1371600">
                  <a:moveTo>
                    <a:pt x="1371600" y="685800"/>
                  </a:moveTo>
                  <a:cubicBezTo>
                    <a:pt x="1371600" y="1064556"/>
                    <a:pt x="1064556" y="1371600"/>
                    <a:pt x="685800" y="1371600"/>
                  </a:cubicBezTo>
                  <a:cubicBezTo>
                    <a:pt x="307043" y="1371600"/>
                    <a:pt x="0" y="1064556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ubicBezTo>
                    <a:pt x="1064556" y="0"/>
                    <a:pt x="1371600" y="307043"/>
                    <a:pt x="1371600" y="685800"/>
                  </a:cubicBezTo>
                  <a:close/>
                  <a:moveTo>
                    <a:pt x="685800" y="1257300"/>
                  </a:moveTo>
                  <a:cubicBezTo>
                    <a:pt x="1001430" y="1257300"/>
                    <a:pt x="1257300" y="1001430"/>
                    <a:pt x="1257300" y="685800"/>
                  </a:cubicBezTo>
                  <a:cubicBezTo>
                    <a:pt x="1257300" y="370169"/>
                    <a:pt x="1001430" y="114300"/>
                    <a:pt x="685800" y="114300"/>
                  </a:cubicBezTo>
                  <a:cubicBezTo>
                    <a:pt x="370169" y="114300"/>
                    <a:pt x="114300" y="370169"/>
                    <a:pt x="114300" y="685800"/>
                  </a:cubicBezTo>
                  <a:cubicBezTo>
                    <a:pt x="114300" y="1001430"/>
                    <a:pt x="370169" y="1257300"/>
                    <a:pt x="685800" y="125730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0" name="Rounded Rectangle 2">
              <a:extLst>
                <a:ext uri="{FF2B5EF4-FFF2-40B4-BE49-F238E27FC236}">
                  <a16:creationId xmlns:a16="http://schemas.microsoft.com/office/drawing/2014/main" id="{5F175A8E-C16B-41E4-4991-35A18139B957}"/>
                </a:ext>
              </a:extLst>
            </p:cNvPr>
            <p:cNvSpPr/>
            <p:nvPr/>
          </p:nvSpPr>
          <p:spPr>
            <a:xfrm>
              <a:off x="2743200" y="2857500"/>
              <a:ext cx="2286000" cy="2286000"/>
            </a:xfrm>
            <a:custGeom>
              <a:avLst/>
              <a:gdLst/>
              <a:ahLst/>
              <a:cxnLst/>
              <a:rect l="0" t="0" r="0" b="0"/>
              <a:pathLst>
                <a:path w="2286000" h="2286000">
                  <a:moveTo>
                    <a:pt x="1143000" y="457200"/>
                  </a:moveTo>
                  <a:cubicBezTo>
                    <a:pt x="764243" y="457200"/>
                    <a:pt x="457200" y="764243"/>
                    <a:pt x="457200" y="1143000"/>
                  </a:cubicBezTo>
                  <a:cubicBezTo>
                    <a:pt x="457200" y="1521756"/>
                    <a:pt x="764243" y="1828800"/>
                    <a:pt x="1143000" y="1828800"/>
                  </a:cubicBezTo>
                  <a:cubicBezTo>
                    <a:pt x="1521756" y="1828800"/>
                    <a:pt x="1828800" y="1521756"/>
                    <a:pt x="1828800" y="1143000"/>
                  </a:cubicBezTo>
                  <a:cubicBezTo>
                    <a:pt x="1828800" y="764243"/>
                    <a:pt x="1521756" y="457200"/>
                    <a:pt x="1143000" y="457200"/>
                  </a:cubicBezTo>
                  <a:close/>
                  <a:moveTo>
                    <a:pt x="1143000" y="1714500"/>
                  </a:moveTo>
                  <a:cubicBezTo>
                    <a:pt x="1458630" y="1714500"/>
                    <a:pt x="1714500" y="1458630"/>
                    <a:pt x="1714500" y="1143000"/>
                  </a:cubicBezTo>
                  <a:cubicBezTo>
                    <a:pt x="1714500" y="827369"/>
                    <a:pt x="1458630" y="571500"/>
                    <a:pt x="1143000" y="571500"/>
                  </a:cubicBezTo>
                  <a:cubicBezTo>
                    <a:pt x="827369" y="571500"/>
                    <a:pt x="571500" y="827369"/>
                    <a:pt x="571500" y="1143000"/>
                  </a:cubicBezTo>
                  <a:cubicBezTo>
                    <a:pt x="571500" y="1458630"/>
                    <a:pt x="827369" y="1714500"/>
                    <a:pt x="1143000" y="1714500"/>
                  </a:cubicBezTo>
                  <a:close/>
                  <a:moveTo>
                    <a:pt x="2286000" y="1143000"/>
                  </a:moveTo>
                  <a:cubicBezTo>
                    <a:pt x="2286000" y="1774261"/>
                    <a:pt x="1774261" y="2286000"/>
                    <a:pt x="1143000" y="2286000"/>
                  </a:cubicBezTo>
                  <a:cubicBezTo>
                    <a:pt x="511738" y="2286000"/>
                    <a:pt x="0" y="1774261"/>
                    <a:pt x="0" y="1143000"/>
                  </a:cubicBezTo>
                  <a:cubicBezTo>
                    <a:pt x="0" y="511738"/>
                    <a:pt x="511738" y="0"/>
                    <a:pt x="1143000" y="0"/>
                  </a:cubicBezTo>
                  <a:cubicBezTo>
                    <a:pt x="1774261" y="0"/>
                    <a:pt x="2286000" y="511738"/>
                    <a:pt x="2286000" y="1143000"/>
                  </a:cubicBezTo>
                  <a:close/>
                  <a:moveTo>
                    <a:pt x="1828800" y="1143000"/>
                  </a:moveTo>
                  <a:cubicBezTo>
                    <a:pt x="1828800" y="1521756"/>
                    <a:pt x="1521756" y="1828800"/>
                    <a:pt x="1143000" y="1828800"/>
                  </a:cubicBezTo>
                  <a:cubicBezTo>
                    <a:pt x="764243" y="1828800"/>
                    <a:pt x="457200" y="1521756"/>
                    <a:pt x="457200" y="1143000"/>
                  </a:cubicBezTo>
                  <a:cubicBezTo>
                    <a:pt x="457200" y="764243"/>
                    <a:pt x="764243" y="457200"/>
                    <a:pt x="1143000" y="457200"/>
                  </a:cubicBezTo>
                  <a:cubicBezTo>
                    <a:pt x="1521756" y="457200"/>
                    <a:pt x="1828800" y="764243"/>
                    <a:pt x="1828800" y="1143000"/>
                  </a:cubicBezTo>
                  <a:close/>
                  <a:moveTo>
                    <a:pt x="571500" y="1143000"/>
                  </a:moveTo>
                  <a:cubicBezTo>
                    <a:pt x="571500" y="827369"/>
                    <a:pt x="827369" y="571500"/>
                    <a:pt x="1143000" y="571500"/>
                  </a:cubicBezTo>
                  <a:cubicBezTo>
                    <a:pt x="1458630" y="571500"/>
                    <a:pt x="1714500" y="827369"/>
                    <a:pt x="1714500" y="1143000"/>
                  </a:cubicBezTo>
                  <a:cubicBezTo>
                    <a:pt x="1714500" y="1458630"/>
                    <a:pt x="1458630" y="1714500"/>
                    <a:pt x="1143000" y="1714500"/>
                  </a:cubicBezTo>
                  <a:cubicBezTo>
                    <a:pt x="827369" y="1714500"/>
                    <a:pt x="571500" y="1458630"/>
                    <a:pt x="571500" y="1143000"/>
                  </a:cubicBezTo>
                  <a:close/>
                  <a:moveTo>
                    <a:pt x="230348" y="1200139"/>
                  </a:moveTo>
                  <a:cubicBezTo>
                    <a:pt x="259851" y="1678525"/>
                    <a:pt x="657177" y="2057385"/>
                    <a:pt x="1142991" y="2057385"/>
                  </a:cubicBezTo>
                  <a:cubicBezTo>
                    <a:pt x="1632034" y="2057385"/>
                    <a:pt x="2031410" y="1673472"/>
                    <a:pt x="2056174" y="1190587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1" name="Rounded Rectangle 4">
            <a:extLst>
              <a:ext uri="{FF2B5EF4-FFF2-40B4-BE49-F238E27FC236}">
                <a16:creationId xmlns:a16="http://schemas.microsoft.com/office/drawing/2014/main" id="{C51B2AB0-928E-5019-6858-7FFD22D3C855}"/>
              </a:ext>
            </a:extLst>
          </p:cNvPr>
          <p:cNvSpPr/>
          <p:nvPr/>
        </p:nvSpPr>
        <p:spPr>
          <a:xfrm>
            <a:off x="3787702" y="2898951"/>
            <a:ext cx="1824649" cy="855797"/>
          </a:xfrm>
          <a:custGeom>
            <a:avLst/>
            <a:gdLst/>
            <a:ahLst/>
            <a:cxnLst/>
            <a:rect l="0" t="0" r="0" b="0"/>
            <a:pathLst>
              <a:path w="1824649" h="855797">
                <a:moveTo>
                  <a:pt x="0" y="855797"/>
                </a:moveTo>
                <a:cubicBezTo>
                  <a:pt x="12893" y="646708"/>
                  <a:pt x="96053" y="456632"/>
                  <a:pt x="226156" y="308890"/>
                </a:cubicBezTo>
                <a:moveTo>
                  <a:pt x="306546" y="228262"/>
                </a:moveTo>
                <a:cubicBezTo>
                  <a:pt x="453596" y="97993"/>
                  <a:pt x="642917" y="14368"/>
                  <a:pt x="851327" y="570"/>
                </a:cubicBezTo>
                <a:moveTo>
                  <a:pt x="964627" y="0"/>
                </a:moveTo>
                <a:cubicBezTo>
                  <a:pt x="1173388" y="11699"/>
                  <a:pt x="1363443" y="93428"/>
                  <a:pt x="1511683" y="222075"/>
                </a:cubicBezTo>
                <a:moveTo>
                  <a:pt x="1592827" y="301808"/>
                </a:moveTo>
                <a:cubicBezTo>
                  <a:pt x="1724544" y="448308"/>
                  <a:pt x="1809611" y="637591"/>
                  <a:pt x="1824649" y="846274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01" name="Rounded Rectangle 13">
            <a:extLst>
              <a:ext uri="{FF2B5EF4-FFF2-40B4-BE49-F238E27FC236}">
                <a16:creationId xmlns:a16="http://schemas.microsoft.com/office/drawing/2014/main" id="{C70D35A4-D895-5BFC-982C-17CCB777459F}"/>
              </a:ext>
            </a:extLst>
          </p:cNvPr>
          <p:cNvSpPr/>
          <p:nvPr/>
        </p:nvSpPr>
        <p:spPr>
          <a:xfrm>
            <a:off x="3987686" y="3101214"/>
            <a:ext cx="125459" cy="125459"/>
          </a:xfrm>
          <a:custGeom>
            <a:avLst/>
            <a:gdLst/>
            <a:ahLst/>
            <a:cxnLst/>
            <a:rect l="0" t="0" r="0" b="0"/>
            <a:pathLst>
              <a:path w="125459" h="125459">
                <a:moveTo>
                  <a:pt x="22318" y="22318"/>
                </a:moveTo>
                <a:cubicBezTo>
                  <a:pt x="44637" y="0"/>
                  <a:pt x="80822" y="0"/>
                  <a:pt x="103140" y="22318"/>
                </a:cubicBezTo>
                <a:cubicBezTo>
                  <a:pt x="125459" y="44637"/>
                  <a:pt x="125459" y="80822"/>
                  <a:pt x="103140" y="103140"/>
                </a:cubicBezTo>
                <a:cubicBezTo>
                  <a:pt x="80822" y="125459"/>
                  <a:pt x="44637" y="125459"/>
                  <a:pt x="22318" y="103140"/>
                </a:cubicBezTo>
                <a:cubicBezTo>
                  <a:pt x="0" y="80822"/>
                  <a:pt x="0" y="44637"/>
                  <a:pt x="22318" y="22318"/>
                </a:cubicBezTo>
                <a:close/>
              </a:path>
            </a:pathLst>
          </a:custGeom>
          <a:noFill/>
          <a:ln w="14287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06" name="Rounded Rectangle 18">
            <a:extLst>
              <a:ext uri="{FF2B5EF4-FFF2-40B4-BE49-F238E27FC236}">
                <a16:creationId xmlns:a16="http://schemas.microsoft.com/office/drawing/2014/main" id="{15934CCF-A5D8-2AFB-600F-00E8BD10F612}"/>
              </a:ext>
            </a:extLst>
          </p:cNvPr>
          <p:cNvSpPr/>
          <p:nvPr/>
        </p:nvSpPr>
        <p:spPr>
          <a:xfrm>
            <a:off x="4638437" y="2835592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57150" y="0"/>
                </a:moveTo>
                <a:cubicBezTo>
                  <a:pt x="88712" y="0"/>
                  <a:pt x="114300" y="25587"/>
                  <a:pt x="114300" y="57150"/>
                </a:cubicBezTo>
                <a:cubicBezTo>
                  <a:pt x="114300" y="88712"/>
                  <a:pt x="88712" y="114300"/>
                  <a:pt x="57150" y="114300"/>
                </a:cubicBezTo>
                <a:cubicBezTo>
                  <a:pt x="25587" y="114300"/>
                  <a:pt x="0" y="88712"/>
                  <a:pt x="0" y="57150"/>
                </a:cubicBez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  <a:noFill/>
          <a:ln w="14287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16" name="Rounded Rectangle 28">
            <a:extLst>
              <a:ext uri="{FF2B5EF4-FFF2-40B4-BE49-F238E27FC236}">
                <a16:creationId xmlns:a16="http://schemas.microsoft.com/office/drawing/2014/main" id="{E1A6B3AD-1538-5036-998E-53B3F1A94173}"/>
              </a:ext>
            </a:extLst>
          </p:cNvPr>
          <p:cNvSpPr/>
          <p:nvPr/>
        </p:nvSpPr>
        <p:spPr>
          <a:xfrm>
            <a:off x="3728800" y="3754755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0" y="57150"/>
                </a:moveTo>
                <a:cubicBezTo>
                  <a:pt x="0" y="25586"/>
                  <a:pt x="25586" y="0"/>
                  <a:pt x="57150" y="0"/>
                </a:cubicBezTo>
                <a:cubicBezTo>
                  <a:pt x="88713" y="0"/>
                  <a:pt x="114300" y="25586"/>
                  <a:pt x="114300" y="57150"/>
                </a:cubicBezTo>
                <a:cubicBezTo>
                  <a:pt x="114300" y="88713"/>
                  <a:pt x="88713" y="114300"/>
                  <a:pt x="57150" y="114300"/>
                </a:cubicBezTo>
                <a:cubicBezTo>
                  <a:pt x="25586" y="114300"/>
                  <a:pt x="0" y="88713"/>
                  <a:pt x="0" y="57150"/>
                </a:cubicBezTo>
              </a:path>
            </a:pathLst>
          </a:custGeom>
          <a:noFill/>
          <a:ln w="14287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09" name="Rounded Rectangle 21">
            <a:extLst>
              <a:ext uri="{FF2B5EF4-FFF2-40B4-BE49-F238E27FC236}">
                <a16:creationId xmlns:a16="http://schemas.microsoft.com/office/drawing/2014/main" id="{1163C220-0E78-AFFA-31C5-89FAA7B5ED8F}"/>
              </a:ext>
            </a:extLst>
          </p:cNvPr>
          <p:cNvSpPr/>
          <p:nvPr/>
        </p:nvSpPr>
        <p:spPr>
          <a:xfrm>
            <a:off x="5285894" y="3094443"/>
            <a:ext cx="125459" cy="125459"/>
          </a:xfrm>
          <a:custGeom>
            <a:avLst/>
            <a:gdLst/>
            <a:ahLst/>
            <a:cxnLst/>
            <a:rect l="0" t="0" r="0" b="0"/>
            <a:pathLst>
              <a:path w="125459" h="125459">
                <a:moveTo>
                  <a:pt x="103140" y="22318"/>
                </a:moveTo>
                <a:cubicBezTo>
                  <a:pt x="125459" y="44637"/>
                  <a:pt x="125459" y="80822"/>
                  <a:pt x="103140" y="103140"/>
                </a:cubicBezTo>
                <a:cubicBezTo>
                  <a:pt x="80822" y="125459"/>
                  <a:pt x="44637" y="125459"/>
                  <a:pt x="22318" y="103140"/>
                </a:cubicBezTo>
                <a:cubicBezTo>
                  <a:pt x="0" y="80822"/>
                  <a:pt x="0" y="44637"/>
                  <a:pt x="22318" y="22318"/>
                </a:cubicBezTo>
                <a:cubicBezTo>
                  <a:pt x="44637" y="0"/>
                  <a:pt x="80822" y="0"/>
                  <a:pt x="103140" y="22318"/>
                </a:cubicBezTo>
                <a:close/>
              </a:path>
            </a:pathLst>
          </a:custGeom>
          <a:solidFill>
            <a:srgbClr val="84A98C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11" name="Rounded Rectangle 23">
            <a:extLst>
              <a:ext uri="{FF2B5EF4-FFF2-40B4-BE49-F238E27FC236}">
                <a16:creationId xmlns:a16="http://schemas.microsoft.com/office/drawing/2014/main" id="{4D0984E4-C6D2-FB52-8185-726EE18457D9}"/>
              </a:ext>
            </a:extLst>
          </p:cNvPr>
          <p:cNvSpPr/>
          <p:nvPr/>
        </p:nvSpPr>
        <p:spPr>
          <a:xfrm>
            <a:off x="5285894" y="3094443"/>
            <a:ext cx="125459" cy="125459"/>
          </a:xfrm>
          <a:custGeom>
            <a:avLst/>
            <a:gdLst/>
            <a:ahLst/>
            <a:cxnLst/>
            <a:rect l="0" t="0" r="0" b="0"/>
            <a:pathLst>
              <a:path w="125459" h="125459">
                <a:moveTo>
                  <a:pt x="103140" y="22318"/>
                </a:moveTo>
                <a:cubicBezTo>
                  <a:pt x="125459" y="44637"/>
                  <a:pt x="125459" y="80822"/>
                  <a:pt x="103140" y="103140"/>
                </a:cubicBezTo>
                <a:cubicBezTo>
                  <a:pt x="80822" y="125459"/>
                  <a:pt x="44637" y="125459"/>
                  <a:pt x="22318" y="103140"/>
                </a:cubicBezTo>
                <a:cubicBezTo>
                  <a:pt x="0" y="80822"/>
                  <a:pt x="0" y="44637"/>
                  <a:pt x="22318" y="22318"/>
                </a:cubicBezTo>
                <a:cubicBezTo>
                  <a:pt x="44637" y="0"/>
                  <a:pt x="80822" y="0"/>
                  <a:pt x="103140" y="22318"/>
                </a:cubicBezTo>
                <a:close/>
              </a:path>
            </a:pathLst>
          </a:custGeom>
          <a:noFill/>
          <a:ln w="14287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AA2FE07-D063-3DBF-224E-85373D83226E}"/>
              </a:ext>
            </a:extLst>
          </p:cNvPr>
          <p:cNvGrpSpPr/>
          <p:nvPr/>
        </p:nvGrpSpPr>
        <p:grpSpPr>
          <a:xfrm>
            <a:off x="5461893" y="1930527"/>
            <a:ext cx="1923214" cy="1125208"/>
            <a:chOff x="5461893" y="1930527"/>
            <a:chExt cx="1923214" cy="1125208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386413DD-87D5-EC5B-D613-82460701A445}"/>
                </a:ext>
              </a:extLst>
            </p:cNvPr>
            <p:cNvSpPr txBox="1"/>
            <p:nvPr/>
          </p:nvSpPr>
          <p:spPr>
            <a:xfrm>
              <a:off x="6574258" y="2264854"/>
              <a:ext cx="74379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A4455"/>
                  </a:solidFill>
                  <a:latin typeface="Roboto"/>
                </a:rPr>
                <a:t>Mobile App </a:t>
              </a:r>
              <a:br>
                <a:rPr lang="en-US" sz="1100" dirty="0">
                  <a:solidFill>
                    <a:srgbClr val="3A4455"/>
                  </a:solidFill>
                  <a:latin typeface="Roboto"/>
                </a:rPr>
              </a:br>
              <a:r>
                <a:rPr lang="en-US" sz="1100" dirty="0">
                  <a:solidFill>
                    <a:srgbClr val="3A4455"/>
                  </a:solidFill>
                  <a:latin typeface="Roboto"/>
                </a:rPr>
                <a:t>Hardware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2C3DFBA-DEB7-BEE2-DAAF-0FBDF3524EF6}"/>
                </a:ext>
              </a:extLst>
            </p:cNvPr>
            <p:cNvSpPr txBox="1"/>
            <p:nvPr/>
          </p:nvSpPr>
          <p:spPr>
            <a:xfrm>
              <a:off x="6444144" y="1930527"/>
              <a:ext cx="9409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 dirty="0">
                  <a:solidFill>
                    <a:srgbClr val="84A98C"/>
                  </a:solidFill>
                  <a:latin typeface="Roboto"/>
                </a:rPr>
                <a:t>Subscriber</a:t>
              </a:r>
            </a:p>
          </p:txBody>
        </p:sp>
        <p:sp>
          <p:nvSpPr>
            <p:cNvPr id="208" name="Rounded Rectangle 20">
              <a:extLst>
                <a:ext uri="{FF2B5EF4-FFF2-40B4-BE49-F238E27FC236}">
                  <a16:creationId xmlns:a16="http://schemas.microsoft.com/office/drawing/2014/main" id="{F3F0D9CF-C198-C1E4-6839-BE0DF9D71535}"/>
                </a:ext>
              </a:extLst>
            </p:cNvPr>
            <p:cNvSpPr/>
            <p:nvPr/>
          </p:nvSpPr>
          <p:spPr>
            <a:xfrm>
              <a:off x="5461893" y="2304396"/>
              <a:ext cx="751339" cy="751339"/>
            </a:xfrm>
            <a:custGeom>
              <a:avLst/>
              <a:gdLst/>
              <a:ahLst/>
              <a:cxnLst/>
              <a:rect l="0" t="0" r="0" b="0"/>
              <a:pathLst>
                <a:path w="751339" h="751339">
                  <a:moveTo>
                    <a:pt x="132495" y="133911"/>
                  </a:moveTo>
                  <a:cubicBezTo>
                    <a:pt x="266405" y="0"/>
                    <a:pt x="483518" y="0"/>
                    <a:pt x="617428" y="133911"/>
                  </a:cubicBezTo>
                  <a:cubicBezTo>
                    <a:pt x="751339" y="267821"/>
                    <a:pt x="751339" y="484933"/>
                    <a:pt x="617428" y="618844"/>
                  </a:cubicBezTo>
                  <a:cubicBezTo>
                    <a:pt x="497286" y="738986"/>
                    <a:pt x="310173" y="751339"/>
                    <a:pt x="176259" y="655902"/>
                  </a:cubicBezTo>
                  <a:lnTo>
                    <a:pt x="51673" y="699666"/>
                  </a:lnTo>
                  <a:lnTo>
                    <a:pt x="95436" y="575081"/>
                  </a:lnTo>
                  <a:cubicBezTo>
                    <a:pt x="0" y="441166"/>
                    <a:pt x="12352" y="254052"/>
                    <a:pt x="132495" y="133911"/>
                  </a:cubicBezTo>
                  <a:close/>
                </a:path>
              </a:pathLst>
            </a:custGeom>
            <a:solidFill>
              <a:srgbClr val="84A98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08A873F-2252-7BBF-E810-2600EE7DEDFF}"/>
                </a:ext>
              </a:extLst>
            </p:cNvPr>
            <p:cNvSpPr txBox="1"/>
            <p:nvPr/>
          </p:nvSpPr>
          <p:spPr>
            <a:xfrm>
              <a:off x="5744046" y="2491740"/>
              <a:ext cx="1619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200" b="1" dirty="0">
                  <a:solidFill>
                    <a:srgbClr val="FFFFFF"/>
                  </a:solidFill>
                  <a:latin typeface="Roboto"/>
                </a:rPr>
                <a:t>4</a:t>
              </a:r>
            </a:p>
          </p:txBody>
        </p:sp>
      </p:grpSp>
      <p:sp>
        <p:nvSpPr>
          <p:cNvPr id="194" name="Rounded Rectangle 6">
            <a:extLst>
              <a:ext uri="{FF2B5EF4-FFF2-40B4-BE49-F238E27FC236}">
                <a16:creationId xmlns:a16="http://schemas.microsoft.com/office/drawing/2014/main" id="{E056E158-F010-A5F3-2B6C-4AC2DD77A266}"/>
              </a:ext>
            </a:extLst>
          </p:cNvPr>
          <p:cNvSpPr/>
          <p:nvPr/>
        </p:nvSpPr>
        <p:spPr>
          <a:xfrm>
            <a:off x="5557600" y="3745230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0" y="57150"/>
                </a:moveTo>
                <a:cubicBezTo>
                  <a:pt x="0" y="25586"/>
                  <a:pt x="25586" y="0"/>
                  <a:pt x="57150" y="0"/>
                </a:cubicBezTo>
                <a:cubicBezTo>
                  <a:pt x="88713" y="0"/>
                  <a:pt x="114300" y="25586"/>
                  <a:pt x="114300" y="57150"/>
                </a:cubicBezTo>
                <a:cubicBezTo>
                  <a:pt x="114300" y="88713"/>
                  <a:pt x="88713" y="114300"/>
                  <a:pt x="57150" y="114300"/>
                </a:cubicBezTo>
                <a:cubicBezTo>
                  <a:pt x="25586" y="114300"/>
                  <a:pt x="0" y="88713"/>
                  <a:pt x="0" y="57150"/>
                </a:cubicBezTo>
              </a:path>
            </a:pathLst>
          </a:custGeom>
          <a:solidFill>
            <a:srgbClr val="CAD2C5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96" name="Rounded Rectangle 8">
            <a:extLst>
              <a:ext uri="{FF2B5EF4-FFF2-40B4-BE49-F238E27FC236}">
                <a16:creationId xmlns:a16="http://schemas.microsoft.com/office/drawing/2014/main" id="{3EC3A8DD-F96F-F24C-DE6D-70A94E5945E3}"/>
              </a:ext>
            </a:extLst>
          </p:cNvPr>
          <p:cNvSpPr/>
          <p:nvPr/>
        </p:nvSpPr>
        <p:spPr>
          <a:xfrm>
            <a:off x="5557600" y="3745230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0" y="57150"/>
                </a:moveTo>
                <a:cubicBezTo>
                  <a:pt x="0" y="25586"/>
                  <a:pt x="25586" y="0"/>
                  <a:pt x="57150" y="0"/>
                </a:cubicBezTo>
                <a:cubicBezTo>
                  <a:pt x="88713" y="0"/>
                  <a:pt x="114300" y="25586"/>
                  <a:pt x="114300" y="57150"/>
                </a:cubicBezTo>
                <a:cubicBezTo>
                  <a:pt x="114300" y="88713"/>
                  <a:pt x="88713" y="114300"/>
                  <a:pt x="57150" y="114300"/>
                </a:cubicBezTo>
                <a:cubicBezTo>
                  <a:pt x="25586" y="114300"/>
                  <a:pt x="0" y="88713"/>
                  <a:pt x="0" y="57150"/>
                </a:cubicBezTo>
              </a:path>
            </a:pathLst>
          </a:custGeom>
          <a:noFill/>
          <a:ln w="14287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04" name="Rounded Rectangle 16">
            <a:extLst>
              <a:ext uri="{FF2B5EF4-FFF2-40B4-BE49-F238E27FC236}">
                <a16:creationId xmlns:a16="http://schemas.microsoft.com/office/drawing/2014/main" id="{02DD2A68-3CCC-6877-D29E-75FBAA7DE1CB}"/>
              </a:ext>
            </a:extLst>
          </p:cNvPr>
          <p:cNvSpPr/>
          <p:nvPr/>
        </p:nvSpPr>
        <p:spPr>
          <a:xfrm>
            <a:off x="4638437" y="2835592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57150" y="0"/>
                </a:moveTo>
                <a:cubicBezTo>
                  <a:pt x="88712" y="0"/>
                  <a:pt x="114300" y="25587"/>
                  <a:pt x="114300" y="57150"/>
                </a:cubicBezTo>
                <a:cubicBezTo>
                  <a:pt x="114300" y="88712"/>
                  <a:pt x="88712" y="114300"/>
                  <a:pt x="57150" y="114300"/>
                </a:cubicBezTo>
                <a:cubicBezTo>
                  <a:pt x="25587" y="114300"/>
                  <a:pt x="0" y="88712"/>
                  <a:pt x="0" y="57150"/>
                </a:cubicBez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  <a:solidFill>
            <a:srgbClr val="52796F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00B0D6F-818B-1C1A-A509-4FF80A2235A2}"/>
              </a:ext>
            </a:extLst>
          </p:cNvPr>
          <p:cNvGrpSpPr/>
          <p:nvPr/>
        </p:nvGrpSpPr>
        <p:grpSpPr>
          <a:xfrm>
            <a:off x="4281996" y="1058799"/>
            <a:ext cx="823944" cy="1610106"/>
            <a:chOff x="4281996" y="1058799"/>
            <a:chExt cx="823944" cy="1610106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C82FF384-AFD3-F5D5-F8BB-B007FA978242}"/>
                </a:ext>
              </a:extLst>
            </p:cNvPr>
            <p:cNvGrpSpPr/>
            <p:nvPr/>
          </p:nvGrpSpPr>
          <p:grpSpPr>
            <a:xfrm>
              <a:off x="4357450" y="1868805"/>
              <a:ext cx="685800" cy="800100"/>
              <a:chOff x="4357450" y="1868805"/>
              <a:chExt cx="685800" cy="800100"/>
            </a:xfrm>
          </p:grpSpPr>
          <p:sp>
            <p:nvSpPr>
              <p:cNvPr id="203" name="Rounded Rectangle 15">
                <a:extLst>
                  <a:ext uri="{FF2B5EF4-FFF2-40B4-BE49-F238E27FC236}">
                    <a16:creationId xmlns:a16="http://schemas.microsoft.com/office/drawing/2014/main" id="{1176F2E5-125D-4EA7-BC6D-31687EBD089B}"/>
                  </a:ext>
                </a:extLst>
              </p:cNvPr>
              <p:cNvSpPr/>
              <p:nvPr/>
            </p:nvSpPr>
            <p:spPr>
              <a:xfrm>
                <a:off x="4357450" y="1868805"/>
                <a:ext cx="685800" cy="8001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8001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12806"/>
                      <a:pt x="562225" y="653851"/>
                      <a:pt x="400050" y="681059"/>
                    </a:cubicBezTo>
                    <a:lnTo>
                      <a:pt x="342900" y="800100"/>
                    </a:lnTo>
                    <a:lnTo>
                      <a:pt x="285750" y="681059"/>
                    </a:lnTo>
                    <a:cubicBezTo>
                      <a:pt x="123574" y="653851"/>
                      <a:pt x="0" y="512806"/>
                      <a:pt x="0" y="342900"/>
                    </a:cubicBezTo>
                    <a:close/>
                  </a:path>
                </a:pathLst>
              </a:custGeom>
              <a:solidFill>
                <a:srgbClr val="52796F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FC94ADD0-C494-2F33-2A54-BB0908844932}"/>
                  </a:ext>
                </a:extLst>
              </p:cNvPr>
              <p:cNvSpPr txBox="1"/>
              <p:nvPr/>
            </p:nvSpPr>
            <p:spPr>
              <a:xfrm>
                <a:off x="4618339" y="2023110"/>
                <a:ext cx="16190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r>
                  <a:rPr sz="2200" b="1" dirty="0">
                    <a:solidFill>
                      <a:srgbClr val="FFFFFF"/>
                    </a:solidFill>
                    <a:latin typeface="Roboto"/>
                  </a:rPr>
                  <a:t>3</a:t>
                </a:r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83B258B-7F69-0C98-91E5-7ACFFBCC3711}"/>
                </a:ext>
              </a:extLst>
            </p:cNvPr>
            <p:cNvSpPr txBox="1"/>
            <p:nvPr/>
          </p:nvSpPr>
          <p:spPr>
            <a:xfrm>
              <a:off x="4322073" y="1393126"/>
              <a:ext cx="74379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100" b="0" dirty="0">
                  <a:solidFill>
                    <a:srgbClr val="3A4455"/>
                  </a:solidFill>
                  <a:latin typeface="Roboto"/>
                </a:rPr>
                <a:t>Mobile App </a:t>
              </a:r>
              <a:br>
                <a:rPr lang="en-US" sz="1100" b="0" dirty="0">
                  <a:solidFill>
                    <a:srgbClr val="3A4455"/>
                  </a:solidFill>
                  <a:latin typeface="Roboto"/>
                </a:rPr>
              </a:br>
              <a:r>
                <a:rPr lang="en-US" sz="1100" b="0" dirty="0">
                  <a:solidFill>
                    <a:srgbClr val="3A4455"/>
                  </a:solidFill>
                  <a:latin typeface="Roboto"/>
                </a:rPr>
                <a:t>Hardware</a:t>
              </a:r>
              <a:endParaRPr sz="1100" b="0" dirty="0">
                <a:solidFill>
                  <a:srgbClr val="3A4455"/>
                </a:solidFill>
                <a:latin typeface="Roboto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515D25C-3E0E-0B8B-81C3-DA801731E066}"/>
                </a:ext>
              </a:extLst>
            </p:cNvPr>
            <p:cNvSpPr txBox="1"/>
            <p:nvPr/>
          </p:nvSpPr>
          <p:spPr>
            <a:xfrm>
              <a:off x="4281996" y="1058799"/>
              <a:ext cx="82394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 dirty="0">
                  <a:solidFill>
                    <a:srgbClr val="52796F"/>
                  </a:solidFill>
                  <a:latin typeface="Roboto"/>
                </a:rPr>
                <a:t>Publisher</a:t>
              </a:r>
            </a:p>
          </p:txBody>
        </p:sp>
      </p:grpSp>
      <p:sp>
        <p:nvSpPr>
          <p:cNvPr id="214" name="Rounded Rectangle 26">
            <a:extLst>
              <a:ext uri="{FF2B5EF4-FFF2-40B4-BE49-F238E27FC236}">
                <a16:creationId xmlns:a16="http://schemas.microsoft.com/office/drawing/2014/main" id="{D67F4E43-BF3C-EC5E-A4CA-A67FD95AE207}"/>
              </a:ext>
            </a:extLst>
          </p:cNvPr>
          <p:cNvSpPr/>
          <p:nvPr/>
        </p:nvSpPr>
        <p:spPr>
          <a:xfrm>
            <a:off x="3728800" y="3751326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14300" h="114300">
                <a:moveTo>
                  <a:pt x="0" y="57150"/>
                </a:moveTo>
                <a:cubicBezTo>
                  <a:pt x="0" y="25586"/>
                  <a:pt x="25586" y="0"/>
                  <a:pt x="57150" y="0"/>
                </a:cubicBezTo>
                <a:cubicBezTo>
                  <a:pt x="88713" y="0"/>
                  <a:pt x="114300" y="25586"/>
                  <a:pt x="114300" y="57150"/>
                </a:cubicBezTo>
                <a:cubicBezTo>
                  <a:pt x="114300" y="88713"/>
                  <a:pt x="88713" y="114300"/>
                  <a:pt x="57150" y="114300"/>
                </a:cubicBezTo>
                <a:cubicBezTo>
                  <a:pt x="25586" y="114300"/>
                  <a:pt x="0" y="88713"/>
                  <a:pt x="0" y="57150"/>
                </a:cubicBezTo>
              </a:path>
            </a:pathLst>
          </a:custGeom>
          <a:solidFill>
            <a:srgbClr val="2F3E46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AC4A23B-33C1-E708-587B-BA1D54E611EB}"/>
              </a:ext>
            </a:extLst>
          </p:cNvPr>
          <p:cNvGrpSpPr/>
          <p:nvPr/>
        </p:nvGrpSpPr>
        <p:grpSpPr>
          <a:xfrm>
            <a:off x="1612883" y="3259455"/>
            <a:ext cx="1944467" cy="891921"/>
            <a:chOff x="1612883" y="3259455"/>
            <a:chExt cx="1944467" cy="891921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ACEEF64-8516-E877-2591-95BC045E9C00}"/>
                </a:ext>
              </a:extLst>
            </p:cNvPr>
            <p:cNvSpPr txBox="1"/>
            <p:nvPr/>
          </p:nvSpPr>
          <p:spPr>
            <a:xfrm>
              <a:off x="1705590" y="3259455"/>
              <a:ext cx="78867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 dirty="0">
                  <a:solidFill>
                    <a:srgbClr val="2F3E46"/>
                  </a:solidFill>
                  <a:latin typeface="Roboto"/>
                </a:rPr>
                <a:t>Message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965097D-7422-0B91-F673-7AB5B55528C0}"/>
                </a:ext>
              </a:extLst>
            </p:cNvPr>
            <p:cNvSpPr txBox="1"/>
            <p:nvPr/>
          </p:nvSpPr>
          <p:spPr>
            <a:xfrm>
              <a:off x="1612883" y="3593782"/>
              <a:ext cx="104515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1100" b="0" dirty="0">
                  <a:solidFill>
                    <a:srgbClr val="424736"/>
                  </a:solidFill>
                  <a:latin typeface="Roboto"/>
                </a:rPr>
                <a:t>Real Time Audio</a:t>
              </a:r>
              <a:br>
                <a:rPr lang="en-US" sz="1100" b="0" dirty="0">
                  <a:solidFill>
                    <a:srgbClr val="424736"/>
                  </a:solidFill>
                  <a:latin typeface="Roboto"/>
                </a:rPr>
              </a:br>
              <a:r>
                <a:rPr lang="en-US" sz="1100" b="0" dirty="0">
                  <a:solidFill>
                    <a:srgbClr val="424736"/>
                  </a:solidFill>
                  <a:latin typeface="Roboto"/>
                </a:rPr>
                <a:t>Text Recognized</a:t>
              </a:r>
              <a:endParaRPr sz="1100" b="0" dirty="0">
                <a:solidFill>
                  <a:srgbClr val="424736"/>
                </a:solidFill>
                <a:latin typeface="Roboto"/>
              </a:endParaRPr>
            </a:p>
          </p:txBody>
        </p:sp>
        <p:sp>
          <p:nvSpPr>
            <p:cNvPr id="213" name="Rounded Rectangle 25">
              <a:extLst>
                <a:ext uri="{FF2B5EF4-FFF2-40B4-BE49-F238E27FC236}">
                  <a16:creationId xmlns:a16="http://schemas.microsoft.com/office/drawing/2014/main" id="{3B86FBBB-7139-32F7-A718-2779F72B7B28}"/>
                </a:ext>
              </a:extLst>
            </p:cNvPr>
            <p:cNvSpPr/>
            <p:nvPr/>
          </p:nvSpPr>
          <p:spPr>
            <a:xfrm>
              <a:off x="2757250" y="3465576"/>
              <a:ext cx="800100" cy="685800"/>
            </a:xfrm>
            <a:custGeom>
              <a:avLst/>
              <a:gdLst/>
              <a:ahLst/>
              <a:cxnLst/>
              <a:rect l="0" t="0" r="0" b="0"/>
              <a:pathLst>
                <a:path w="800100" h="685800">
                  <a:moveTo>
                    <a:pt x="342900" y="685800"/>
                  </a:moveTo>
                  <a:cubicBezTo>
                    <a:pt x="153521" y="685800"/>
                    <a:pt x="0" y="532278"/>
                    <a:pt x="0" y="342900"/>
                  </a:cubicBezTo>
                  <a:cubicBezTo>
                    <a:pt x="0" y="153521"/>
                    <a:pt x="153521" y="0"/>
                    <a:pt x="342900" y="0"/>
                  </a:cubicBezTo>
                  <a:cubicBezTo>
                    <a:pt x="512806" y="0"/>
                    <a:pt x="653851" y="123574"/>
                    <a:pt x="681059" y="285750"/>
                  </a:cubicBezTo>
                  <a:lnTo>
                    <a:pt x="800100" y="342900"/>
                  </a:lnTo>
                  <a:lnTo>
                    <a:pt x="681059" y="400050"/>
                  </a:lnTo>
                  <a:cubicBezTo>
                    <a:pt x="653851" y="562225"/>
                    <a:pt x="512806" y="685800"/>
                    <a:pt x="342900" y="685800"/>
                  </a:cubicBezTo>
                  <a:close/>
                </a:path>
              </a:pathLst>
            </a:custGeom>
            <a:solidFill>
              <a:srgbClr val="2F3E4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354AEA6-8E91-C90B-4F96-CB83C3479A3C}"/>
                </a:ext>
              </a:extLst>
            </p:cNvPr>
            <p:cNvSpPr txBox="1"/>
            <p:nvPr/>
          </p:nvSpPr>
          <p:spPr>
            <a:xfrm>
              <a:off x="3028299" y="3638931"/>
              <a:ext cx="1619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FFFF"/>
                  </a:solidFill>
                  <a:latin typeface="Roboto"/>
                </a:rPr>
                <a:t>1</a:t>
              </a:r>
              <a:endParaRPr sz="2200" b="1" dirty="0">
                <a:solidFill>
                  <a:srgbClr val="FFFFFF"/>
                </a:solidFill>
                <a:latin typeface="Roboto"/>
              </a:endParaRP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F4705C8-5FC9-1B91-F71D-25E43914A4C8}"/>
              </a:ext>
            </a:extLst>
          </p:cNvPr>
          <p:cNvGrpSpPr/>
          <p:nvPr/>
        </p:nvGrpSpPr>
        <p:grpSpPr>
          <a:xfrm>
            <a:off x="5843350" y="3259455"/>
            <a:ext cx="1913286" cy="962977"/>
            <a:chOff x="5843350" y="3259455"/>
            <a:chExt cx="1913286" cy="962977"/>
          </a:xfrm>
        </p:grpSpPr>
        <p:sp>
          <p:nvSpPr>
            <p:cNvPr id="193" name="Rounded Rectangle 5">
              <a:extLst>
                <a:ext uri="{FF2B5EF4-FFF2-40B4-BE49-F238E27FC236}">
                  <a16:creationId xmlns:a16="http://schemas.microsoft.com/office/drawing/2014/main" id="{2BF9AC27-3A99-6921-7A90-C7FEAA7B554C}"/>
                </a:ext>
              </a:extLst>
            </p:cNvPr>
            <p:cNvSpPr/>
            <p:nvPr/>
          </p:nvSpPr>
          <p:spPr>
            <a:xfrm>
              <a:off x="5843350" y="3469005"/>
              <a:ext cx="800100" cy="685800"/>
            </a:xfrm>
            <a:custGeom>
              <a:avLst/>
              <a:gdLst/>
              <a:ahLst/>
              <a:cxnLst/>
              <a:rect l="0" t="0" r="0" b="0"/>
              <a:pathLst>
                <a:path w="800100" h="685800">
                  <a:moveTo>
                    <a:pt x="457200" y="0"/>
                  </a:moveTo>
                  <a:cubicBezTo>
                    <a:pt x="646578" y="0"/>
                    <a:pt x="800100" y="153521"/>
                    <a:pt x="800100" y="342900"/>
                  </a:cubicBezTo>
                  <a:cubicBezTo>
                    <a:pt x="800100" y="532278"/>
                    <a:pt x="646578" y="685800"/>
                    <a:pt x="457200" y="685800"/>
                  </a:cubicBezTo>
                  <a:cubicBezTo>
                    <a:pt x="287293" y="685800"/>
                    <a:pt x="146248" y="562225"/>
                    <a:pt x="119040" y="400050"/>
                  </a:cubicBezTo>
                  <a:lnTo>
                    <a:pt x="0" y="342900"/>
                  </a:lnTo>
                  <a:lnTo>
                    <a:pt x="119040" y="285750"/>
                  </a:lnTo>
                  <a:cubicBezTo>
                    <a:pt x="146248" y="123574"/>
                    <a:pt x="287293" y="0"/>
                    <a:pt x="457200" y="0"/>
                  </a:cubicBezTo>
                  <a:close/>
                </a:path>
              </a:pathLst>
            </a:custGeom>
            <a:solidFill>
              <a:srgbClr val="CAD2C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A691D2F-83BE-1EC0-98BA-2606845623C3}"/>
                </a:ext>
              </a:extLst>
            </p:cNvPr>
            <p:cNvSpPr txBox="1"/>
            <p:nvPr/>
          </p:nvSpPr>
          <p:spPr>
            <a:xfrm>
              <a:off x="6770799" y="3622357"/>
              <a:ext cx="985837" cy="6000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 dirty="0">
                  <a:solidFill>
                    <a:srgbClr val="46432D"/>
                  </a:solidFill>
                  <a:latin typeface="Roboto"/>
                </a:rPr>
                <a:t>Categorizes
messages for
subscription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3789B33-2307-8788-E88B-C39217C5B7D6}"/>
                </a:ext>
              </a:extLst>
            </p:cNvPr>
            <p:cNvSpPr txBox="1"/>
            <p:nvPr/>
          </p:nvSpPr>
          <p:spPr>
            <a:xfrm>
              <a:off x="7025070" y="3259455"/>
              <a:ext cx="48891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 dirty="0">
                  <a:solidFill>
                    <a:srgbClr val="A0AF97"/>
                  </a:solidFill>
                  <a:latin typeface="Roboto"/>
                </a:rPr>
                <a:t>Topic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1FA216A4-4AF2-43A6-794C-D699F7136037}"/>
                </a:ext>
              </a:extLst>
            </p:cNvPr>
            <p:cNvSpPr txBox="1"/>
            <p:nvPr/>
          </p:nvSpPr>
          <p:spPr>
            <a:xfrm>
              <a:off x="6232996" y="3638550"/>
              <a:ext cx="1619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200" b="1" dirty="0">
                  <a:solidFill>
                    <a:schemeClr val="tx1"/>
                  </a:solidFill>
                  <a:latin typeface="Roboto"/>
                </a:rPr>
                <a:t>5</a:t>
              </a:r>
            </a:p>
          </p:txBody>
        </p:sp>
      </p:grpSp>
      <p:sp>
        <p:nvSpPr>
          <p:cNvPr id="199" name="Rounded Rectangle 11">
            <a:extLst>
              <a:ext uri="{FF2B5EF4-FFF2-40B4-BE49-F238E27FC236}">
                <a16:creationId xmlns:a16="http://schemas.microsoft.com/office/drawing/2014/main" id="{D108136F-920E-1EF6-CD56-E19F2783CC2B}"/>
              </a:ext>
            </a:extLst>
          </p:cNvPr>
          <p:cNvSpPr/>
          <p:nvPr/>
        </p:nvSpPr>
        <p:spPr>
          <a:xfrm>
            <a:off x="3989283" y="3101214"/>
            <a:ext cx="125459" cy="125459"/>
          </a:xfrm>
          <a:custGeom>
            <a:avLst/>
            <a:gdLst/>
            <a:ahLst/>
            <a:cxnLst/>
            <a:rect l="0" t="0" r="0" b="0"/>
            <a:pathLst>
              <a:path w="125459" h="125459">
                <a:moveTo>
                  <a:pt x="22318" y="22318"/>
                </a:moveTo>
                <a:cubicBezTo>
                  <a:pt x="44637" y="0"/>
                  <a:pt x="80822" y="0"/>
                  <a:pt x="103140" y="22318"/>
                </a:cubicBezTo>
                <a:cubicBezTo>
                  <a:pt x="125459" y="44637"/>
                  <a:pt x="125459" y="80822"/>
                  <a:pt x="103140" y="103140"/>
                </a:cubicBezTo>
                <a:cubicBezTo>
                  <a:pt x="80822" y="125459"/>
                  <a:pt x="44637" y="125459"/>
                  <a:pt x="22318" y="103140"/>
                </a:cubicBezTo>
                <a:cubicBezTo>
                  <a:pt x="0" y="80822"/>
                  <a:pt x="0" y="44637"/>
                  <a:pt x="22318" y="22318"/>
                </a:cubicBezTo>
                <a:close/>
              </a:path>
            </a:pathLst>
          </a:custGeom>
          <a:solidFill>
            <a:srgbClr val="354F52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5CC78F5-4860-DD97-E3CA-8AA0F5CFD068}"/>
              </a:ext>
            </a:extLst>
          </p:cNvPr>
          <p:cNvGrpSpPr/>
          <p:nvPr/>
        </p:nvGrpSpPr>
        <p:grpSpPr>
          <a:xfrm>
            <a:off x="2115265" y="1738503"/>
            <a:ext cx="1827330" cy="1314032"/>
            <a:chOff x="2115265" y="1738503"/>
            <a:chExt cx="1827330" cy="1314032"/>
          </a:xfrm>
        </p:grpSpPr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EAFFA0B-64B4-F524-1EC0-C647F05264E9}"/>
                </a:ext>
              </a:extLst>
            </p:cNvPr>
            <p:cNvSpPr txBox="1"/>
            <p:nvPr/>
          </p:nvSpPr>
          <p:spPr>
            <a:xfrm>
              <a:off x="2115265" y="2101405"/>
              <a:ext cx="1114425" cy="6000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100" b="0" dirty="0">
                  <a:solidFill>
                    <a:srgbClr val="374840"/>
                  </a:solidFill>
                  <a:latin typeface="Roboto"/>
                </a:rPr>
                <a:t>Central hub for
message
management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55264A7-2576-5935-FEC4-FC15C899DAD8}"/>
                </a:ext>
              </a:extLst>
            </p:cNvPr>
            <p:cNvSpPr txBox="1"/>
            <p:nvPr/>
          </p:nvSpPr>
          <p:spPr>
            <a:xfrm>
              <a:off x="2350329" y="1738503"/>
              <a:ext cx="58028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 dirty="0">
                  <a:solidFill>
                    <a:srgbClr val="354F52"/>
                  </a:solidFill>
                  <a:latin typeface="Roboto"/>
                </a:rPr>
                <a:t>Broker</a:t>
              </a:r>
            </a:p>
          </p:txBody>
        </p:sp>
        <p:sp>
          <p:nvSpPr>
            <p:cNvPr id="198" name="Rounded Rectangle 10">
              <a:extLst>
                <a:ext uri="{FF2B5EF4-FFF2-40B4-BE49-F238E27FC236}">
                  <a16:creationId xmlns:a16="http://schemas.microsoft.com/office/drawing/2014/main" id="{D515835A-7CB4-0018-E647-58302D8D9298}"/>
                </a:ext>
              </a:extLst>
            </p:cNvPr>
            <p:cNvSpPr/>
            <p:nvPr/>
          </p:nvSpPr>
          <p:spPr>
            <a:xfrm>
              <a:off x="3191256" y="2301196"/>
              <a:ext cx="751339" cy="751339"/>
            </a:xfrm>
            <a:custGeom>
              <a:avLst/>
              <a:gdLst/>
              <a:ahLst/>
              <a:cxnLst/>
              <a:rect l="0" t="0" r="0" b="0"/>
              <a:pathLst>
                <a:path w="751339" h="751339">
                  <a:moveTo>
                    <a:pt x="133911" y="618844"/>
                  </a:moveTo>
                  <a:cubicBezTo>
                    <a:pt x="0" y="484933"/>
                    <a:pt x="0" y="267821"/>
                    <a:pt x="133911" y="133911"/>
                  </a:cubicBezTo>
                  <a:cubicBezTo>
                    <a:pt x="267821" y="0"/>
                    <a:pt x="484933" y="0"/>
                    <a:pt x="618844" y="133911"/>
                  </a:cubicBezTo>
                  <a:cubicBezTo>
                    <a:pt x="738986" y="254052"/>
                    <a:pt x="751339" y="441166"/>
                    <a:pt x="655902" y="575080"/>
                  </a:cubicBezTo>
                  <a:lnTo>
                    <a:pt x="699666" y="699666"/>
                  </a:lnTo>
                  <a:lnTo>
                    <a:pt x="575081" y="655902"/>
                  </a:lnTo>
                  <a:cubicBezTo>
                    <a:pt x="441166" y="751339"/>
                    <a:pt x="254052" y="738986"/>
                    <a:pt x="133911" y="618844"/>
                  </a:cubicBezTo>
                  <a:close/>
                </a:path>
              </a:pathLst>
            </a:custGeom>
            <a:solidFill>
              <a:srgbClr val="354F5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D6F300F-B1DC-2841-7398-EF23AA5EA668}"/>
                </a:ext>
              </a:extLst>
            </p:cNvPr>
            <p:cNvSpPr txBox="1"/>
            <p:nvPr/>
          </p:nvSpPr>
          <p:spPr>
            <a:xfrm>
              <a:off x="3489636" y="2507588"/>
              <a:ext cx="1619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200" b="1" dirty="0">
                  <a:solidFill>
                    <a:srgbClr val="FFFFFF"/>
                  </a:solidFill>
                  <a:latin typeface="Roboto"/>
                </a:rPr>
                <a:t>2</a:t>
              </a:r>
            </a:p>
          </p:txBody>
        </p:sp>
      </p:grpSp>
      <p:pic>
        <p:nvPicPr>
          <p:cNvPr id="245" name="Picture 244" descr="A purple logo with black background&#10;&#10;AI-generated content may be incorrect.">
            <a:extLst>
              <a:ext uri="{FF2B5EF4-FFF2-40B4-BE49-F238E27FC236}">
                <a16:creationId xmlns:a16="http://schemas.microsoft.com/office/drawing/2014/main" id="{6528CC9F-170B-763F-8199-8D514222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9" r="6975"/>
          <a:stretch>
            <a:fillRect/>
          </a:stretch>
        </p:blipFill>
        <p:spPr>
          <a:xfrm>
            <a:off x="4253907" y="3328760"/>
            <a:ext cx="928446" cy="917523"/>
          </a:xfrm>
          <a:prstGeom prst="rect">
            <a:avLst/>
          </a:prstGeom>
        </p:spPr>
      </p:pic>
      <p:pic>
        <p:nvPicPr>
          <p:cNvPr id="246" name="Picture 245" descr="A yellow and black logo&#10;&#10;AI-generated content may be incorrect.">
            <a:extLst>
              <a:ext uri="{FF2B5EF4-FFF2-40B4-BE49-F238E27FC236}">
                <a16:creationId xmlns:a16="http://schemas.microsoft.com/office/drawing/2014/main" id="{F657AB2C-6E1B-615B-3184-1B8C1B4195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00" t="13300" r="11600" b="13700"/>
          <a:stretch>
            <a:fillRect/>
          </a:stretch>
        </p:blipFill>
        <p:spPr>
          <a:xfrm>
            <a:off x="9153428" y="2628900"/>
            <a:ext cx="1905851" cy="18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068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D96E6C00-F9F2-63F5-C22A-06E5B0C44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5;p30">
            <a:extLst>
              <a:ext uri="{FF2B5EF4-FFF2-40B4-BE49-F238E27FC236}">
                <a16:creationId xmlns:a16="http://schemas.microsoft.com/office/drawing/2014/main" id="{E8DCB0B7-CA4A-169C-DF0A-5CB8039838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404" y="709610"/>
            <a:ext cx="35071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Hardware Experience</a:t>
            </a:r>
          </a:p>
        </p:txBody>
      </p:sp>
      <p:pic>
        <p:nvPicPr>
          <p:cNvPr id="2" name="WhatsApp Video 2025-06-17 at 1.33.12 AM">
            <a:hlinkClick r:id="" action="ppaction://media"/>
            <a:extLst>
              <a:ext uri="{FF2B5EF4-FFF2-40B4-BE49-F238E27FC236}">
                <a16:creationId xmlns:a16="http://schemas.microsoft.com/office/drawing/2014/main" id="{1801DD63-91BE-F729-9719-2B3DDC6D7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1932" y="155983"/>
            <a:ext cx="3026960" cy="48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450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BC93-98C2-5C0D-7601-8023718EE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7E06218-788C-4C29-76B8-11C23A47B3C2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E83F65-4FCE-4ABB-E088-8D41A24511C2}"/>
              </a:ext>
            </a:extLst>
          </p:cNvPr>
          <p:cNvSpPr/>
          <p:nvPr/>
        </p:nvSpPr>
        <p:spPr>
          <a:xfrm>
            <a:off x="329184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603D52-1575-9976-7EDE-EA84210E0339}"/>
              </a:ext>
            </a:extLst>
          </p:cNvPr>
          <p:cNvSpPr/>
          <p:nvPr/>
        </p:nvSpPr>
        <p:spPr>
          <a:xfrm>
            <a:off x="164592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E5BB2-DDD4-4054-A28B-B2A13DF70F0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2796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latin typeface="Montserrat Alternates" panose="02000505000000020004" pitchFamily="2" charset="0"/>
              </a:rPr>
              <a:t>System Development</a:t>
            </a:r>
          </a:p>
        </p:txBody>
      </p:sp>
    </p:spTree>
    <p:extLst>
      <p:ext uri="{BB962C8B-B14F-4D97-AF65-F5344CB8AC3E}">
        <p14:creationId xmlns:p14="http://schemas.microsoft.com/office/powerpoint/2010/main" val="1052936465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F207-0B90-4E06-CB59-36FD4B00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0B0060B-EBE1-911A-CBA8-EDD00A83023C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24110F-C162-37D5-0B30-615C21C16AD1}"/>
              </a:ext>
            </a:extLst>
          </p:cNvPr>
          <p:cNvSpPr/>
          <p:nvPr/>
        </p:nvSpPr>
        <p:spPr>
          <a:xfrm>
            <a:off x="164592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708A8E-50B2-CB42-9C9F-71C73CB07672}"/>
              </a:ext>
            </a:extLst>
          </p:cNvPr>
          <p:cNvSpPr/>
          <p:nvPr/>
        </p:nvSpPr>
        <p:spPr>
          <a:xfrm>
            <a:off x="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DC8EA-52F2-99FE-073A-99E5293A2CC2}"/>
              </a:ext>
            </a:extLst>
          </p:cNvPr>
          <p:cNvSpPr/>
          <p:nvPr/>
        </p:nvSpPr>
        <p:spPr>
          <a:xfrm>
            <a:off x="-1645920" y="0"/>
            <a:ext cx="1645920" cy="5143500"/>
          </a:xfrm>
          <a:prstGeom prst="rect">
            <a:avLst/>
          </a:prstGeom>
          <a:solidFill>
            <a:srgbClr val="52796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ontserrat Alternates" panose="02000505000000020004" pitchFamily="2" charset="0"/>
              </a:rPr>
              <a:t>System Development</a:t>
            </a:r>
          </a:p>
        </p:txBody>
      </p:sp>
    </p:spTree>
    <p:extLst>
      <p:ext uri="{BB962C8B-B14F-4D97-AF65-F5344CB8AC3E}">
        <p14:creationId xmlns:p14="http://schemas.microsoft.com/office/powerpoint/2010/main" val="3998151550"/>
      </p:ext>
    </p:extLst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38B18-BC18-5D28-8290-CC7287E3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48DAC75-D35D-278B-4E61-005562139256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6F4FD57-8966-A70D-928E-BB435FDFAF9B}"/>
              </a:ext>
            </a:extLst>
          </p:cNvPr>
          <p:cNvSpPr/>
          <p:nvPr/>
        </p:nvSpPr>
        <p:spPr>
          <a:xfrm>
            <a:off x="164592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1A0694-2B51-1F16-D8F4-E09F7053EC9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00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00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</p:spTree>
    <p:extLst>
      <p:ext uri="{BB962C8B-B14F-4D97-AF65-F5344CB8AC3E}">
        <p14:creationId xmlns:p14="http://schemas.microsoft.com/office/powerpoint/2010/main" val="797454797"/>
      </p:ext>
    </p:extLst>
  </p:cSld>
  <p:clrMapOvr>
    <a:masterClrMapping/>
  </p:clrMapOvr>
  <p:transition spd="slow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4D9FFC-9099-C78C-4E0D-7754D0DBD433}"/>
              </a:ext>
            </a:extLst>
          </p:cNvPr>
          <p:cNvGrpSpPr/>
          <p:nvPr/>
        </p:nvGrpSpPr>
        <p:grpSpPr>
          <a:xfrm>
            <a:off x="274320" y="2144837"/>
            <a:ext cx="2559782" cy="3086579"/>
            <a:chOff x="1480407" y="2093533"/>
            <a:chExt cx="5041902" cy="6079511"/>
          </a:xfrm>
        </p:grpSpPr>
        <p:pic>
          <p:nvPicPr>
            <p:cNvPr id="5" name="Picture 4" descr="A diagram of a hearing aid&#10;&#10;AI-generated content may be incorrect.">
              <a:extLst>
                <a:ext uri="{FF2B5EF4-FFF2-40B4-BE49-F238E27FC236}">
                  <a16:creationId xmlns:a16="http://schemas.microsoft.com/office/drawing/2014/main" id="{0CBB81D8-357C-F358-BFED-31B86447A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408" y="2093533"/>
              <a:ext cx="5041900" cy="25315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372EEF-038B-CDEB-4B4A-6A77CF2BC8C6}"/>
                </a:ext>
              </a:extLst>
            </p:cNvPr>
            <p:cNvSpPr txBox="1"/>
            <p:nvPr/>
          </p:nvSpPr>
          <p:spPr>
            <a:xfrm>
              <a:off x="1480407" y="4681611"/>
              <a:ext cx="4247802" cy="72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Jost SemiBold" panose="020B0604020202020204" charset="0"/>
                  <a:ea typeface="Jost SemiBold" panose="020B0604020202020204" charset="0"/>
                </a:rPr>
                <a:t>Cochlear Implant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01C80B-9542-EE9A-BB69-B4BBDEB4EFC8}"/>
                </a:ext>
              </a:extLst>
            </p:cNvPr>
            <p:cNvSpPr txBox="1"/>
            <p:nvPr/>
          </p:nvSpPr>
          <p:spPr>
            <a:xfrm>
              <a:off x="1674115" y="5384455"/>
              <a:ext cx="4848194" cy="2788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lbert Sans" pitchFamily="2" charset="0"/>
                </a:rPr>
                <a:t>A </a:t>
              </a:r>
              <a:r>
                <a:rPr lang="en-US" b="1" dirty="0">
                  <a:solidFill>
                    <a:srgbClr val="84A98C"/>
                  </a:solidFill>
                  <a:latin typeface="Albert Sans" pitchFamily="2" charset="0"/>
                </a:rPr>
                <a:t>cochlear implant</a:t>
              </a:r>
              <a:r>
                <a:rPr lang="en-US" dirty="0">
                  <a:solidFill>
                    <a:srgbClr val="84A98C"/>
                  </a:solidFill>
                  <a:latin typeface="Albert Sans" pitchFamily="2" charset="0"/>
                </a:rPr>
                <a:t> </a:t>
              </a:r>
              <a:r>
                <a:rPr lang="en-US" dirty="0">
                  <a:latin typeface="Albert Sans" pitchFamily="2" charset="0"/>
                </a:rPr>
                <a:t>sends sounds past the damaged part of the ear straight to the hearing nerve, called the cochlear nerve.</a:t>
              </a:r>
            </a:p>
            <a:p>
              <a:endParaRPr lang="en-US" sz="1600" dirty="0">
                <a:latin typeface="Albert San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AF85D4-576E-44D4-4113-91A69ED67A0F}"/>
              </a:ext>
            </a:extLst>
          </p:cNvPr>
          <p:cNvGrpSpPr/>
          <p:nvPr/>
        </p:nvGrpSpPr>
        <p:grpSpPr>
          <a:xfrm>
            <a:off x="3349373" y="1102784"/>
            <a:ext cx="2547802" cy="3828966"/>
            <a:chOff x="7699811" y="1906550"/>
            <a:chExt cx="5018305" cy="7541763"/>
          </a:xfrm>
        </p:grpSpPr>
        <p:pic>
          <p:nvPicPr>
            <p:cNvPr id="9" name="Picture 8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AA16A50-FD67-61E0-99F8-398C4CDB6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811" y="1906550"/>
              <a:ext cx="4864100" cy="24320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279D1C-AA01-ABF5-86FC-F311B96D498C}"/>
                </a:ext>
              </a:extLst>
            </p:cNvPr>
            <p:cNvSpPr txBox="1"/>
            <p:nvPr/>
          </p:nvSpPr>
          <p:spPr>
            <a:xfrm>
              <a:off x="7699813" y="4681729"/>
              <a:ext cx="3975100" cy="72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Jost SemiBold" panose="020B0604020202020204" charset="0"/>
                  <a:ea typeface="Jost SemiBold" panose="020B0604020202020204" charset="0"/>
                </a:rPr>
                <a:t>Xander Glasses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C59F29-70E8-6DF4-A8E0-29CF8ACBB74A}"/>
                </a:ext>
              </a:extLst>
            </p:cNvPr>
            <p:cNvSpPr txBox="1"/>
            <p:nvPr/>
          </p:nvSpPr>
          <p:spPr>
            <a:xfrm>
              <a:off x="7869923" y="5386670"/>
              <a:ext cx="4848193" cy="406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lbert Sans" pitchFamily="2" charset="0"/>
                </a:rPr>
                <a:t>smart glasses that </a:t>
              </a:r>
              <a:r>
                <a:rPr lang="en-US" b="1" dirty="0">
                  <a:solidFill>
                    <a:srgbClr val="84A98C"/>
                  </a:solidFill>
                  <a:latin typeface="Albert Sans" pitchFamily="2" charset="0"/>
                </a:rPr>
                <a:t>transcribe speech into real-time captions</a:t>
              </a:r>
              <a:r>
                <a:rPr lang="en-US" dirty="0">
                  <a:solidFill>
                    <a:srgbClr val="84A98C"/>
                  </a:solidFill>
                  <a:latin typeface="Albert Sans" pitchFamily="2" charset="0"/>
                </a:rPr>
                <a:t> </a:t>
              </a:r>
              <a:r>
                <a:rPr lang="en-US" dirty="0">
                  <a:latin typeface="Albert Sans" pitchFamily="2" charset="0"/>
                </a:rPr>
                <a:t>visible only to the wearer. They offer a simple, hands-free solution for people with hearing loss to follow conversations naturally.</a:t>
              </a:r>
            </a:p>
            <a:p>
              <a:endParaRPr lang="en-US" sz="1600" dirty="0">
                <a:latin typeface="Albert Sans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5A3F46-F61F-0650-2060-53AC072F77AF}"/>
              </a:ext>
            </a:extLst>
          </p:cNvPr>
          <p:cNvGrpSpPr/>
          <p:nvPr/>
        </p:nvGrpSpPr>
        <p:grpSpPr>
          <a:xfrm>
            <a:off x="6353454" y="307562"/>
            <a:ext cx="2547499" cy="4063651"/>
            <a:chOff x="13470286" y="1875190"/>
            <a:chExt cx="5017708" cy="8004010"/>
          </a:xfrm>
        </p:grpSpPr>
        <p:pic>
          <p:nvPicPr>
            <p:cNvPr id="13" name="Picture 12" descr="A white circle shaped glasses&#10;&#10;AI-generated content may be incorrect.">
              <a:extLst>
                <a:ext uri="{FF2B5EF4-FFF2-40B4-BE49-F238E27FC236}">
                  <a16:creationId xmlns:a16="http://schemas.microsoft.com/office/drawing/2014/main" id="{9748C8A7-223C-AFFA-C36B-FF8D38C3B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7232" y="1875190"/>
              <a:ext cx="2590800" cy="2590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91F54-55BD-A8A5-CC15-B01C59E5C102}"/>
                </a:ext>
              </a:extLst>
            </p:cNvPr>
            <p:cNvSpPr txBox="1"/>
            <p:nvPr/>
          </p:nvSpPr>
          <p:spPr>
            <a:xfrm>
              <a:off x="13470286" y="4681727"/>
              <a:ext cx="4226830" cy="127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Jost SemiBold" panose="020B0604020202020204" charset="0"/>
                  <a:ea typeface="Jost SemiBold" panose="020B0604020202020204" charset="0"/>
                </a:rPr>
                <a:t>Transcribe Glasses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EB23F4-779F-23C9-1507-E35B721FDB2D}"/>
                </a:ext>
              </a:extLst>
            </p:cNvPr>
            <p:cNvSpPr txBox="1"/>
            <p:nvPr/>
          </p:nvSpPr>
          <p:spPr>
            <a:xfrm>
              <a:off x="13639801" y="5878181"/>
              <a:ext cx="4848193" cy="400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lbert Sans" pitchFamily="2" charset="0"/>
                </a:rPr>
                <a:t>lightweight device that clips onto any glasses, displaying </a:t>
              </a:r>
              <a:r>
                <a:rPr lang="en-US" b="1" dirty="0">
                  <a:solidFill>
                    <a:srgbClr val="84A98C"/>
                  </a:solidFill>
                  <a:latin typeface="Albert Sans" pitchFamily="2" charset="0"/>
                </a:rPr>
                <a:t>real-time</a:t>
              </a:r>
              <a:r>
                <a:rPr lang="en-US" dirty="0">
                  <a:solidFill>
                    <a:srgbClr val="84A98C"/>
                  </a:solidFill>
                  <a:latin typeface="Albert Sans" pitchFamily="2" charset="0"/>
                </a:rPr>
                <a:t> </a:t>
              </a:r>
              <a:r>
                <a:rPr lang="en-US" dirty="0">
                  <a:latin typeface="Albert Sans" pitchFamily="2" charset="0"/>
                </a:rPr>
                <a:t>captions in the user’s field of vision. It helps people who are deaf or hard of hearing stay engaged in conversations while maintaining eye contact.</a:t>
              </a:r>
              <a:endParaRPr lang="en-US" kern="1200" dirty="0">
                <a:solidFill>
                  <a:schemeClr val="dk1"/>
                </a:solidFill>
                <a:latin typeface="Albert Sans" pitchFamily="2" charset="0"/>
                <a:ea typeface="+mn-ea"/>
                <a:cs typeface="+mn-cs"/>
              </a:endParaRPr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782F571C-1EE5-5B1E-E0E1-2AE640629228}"/>
              </a:ext>
            </a:extLst>
          </p:cNvPr>
          <p:cNvSpPr txBox="1"/>
          <p:nvPr/>
        </p:nvSpPr>
        <p:spPr>
          <a:xfrm>
            <a:off x="125951" y="633022"/>
            <a:ext cx="377499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3600" dirty="0">
                <a:solidFill>
                  <a:schemeClr val="dk1"/>
                </a:solidFill>
                <a:latin typeface="Jost SemiBold"/>
                <a:cs typeface="Jost SemiBold"/>
                <a:sym typeface="Open Sans Extra Bold"/>
              </a:rPr>
              <a:t>Our Competitors</a:t>
            </a:r>
          </a:p>
        </p:txBody>
      </p:sp>
    </p:spTree>
    <p:extLst>
      <p:ext uri="{BB962C8B-B14F-4D97-AF65-F5344CB8AC3E}">
        <p14:creationId xmlns:p14="http://schemas.microsoft.com/office/powerpoint/2010/main" val="976439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20D65-A2DD-043C-D52D-78E25B7A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1">
            <a:extLst>
              <a:ext uri="{FF2B5EF4-FFF2-40B4-BE49-F238E27FC236}">
                <a16:creationId xmlns:a16="http://schemas.microsoft.com/office/drawing/2014/main" id="{A339D443-7747-6B13-E952-4474AB6AF308}"/>
              </a:ext>
            </a:extLst>
          </p:cNvPr>
          <p:cNvSpPr txBox="1"/>
          <p:nvPr/>
        </p:nvSpPr>
        <p:spPr>
          <a:xfrm>
            <a:off x="125951" y="633022"/>
            <a:ext cx="377499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3600" dirty="0">
                <a:solidFill>
                  <a:schemeClr val="dk1"/>
                </a:solidFill>
                <a:latin typeface="Jost SemiBold"/>
                <a:cs typeface="Jost SemiBold"/>
                <a:sym typeface="Open Sans Extra Bold"/>
              </a:rPr>
              <a:t>Price Comparison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22DE5C7E-8A91-656F-7E8D-8D15FFD08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31196"/>
              </p:ext>
            </p:extLst>
          </p:nvPr>
        </p:nvGraphicFramePr>
        <p:xfrm>
          <a:off x="924560" y="1282700"/>
          <a:ext cx="7569200" cy="3381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8118">
                  <a:extLst>
                    <a:ext uri="{9D8B030D-6E8A-4147-A177-3AD203B41FA5}">
                      <a16:colId xmlns:a16="http://schemas.microsoft.com/office/drawing/2014/main" val="922370036"/>
                    </a:ext>
                  </a:extLst>
                </a:gridCol>
                <a:gridCol w="3071082">
                  <a:extLst>
                    <a:ext uri="{9D8B030D-6E8A-4147-A177-3AD203B41FA5}">
                      <a16:colId xmlns:a16="http://schemas.microsoft.com/office/drawing/2014/main" val="3768285935"/>
                    </a:ext>
                  </a:extLst>
                </a:gridCol>
              </a:tblGrid>
              <a:tr h="619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Albert Sans" pitchFamily="2" charset="0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3E4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Albert Sans" pitchFamily="2" charset="0"/>
                          <a:ea typeface="+mn-ea"/>
                          <a:cs typeface="+mn-cs"/>
                        </a:rPr>
                        <a:t>Price</a:t>
                      </a:r>
                      <a:endParaRPr lang="en-US" sz="1800" dirty="0">
                        <a:latin typeface="Albert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3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51197"/>
                  </a:ext>
                </a:extLst>
              </a:tr>
              <a:tr h="69552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lbert Sans" pitchFamily="2" charset="0"/>
                        </a:rPr>
                        <a:t>Cochlear Implant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lbert Sans" pitchFamily="2" charset="0"/>
                        </a:rPr>
                        <a:t>600,000 EGP</a:t>
                      </a:r>
                    </a:p>
                    <a:p>
                      <a:pPr algn="r"/>
                      <a:endParaRPr lang="en-US" sz="1800" dirty="0">
                        <a:latin typeface="Albert Sans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151386"/>
                  </a:ext>
                </a:extLst>
              </a:tr>
              <a:tr h="69552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lbert Sans" pitchFamily="2" charset="0"/>
                        </a:rPr>
                        <a:t>Xander Glasses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lbert Sans" pitchFamily="2" charset="0"/>
                        </a:rPr>
                        <a:t>$4,999</a:t>
                      </a:r>
                    </a:p>
                    <a:p>
                      <a:pPr algn="r"/>
                      <a:endParaRPr lang="en-US" sz="1800" dirty="0">
                        <a:latin typeface="Albert Sans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253876"/>
                  </a:ext>
                </a:extLst>
              </a:tr>
              <a:tr h="69552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lbert Sans" pitchFamily="2" charset="0"/>
                        </a:rPr>
                        <a:t>Transcribe Glass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lbert Sans" pitchFamily="2" charset="0"/>
                          <a:ea typeface="+mn-ea"/>
                          <a:cs typeface="+mn-cs"/>
                        </a:rPr>
                        <a:t>$377 + $20/mo.</a:t>
                      </a:r>
                    </a:p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Albert Sans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63708"/>
                  </a:ext>
                </a:extLst>
              </a:tr>
              <a:tr h="67518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lbert Sans" pitchFamily="2" charset="0"/>
                        </a:rPr>
                        <a:t>VoiSee Glasses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2C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Albert Sans" pitchFamily="2" charset="0"/>
                          <a:ea typeface="+mn-ea"/>
                          <a:cs typeface="+mn-cs"/>
                        </a:rPr>
                        <a:t>$100 + $30/mo.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25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399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885F0DEF-075C-C67A-4F25-D7D1FC994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;p35">
            <a:extLst>
              <a:ext uri="{FF2B5EF4-FFF2-40B4-BE49-F238E27FC236}">
                <a16:creationId xmlns:a16="http://schemas.microsoft.com/office/drawing/2014/main" id="{37219627-E238-5273-954A-B63789F845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33" y="48744"/>
            <a:ext cx="3044528" cy="599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Current Solutions </a:t>
            </a:r>
            <a:endParaRPr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CC5DD6-BD37-6C15-B6BC-F7771A692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96745"/>
              </p:ext>
            </p:extLst>
          </p:nvPr>
        </p:nvGraphicFramePr>
        <p:xfrm>
          <a:off x="489856" y="850167"/>
          <a:ext cx="8164288" cy="4244589"/>
        </p:xfrm>
        <a:graphic>
          <a:graphicData uri="http://schemas.openxmlformats.org/drawingml/2006/table">
            <a:tbl>
              <a:tblPr/>
              <a:tblGrid>
                <a:gridCol w="2041072">
                  <a:extLst>
                    <a:ext uri="{9D8B030D-6E8A-4147-A177-3AD203B41FA5}">
                      <a16:colId xmlns:a16="http://schemas.microsoft.com/office/drawing/2014/main" val="3519536722"/>
                    </a:ext>
                  </a:extLst>
                </a:gridCol>
                <a:gridCol w="2041072">
                  <a:extLst>
                    <a:ext uri="{9D8B030D-6E8A-4147-A177-3AD203B41FA5}">
                      <a16:colId xmlns:a16="http://schemas.microsoft.com/office/drawing/2014/main" val="14038088"/>
                    </a:ext>
                  </a:extLst>
                </a:gridCol>
                <a:gridCol w="2041072">
                  <a:extLst>
                    <a:ext uri="{9D8B030D-6E8A-4147-A177-3AD203B41FA5}">
                      <a16:colId xmlns:a16="http://schemas.microsoft.com/office/drawing/2014/main" val="403571334"/>
                    </a:ext>
                  </a:extLst>
                </a:gridCol>
                <a:gridCol w="2041072">
                  <a:extLst>
                    <a:ext uri="{9D8B030D-6E8A-4147-A177-3AD203B41FA5}">
                      <a16:colId xmlns:a16="http://schemas.microsoft.com/office/drawing/2014/main" val="3251257091"/>
                    </a:ext>
                  </a:extLst>
                </a:gridCol>
              </a:tblGrid>
              <a:tr h="476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Solution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96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Main Approach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96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Limitation / Gap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96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Solutions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9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05734"/>
                  </a:ext>
                </a:extLst>
              </a:tr>
              <a:tr h="1255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Diabetes Apps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Manual logging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Time-consuming, user fatigue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Smartphone app, logging icon</a:t>
                      </a:r>
                    </a:p>
                    <a:p>
                      <a:pPr>
                        <a:buNone/>
                      </a:pPr>
                      <a:endParaRPr lang="en-US" sz="1100" dirty="0"/>
                    </a:p>
                    <a:p>
                      <a:pPr>
                        <a:buNone/>
                      </a:pPr>
                      <a:endParaRPr lang="en-US" sz="1100" dirty="0"/>
                    </a:p>
                    <a:p>
                      <a:pPr>
                        <a:buNone/>
                      </a:pPr>
                      <a:endParaRPr lang="en-US" sz="1100" dirty="0"/>
                    </a:p>
                    <a:p>
                      <a:pPr>
                        <a:buNone/>
                      </a:pPr>
                      <a:endParaRPr lang="en-US" sz="1100" dirty="0"/>
                    </a:p>
                    <a:p>
                      <a:pPr>
                        <a:buNone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179225"/>
                  </a:ext>
                </a:extLst>
              </a:tr>
              <a:tr h="1255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Hospitals / Clinics</a:t>
                      </a:r>
                      <a:endParaRPr 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In-person care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Reactive / late detection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748413"/>
                  </a:ext>
                </a:extLst>
              </a:tr>
              <a:tr h="1255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Fitness Apps</a:t>
                      </a:r>
                      <a:endParaRPr 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Activity tracking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Not medically validated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MyFitnessPal</a:t>
                      </a:r>
                    </a:p>
                    <a:p>
                      <a:pPr fontAlgn="base"/>
                      <a:endParaRPr lang="en-US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/>
                      <a:endParaRPr lang="en-US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/>
                      <a:endParaRPr lang="en-US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/>
                      <a:endParaRPr lang="en-US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604599"/>
                  </a:ext>
                </a:extLst>
              </a:tr>
            </a:tbl>
          </a:graphicData>
        </a:graphic>
      </p:graphicFrame>
      <p:pic>
        <p:nvPicPr>
          <p:cNvPr id="12" name="Picture 11" descr="A group of people sitting in chairs&#10;&#10;AI-generated content may be incorrect.">
            <a:extLst>
              <a:ext uri="{FF2B5EF4-FFF2-40B4-BE49-F238E27FC236}">
                <a16:creationId xmlns:a16="http://schemas.microsoft.com/office/drawing/2014/main" id="{65D9F1E5-8F9C-489C-F2C6-B75B4B130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29" y="2571749"/>
            <a:ext cx="2033015" cy="1261415"/>
          </a:xfrm>
          <a:prstGeom prst="rect">
            <a:avLst/>
          </a:prstGeom>
        </p:spPr>
      </p:pic>
      <p:pic>
        <p:nvPicPr>
          <p:cNvPr id="14" name="Picture 13" descr="A smart watch with a black band&#10;&#10;AI-generated content may be incorrect.">
            <a:extLst>
              <a:ext uri="{FF2B5EF4-FFF2-40B4-BE49-F238E27FC236}">
                <a16:creationId xmlns:a16="http://schemas.microsoft.com/office/drawing/2014/main" id="{D50B82AE-E1A4-C59B-57B4-9B0AEAE5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68511">
            <a:off x="6630416" y="4037337"/>
            <a:ext cx="1187611" cy="1187611"/>
          </a:xfrm>
          <a:prstGeom prst="rect">
            <a:avLst/>
          </a:prstGeom>
        </p:spPr>
      </p:pic>
      <p:pic>
        <p:nvPicPr>
          <p:cNvPr id="16" name="Picture 1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42E963F-EA3B-913C-FB0A-EAD3B08AC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512" y="3843187"/>
            <a:ext cx="698369" cy="1241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EE4E9A-C00F-BD00-3049-BF21CD7D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403" y="1330881"/>
            <a:ext cx="2023752" cy="12614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4C7AF1-4FA7-A219-9AA1-F374475D5625}"/>
              </a:ext>
            </a:extLst>
          </p:cNvPr>
          <p:cNvSpPr txBox="1"/>
          <p:nvPr/>
        </p:nvSpPr>
        <p:spPr>
          <a:xfrm>
            <a:off x="2269126" y="5429121"/>
            <a:ext cx="4605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2796F"/>
                </a:solidFill>
              </a:rPr>
              <a:t>How can we give every patient a 24/7 digital doctor?</a:t>
            </a:r>
          </a:p>
        </p:txBody>
      </p:sp>
    </p:spTree>
    <p:extLst>
      <p:ext uri="{BB962C8B-B14F-4D97-AF65-F5344CB8AC3E}">
        <p14:creationId xmlns:p14="http://schemas.microsoft.com/office/powerpoint/2010/main" val="2606253976"/>
      </p:ext>
    </p:extLst>
  </p:cSld>
  <p:clrMapOvr>
    <a:masterClrMapping/>
  </p:clrMapOvr>
  <p:transition spd="slow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30">
            <a:extLst>
              <a:ext uri="{FF2B5EF4-FFF2-40B4-BE49-F238E27FC236}">
                <a16:creationId xmlns:a16="http://schemas.microsoft.com/office/drawing/2014/main" id="{A85AD59A-205A-DBE8-161B-61D186CEB4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326" y="437709"/>
            <a:ext cx="6389143" cy="5971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-US" sz="3600" dirty="0"/>
              <a:t>Cost Structure (Prototype)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3015D92-7658-5FA6-F20B-0855CAAB6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80516"/>
              </p:ext>
            </p:extLst>
          </p:nvPr>
        </p:nvGraphicFramePr>
        <p:xfrm>
          <a:off x="1028700" y="1327082"/>
          <a:ext cx="77876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3820">
                  <a:extLst>
                    <a:ext uri="{9D8B030D-6E8A-4147-A177-3AD203B41FA5}">
                      <a16:colId xmlns:a16="http://schemas.microsoft.com/office/drawing/2014/main" val="3720932834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31904904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lbert Sans" pitchFamily="2" charset="0"/>
                        </a:rPr>
                        <a:t>Component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79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lbert Sans" pitchFamily="2" charset="0"/>
                        </a:rPr>
                        <a:t>Approx. Unit Cost (EGP)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79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43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lbert Sans" pitchFamily="2" charset="0"/>
                        </a:rPr>
                        <a:t>ESP32</a:t>
                      </a:r>
                      <a:r>
                        <a:rPr lang="en-US" sz="1600" dirty="0">
                          <a:latin typeface="Albert Sans" pitchFamily="2" charset="0"/>
                        </a:rPr>
                        <a:t> WRoom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lbert Sans" pitchFamily="2" charset="0"/>
                        </a:rPr>
                        <a:t>750 EGP</a:t>
                      </a:r>
                    </a:p>
                  </a:txBody>
                  <a:tcPr>
                    <a:lnL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3683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lbert Sans" pitchFamily="2" charset="0"/>
                        </a:rPr>
                        <a:t>OLED</a:t>
                      </a:r>
                      <a:r>
                        <a:rPr lang="en-US" sz="1600" dirty="0">
                          <a:latin typeface="Albert Sans" pitchFamily="2" charset="0"/>
                        </a:rPr>
                        <a:t> 0.96" Display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lbert Sans" pitchFamily="2" charset="0"/>
                        </a:rPr>
                        <a:t>170 EGP</a:t>
                      </a:r>
                    </a:p>
                  </a:txBody>
                  <a:tcPr>
                    <a:lnL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9972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lbert Sans" pitchFamily="2" charset="0"/>
                        </a:rPr>
                        <a:t>Battery</a:t>
                      </a:r>
                      <a:r>
                        <a:rPr lang="en-US" sz="1600" dirty="0">
                          <a:latin typeface="Albert Sans" pitchFamily="2" charset="0"/>
                        </a:rPr>
                        <a:t> (LiPo for OLED)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lbert Sans" pitchFamily="2" charset="0"/>
                        </a:rPr>
                        <a:t>130 EGP</a:t>
                      </a:r>
                      <a:endParaRPr lang="en-US" sz="1050" dirty="0">
                        <a:latin typeface="Albert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45674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lbert Sans" pitchFamily="2" charset="0"/>
                        </a:rPr>
                        <a:t>Wires, Connectors, PCB small parts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lbert Sans" pitchFamily="2" charset="0"/>
                        </a:rPr>
                        <a:t>40 EGP</a:t>
                      </a:r>
                    </a:p>
                  </a:txBody>
                  <a:tcPr>
                    <a:lnL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73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lbert Sans" pitchFamily="2" charset="0"/>
                        </a:rPr>
                        <a:t>Microphone</a:t>
                      </a:r>
                      <a:r>
                        <a:rPr lang="en-US" sz="1600" dirty="0">
                          <a:latin typeface="Albert Sans" pitchFamily="2" charset="0"/>
                        </a:rPr>
                        <a:t> (SPH0645 I2S)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lbert Sans" pitchFamily="2" charset="0"/>
                        </a:rPr>
                        <a:t>480 EGP</a:t>
                      </a:r>
                    </a:p>
                  </a:txBody>
                  <a:tcPr>
                    <a:lnL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42375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lbert Sans" pitchFamily="2" charset="0"/>
                        </a:rPr>
                        <a:t>3D Printed Materials (PLA + Printing)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lbert Sans" pitchFamily="2" charset="0"/>
                        </a:rPr>
                        <a:t>320 EGP</a:t>
                      </a:r>
                    </a:p>
                  </a:txBody>
                  <a:tcPr>
                    <a:lnL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3353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lbert Sans" pitchFamily="2" charset="0"/>
                        </a:rPr>
                        <a:t>Assembly</a:t>
                      </a:r>
                      <a:r>
                        <a:rPr lang="en-US" sz="1600" dirty="0">
                          <a:latin typeface="Albert Sans" pitchFamily="2" charset="0"/>
                        </a:rPr>
                        <a:t> + Miscellaneous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lbert Sans" pitchFamily="2" charset="0"/>
                        </a:rPr>
                        <a:t>1000 EGP</a:t>
                      </a:r>
                    </a:p>
                  </a:txBody>
                  <a:tcPr>
                    <a:lnL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795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lbert Sans" pitchFamily="2" charset="0"/>
                        </a:rPr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8E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lbert Sans" pitchFamily="2" charset="0"/>
                        </a:rPr>
                        <a:t>2890 EGP</a:t>
                      </a:r>
                    </a:p>
                  </a:txBody>
                  <a:tcPr>
                    <a:lnL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79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8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659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751724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5BE7-1C66-E2E7-7C2B-BA58CE9B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30">
            <a:extLst>
              <a:ext uri="{FF2B5EF4-FFF2-40B4-BE49-F238E27FC236}">
                <a16:creationId xmlns:a16="http://schemas.microsoft.com/office/drawing/2014/main" id="{412C32F6-003A-3E0E-3E16-C72D5BA84A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326" y="437709"/>
            <a:ext cx="6389143" cy="5971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-US" sz="3600" dirty="0"/>
              <a:t>Revenue Model</a:t>
            </a:r>
            <a:endParaRPr sz="3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3C83C7-945E-BFCD-3173-7717A3945062}"/>
              </a:ext>
            </a:extLst>
          </p:cNvPr>
          <p:cNvGrpSpPr/>
          <p:nvPr/>
        </p:nvGrpSpPr>
        <p:grpSpPr>
          <a:xfrm>
            <a:off x="6301625" y="1959688"/>
            <a:ext cx="1182532" cy="1384882"/>
            <a:chOff x="6301625" y="1959688"/>
            <a:chExt cx="1182532" cy="13848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333A65-21BC-8364-3C17-65A51B5FAE57}"/>
                </a:ext>
              </a:extLst>
            </p:cNvPr>
            <p:cNvGrpSpPr/>
            <p:nvPr/>
          </p:nvGrpSpPr>
          <p:grpSpPr>
            <a:xfrm>
              <a:off x="6464624" y="2381510"/>
              <a:ext cx="1019533" cy="963060"/>
              <a:chOff x="2960808" y="1600198"/>
              <a:chExt cx="1091412" cy="1030958"/>
            </a:xfrm>
          </p:grpSpPr>
          <p:sp>
            <p:nvSpPr>
              <p:cNvPr id="15" name="Rounded Rectangle 7">
                <a:extLst>
                  <a:ext uri="{FF2B5EF4-FFF2-40B4-BE49-F238E27FC236}">
                    <a16:creationId xmlns:a16="http://schemas.microsoft.com/office/drawing/2014/main" id="{B91B27FD-28E5-D1C4-E9E7-75234B6AB298}"/>
                  </a:ext>
                </a:extLst>
              </p:cNvPr>
              <p:cNvSpPr/>
              <p:nvPr/>
            </p:nvSpPr>
            <p:spPr>
              <a:xfrm>
                <a:off x="2960808" y="1600198"/>
                <a:ext cx="1091412" cy="1030958"/>
              </a:xfrm>
              <a:custGeom>
                <a:avLst/>
                <a:gdLst/>
                <a:ahLst/>
                <a:cxnLst/>
                <a:rect l="0" t="0" r="0" b="0"/>
                <a:pathLst>
                  <a:path w="1091412" h="1030958">
                    <a:moveTo>
                      <a:pt x="0" y="803482"/>
                    </a:moveTo>
                    <a:cubicBezTo>
                      <a:pt x="148662" y="325594"/>
                      <a:pt x="590935" y="0"/>
                      <a:pt x="1091412" y="1"/>
                    </a:cubicBezTo>
                    <a:lnTo>
                      <a:pt x="1091412" y="765811"/>
                    </a:lnTo>
                    <a:cubicBezTo>
                      <a:pt x="926254" y="765809"/>
                      <a:pt x="780303" y="873255"/>
                      <a:pt x="731243" y="1030958"/>
                    </a:cubicBezTo>
                    <a:close/>
                  </a:path>
                </a:pathLst>
              </a:custGeom>
              <a:solidFill>
                <a:srgbClr val="84A98C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1800" dirty="0">
                  <a:latin typeface="Albert Sans" pitchFamily="2" charset="0"/>
                </a:endParaRPr>
              </a:p>
            </p:txBody>
          </p:sp>
          <p:sp>
            <p:nvSpPr>
              <p:cNvPr id="16" name="Rounded Rectangle 8">
                <a:extLst>
                  <a:ext uri="{FF2B5EF4-FFF2-40B4-BE49-F238E27FC236}">
                    <a16:creationId xmlns:a16="http://schemas.microsoft.com/office/drawing/2014/main" id="{224FA74D-E553-D768-4E0C-FE30C3165596}"/>
                  </a:ext>
                </a:extLst>
              </p:cNvPr>
              <p:cNvSpPr/>
              <p:nvPr/>
            </p:nvSpPr>
            <p:spPr>
              <a:xfrm>
                <a:off x="2960808" y="1600198"/>
                <a:ext cx="1091412" cy="1030958"/>
              </a:xfrm>
              <a:custGeom>
                <a:avLst/>
                <a:gdLst/>
                <a:ahLst/>
                <a:cxnLst/>
                <a:rect l="0" t="0" r="0" b="0"/>
                <a:pathLst>
                  <a:path w="1091412" h="1030958">
                    <a:moveTo>
                      <a:pt x="0" y="803482"/>
                    </a:moveTo>
                    <a:cubicBezTo>
                      <a:pt x="148662" y="325594"/>
                      <a:pt x="590935" y="0"/>
                      <a:pt x="1091412" y="1"/>
                    </a:cubicBezTo>
                    <a:lnTo>
                      <a:pt x="1091412" y="765811"/>
                    </a:lnTo>
                    <a:cubicBezTo>
                      <a:pt x="926254" y="765809"/>
                      <a:pt x="780303" y="873255"/>
                      <a:pt x="731243" y="1030958"/>
                    </a:cubicBezTo>
                    <a:close/>
                  </a:path>
                </a:pathLst>
              </a:custGeom>
              <a:noFill/>
              <a:ln w="1428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 sz="1800">
                  <a:latin typeface="Albert Sans" pitchFamily="2" charset="0"/>
                </a:endParaRPr>
              </a:p>
            </p:txBody>
          </p:sp>
        </p:grpSp>
        <p:sp>
          <p:nvSpPr>
            <p:cNvPr id="9" name="Rounded Rectangle 10">
              <a:extLst>
                <a:ext uri="{FF2B5EF4-FFF2-40B4-BE49-F238E27FC236}">
                  <a16:creationId xmlns:a16="http://schemas.microsoft.com/office/drawing/2014/main" id="{4F60D3DB-F12D-3C0E-9D05-83E49DAFA489}"/>
                </a:ext>
              </a:extLst>
            </p:cNvPr>
            <p:cNvSpPr/>
            <p:nvPr/>
          </p:nvSpPr>
          <p:spPr>
            <a:xfrm>
              <a:off x="6903566" y="2718093"/>
              <a:ext cx="319485" cy="317741"/>
            </a:xfrm>
            <a:custGeom>
              <a:avLst/>
              <a:gdLst/>
              <a:ahLst/>
              <a:cxnLst/>
              <a:rect l="0" t="0" r="0" b="0"/>
              <a:pathLst>
                <a:path w="342009" h="340142">
                  <a:moveTo>
                    <a:pt x="31" y="131016"/>
                  </a:moveTo>
                  <a:cubicBezTo>
                    <a:pt x="26" y="62572"/>
                    <a:pt x="52544" y="5579"/>
                    <a:pt x="120760" y="0"/>
                  </a:cubicBezTo>
                  <a:lnTo>
                    <a:pt x="120760" y="124329"/>
                  </a:lnTo>
                  <a:lnTo>
                    <a:pt x="8989" y="178808"/>
                  </a:lnTo>
                  <a:cubicBezTo>
                    <a:pt x="3043" y="163571"/>
                    <a:pt x="0" y="147357"/>
                    <a:pt x="16" y="131002"/>
                  </a:cubicBezTo>
                  <a:close/>
                  <a:moveTo>
                    <a:pt x="127804" y="262418"/>
                  </a:moveTo>
                  <a:cubicBezTo>
                    <a:pt x="82700" y="261174"/>
                    <a:pt x="41390" y="236872"/>
                    <a:pt x="18390" y="198053"/>
                  </a:cubicBezTo>
                  <a:lnTo>
                    <a:pt x="136162" y="140660"/>
                  </a:lnTo>
                  <a:cubicBezTo>
                    <a:pt x="136996" y="140257"/>
                    <a:pt x="137774" y="139748"/>
                    <a:pt x="138477" y="139145"/>
                  </a:cubicBezTo>
                  <a:lnTo>
                    <a:pt x="239546" y="56178"/>
                  </a:lnTo>
                  <a:cubicBezTo>
                    <a:pt x="254077" y="77100"/>
                    <a:pt x="262181" y="101809"/>
                    <a:pt x="262864" y="127273"/>
                  </a:cubicBezTo>
                  <a:cubicBezTo>
                    <a:pt x="224451" y="114209"/>
                    <a:pt x="181953" y="124113"/>
                    <a:pt x="153273" y="152811"/>
                  </a:cubicBezTo>
                  <a:cubicBezTo>
                    <a:pt x="124593" y="181510"/>
                    <a:pt x="114716" y="224014"/>
                    <a:pt x="127804" y="262418"/>
                  </a:cubicBezTo>
                  <a:close/>
                  <a:moveTo>
                    <a:pt x="142191" y="14"/>
                  </a:moveTo>
                  <a:cubicBezTo>
                    <a:pt x="173995" y="2582"/>
                    <a:pt x="203769" y="16664"/>
                    <a:pt x="225930" y="39619"/>
                  </a:cubicBezTo>
                  <a:lnTo>
                    <a:pt x="142191" y="108370"/>
                  </a:lnTo>
                  <a:close/>
                  <a:moveTo>
                    <a:pt x="193598" y="228128"/>
                  </a:moveTo>
                  <a:cubicBezTo>
                    <a:pt x="193565" y="211185"/>
                    <a:pt x="205663" y="196647"/>
                    <a:pt x="222329" y="193599"/>
                  </a:cubicBezTo>
                  <a:cubicBezTo>
                    <a:pt x="238996" y="190552"/>
                    <a:pt x="255455" y="199868"/>
                    <a:pt x="261421" y="215726"/>
                  </a:cubicBezTo>
                  <a:cubicBezTo>
                    <a:pt x="250823" y="234630"/>
                    <a:pt x="235254" y="250273"/>
                    <a:pt x="216401" y="260961"/>
                  </a:cubicBezTo>
                  <a:cubicBezTo>
                    <a:pt x="202692" y="255849"/>
                    <a:pt x="193600" y="242759"/>
                    <a:pt x="193598" y="228128"/>
                  </a:cubicBezTo>
                  <a:close/>
                  <a:moveTo>
                    <a:pt x="228645" y="171664"/>
                  </a:moveTo>
                  <a:cubicBezTo>
                    <a:pt x="202967" y="171656"/>
                    <a:pt x="180517" y="188977"/>
                    <a:pt x="174008" y="213816"/>
                  </a:cubicBezTo>
                  <a:cubicBezTo>
                    <a:pt x="167500" y="238656"/>
                    <a:pt x="178572" y="264760"/>
                    <a:pt x="200955" y="277345"/>
                  </a:cubicBezTo>
                  <a:cubicBezTo>
                    <a:pt x="223337" y="289931"/>
                    <a:pt x="251393" y="285829"/>
                    <a:pt x="269236" y="267361"/>
                  </a:cubicBezTo>
                  <a:lnTo>
                    <a:pt x="269436" y="267161"/>
                  </a:lnTo>
                  <a:cubicBezTo>
                    <a:pt x="285077" y="250824"/>
                    <a:pt x="289460" y="226729"/>
                    <a:pt x="280574" y="205930"/>
                  </a:cubicBezTo>
                  <a:cubicBezTo>
                    <a:pt x="271688" y="185131"/>
                    <a:pt x="251248" y="171642"/>
                    <a:pt x="228631" y="171649"/>
                  </a:cubicBezTo>
                  <a:close/>
                  <a:moveTo>
                    <a:pt x="228631" y="313181"/>
                  </a:moveTo>
                  <a:cubicBezTo>
                    <a:pt x="189497" y="313175"/>
                    <a:pt x="155420" y="286463"/>
                    <a:pt x="146069" y="248463"/>
                  </a:cubicBezTo>
                  <a:cubicBezTo>
                    <a:pt x="136718" y="210463"/>
                    <a:pt x="154507" y="170987"/>
                    <a:pt x="189169" y="152821"/>
                  </a:cubicBezTo>
                  <a:cubicBezTo>
                    <a:pt x="223830" y="134655"/>
                    <a:pt x="266415" y="142489"/>
                    <a:pt x="292342" y="171801"/>
                  </a:cubicBezTo>
                  <a:cubicBezTo>
                    <a:pt x="318269" y="201113"/>
                    <a:pt x="320845" y="244336"/>
                    <a:pt x="298582" y="276520"/>
                  </a:cubicBezTo>
                  <a:lnTo>
                    <a:pt x="336430" y="314353"/>
                  </a:lnTo>
                  <a:cubicBezTo>
                    <a:pt x="342009" y="319936"/>
                    <a:pt x="342006" y="328984"/>
                    <a:pt x="336423" y="334563"/>
                  </a:cubicBezTo>
                  <a:cubicBezTo>
                    <a:pt x="330840" y="340142"/>
                    <a:pt x="321792" y="340138"/>
                    <a:pt x="316213" y="334556"/>
                  </a:cubicBezTo>
                  <a:lnTo>
                    <a:pt x="278609" y="296951"/>
                  </a:lnTo>
                  <a:cubicBezTo>
                    <a:pt x="264095" y="307518"/>
                    <a:pt x="246598" y="313196"/>
                    <a:pt x="228645" y="31316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1800" dirty="0">
                <a:latin typeface="Albert Sans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A181CC-BAA5-116E-D190-0E4413DF45F3}"/>
                </a:ext>
              </a:extLst>
            </p:cNvPr>
            <p:cNvSpPr txBox="1"/>
            <p:nvPr/>
          </p:nvSpPr>
          <p:spPr>
            <a:xfrm>
              <a:off x="6301625" y="1959688"/>
              <a:ext cx="96821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dirty="0">
                  <a:solidFill>
                    <a:schemeClr val="tx1"/>
                  </a:solidFill>
                  <a:latin typeface="Albert Sans" pitchFamily="2" charset="0"/>
                </a:rPr>
                <a:t>2020</a:t>
              </a:r>
              <a:r>
                <a:rPr lang="en-US" dirty="0">
                  <a:solidFill>
                    <a:schemeClr val="tx1"/>
                  </a:solidFill>
                  <a:latin typeface="Albert Sans" pitchFamily="2" charset="0"/>
                </a:rPr>
                <a:t>$</a:t>
              </a:r>
              <a:br>
                <a:rPr lang="en-US" dirty="0">
                  <a:solidFill>
                    <a:schemeClr val="tx1"/>
                  </a:solidFill>
                  <a:latin typeface="Albert Sans" pitchFamily="2" charset="0"/>
                </a:rPr>
              </a:br>
              <a:r>
                <a:rPr dirty="0">
                  <a:solidFill>
                    <a:schemeClr val="tx1"/>
                  </a:solidFill>
                  <a:latin typeface="Albert Sans" pitchFamily="2" charset="0"/>
                </a:rPr>
                <a:t>Gross Profit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4551A2-E363-834B-F40E-2B19BBDA8EB0}"/>
              </a:ext>
            </a:extLst>
          </p:cNvPr>
          <p:cNvGrpSpPr/>
          <p:nvPr/>
        </p:nvGrpSpPr>
        <p:grpSpPr>
          <a:xfrm>
            <a:off x="7484156" y="2226636"/>
            <a:ext cx="1880079" cy="2290323"/>
            <a:chOff x="7484156" y="2226636"/>
            <a:chExt cx="1880079" cy="22903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5BF1245-AFCD-7CD6-BCFD-FFF15BAE0588}"/>
                </a:ext>
              </a:extLst>
            </p:cNvPr>
            <p:cNvGrpSpPr/>
            <p:nvPr/>
          </p:nvGrpSpPr>
          <p:grpSpPr>
            <a:xfrm>
              <a:off x="7484156" y="2381512"/>
              <a:ext cx="1067723" cy="2135447"/>
              <a:chOff x="4052220" y="1600200"/>
              <a:chExt cx="1143000" cy="2286000"/>
            </a:xfrm>
          </p:grpSpPr>
          <p:sp>
            <p:nvSpPr>
              <p:cNvPr id="19" name="Rounded Rectangle 1">
                <a:extLst>
                  <a:ext uri="{FF2B5EF4-FFF2-40B4-BE49-F238E27FC236}">
                    <a16:creationId xmlns:a16="http://schemas.microsoft.com/office/drawing/2014/main" id="{83AE11E9-5C7E-D8A6-7391-30A229A4A3E1}"/>
                  </a:ext>
                </a:extLst>
              </p:cNvPr>
              <p:cNvSpPr/>
              <p:nvPr/>
            </p:nvSpPr>
            <p:spPr>
              <a:xfrm>
                <a:off x="4052220" y="1600200"/>
                <a:ext cx="1143000" cy="2286000"/>
              </a:xfrm>
              <a:custGeom>
                <a:avLst/>
                <a:gdLst/>
                <a:ahLst/>
                <a:cxnLst/>
                <a:rect l="0" t="0" r="0" b="0"/>
                <a:pathLst>
                  <a:path w="1143000" h="2286000">
                    <a:moveTo>
                      <a:pt x="0" y="0"/>
                    </a:moveTo>
                    <a:cubicBezTo>
                      <a:pt x="631261" y="0"/>
                      <a:pt x="1143000" y="511738"/>
                      <a:pt x="1143000" y="1143000"/>
                    </a:cubicBezTo>
                    <a:cubicBezTo>
                      <a:pt x="1143000" y="1774261"/>
                      <a:pt x="631261" y="2286000"/>
                      <a:pt x="0" y="2286000"/>
                    </a:cubicBezTo>
                    <a:lnTo>
                      <a:pt x="0" y="1520189"/>
                    </a:lnTo>
                    <a:cubicBezTo>
                      <a:pt x="208345" y="1520230"/>
                      <a:pt x="377264" y="1351345"/>
                      <a:pt x="377264" y="1142999"/>
                    </a:cubicBezTo>
                    <a:cubicBezTo>
                      <a:pt x="377264" y="934654"/>
                      <a:pt x="208345" y="765768"/>
                      <a:pt x="0" y="765809"/>
                    </a:cubicBezTo>
                    <a:close/>
                  </a:path>
                </a:pathLst>
              </a:custGeom>
              <a:solidFill>
                <a:srgbClr val="CAD2C5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1800" dirty="0">
                  <a:latin typeface="Albert Sans" pitchFamily="2" charset="0"/>
                </a:endParaRPr>
              </a:p>
            </p:txBody>
          </p:sp>
          <p:sp>
            <p:nvSpPr>
              <p:cNvPr id="20" name="Rounded Rectangle 2">
                <a:extLst>
                  <a:ext uri="{FF2B5EF4-FFF2-40B4-BE49-F238E27FC236}">
                    <a16:creationId xmlns:a16="http://schemas.microsoft.com/office/drawing/2014/main" id="{25E368A8-A7CC-3683-FEF6-2C115BB39431}"/>
                  </a:ext>
                </a:extLst>
              </p:cNvPr>
              <p:cNvSpPr/>
              <p:nvPr/>
            </p:nvSpPr>
            <p:spPr>
              <a:xfrm>
                <a:off x="4052220" y="1600200"/>
                <a:ext cx="1143000" cy="2286000"/>
              </a:xfrm>
              <a:custGeom>
                <a:avLst/>
                <a:gdLst/>
                <a:ahLst/>
                <a:cxnLst/>
                <a:rect l="0" t="0" r="0" b="0"/>
                <a:pathLst>
                  <a:path w="1143000" h="2286000">
                    <a:moveTo>
                      <a:pt x="0" y="0"/>
                    </a:moveTo>
                    <a:cubicBezTo>
                      <a:pt x="631261" y="0"/>
                      <a:pt x="1143000" y="511738"/>
                      <a:pt x="1143000" y="1143000"/>
                    </a:cubicBezTo>
                    <a:cubicBezTo>
                      <a:pt x="1143000" y="1774261"/>
                      <a:pt x="631261" y="2286000"/>
                      <a:pt x="0" y="2286000"/>
                    </a:cubicBezTo>
                    <a:lnTo>
                      <a:pt x="0" y="1520189"/>
                    </a:lnTo>
                    <a:cubicBezTo>
                      <a:pt x="208345" y="1520230"/>
                      <a:pt x="377264" y="1351345"/>
                      <a:pt x="377264" y="1142999"/>
                    </a:cubicBezTo>
                    <a:cubicBezTo>
                      <a:pt x="377264" y="934654"/>
                      <a:pt x="208345" y="765768"/>
                      <a:pt x="0" y="765809"/>
                    </a:cubicBezTo>
                    <a:close/>
                  </a:path>
                </a:pathLst>
              </a:custGeom>
              <a:noFill/>
              <a:ln w="1428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 sz="1800">
                  <a:latin typeface="Albert Sans" pitchFamily="2" charset="0"/>
                </a:endParaRPr>
              </a:p>
            </p:txBody>
          </p:sp>
        </p:grpSp>
        <p:sp>
          <p:nvSpPr>
            <p:cNvPr id="10" name="Rounded Rectangle 11">
              <a:extLst>
                <a:ext uri="{FF2B5EF4-FFF2-40B4-BE49-F238E27FC236}">
                  <a16:creationId xmlns:a16="http://schemas.microsoft.com/office/drawing/2014/main" id="{56A899A2-821F-049E-86DA-5356B86CAAA1}"/>
                </a:ext>
              </a:extLst>
            </p:cNvPr>
            <p:cNvSpPr/>
            <p:nvPr/>
          </p:nvSpPr>
          <p:spPr>
            <a:xfrm>
              <a:off x="8034080" y="3289070"/>
              <a:ext cx="320271" cy="320323"/>
            </a:xfrm>
            <a:custGeom>
              <a:avLst/>
              <a:gdLst/>
              <a:ahLst/>
              <a:cxnLst/>
              <a:rect l="0" t="0" r="0" b="0"/>
              <a:pathLst>
                <a:path w="342851" h="342906">
                  <a:moveTo>
                    <a:pt x="342851" y="250037"/>
                  </a:moveTo>
                  <a:cubicBezTo>
                    <a:pt x="342851" y="301327"/>
                    <a:pt x="301272" y="342906"/>
                    <a:pt x="249982" y="342906"/>
                  </a:cubicBezTo>
                  <a:cubicBezTo>
                    <a:pt x="198692" y="342906"/>
                    <a:pt x="157113" y="301327"/>
                    <a:pt x="157113" y="250037"/>
                  </a:cubicBezTo>
                  <a:cubicBezTo>
                    <a:pt x="157113" y="198747"/>
                    <a:pt x="198692" y="157168"/>
                    <a:pt x="249982" y="157168"/>
                  </a:cubicBezTo>
                  <a:cubicBezTo>
                    <a:pt x="301239" y="157247"/>
                    <a:pt x="342772" y="198779"/>
                    <a:pt x="342851" y="250037"/>
                  </a:cubicBezTo>
                  <a:close/>
                  <a:moveTo>
                    <a:pt x="236123" y="303615"/>
                  </a:moveTo>
                  <a:cubicBezTo>
                    <a:pt x="238096" y="303615"/>
                    <a:pt x="239695" y="305214"/>
                    <a:pt x="239695" y="307187"/>
                  </a:cubicBezTo>
                  <a:lnTo>
                    <a:pt x="239695" y="309901"/>
                  </a:lnTo>
                  <a:cubicBezTo>
                    <a:pt x="239695" y="315819"/>
                    <a:pt x="244492" y="320617"/>
                    <a:pt x="250410" y="320617"/>
                  </a:cubicBezTo>
                  <a:cubicBezTo>
                    <a:pt x="256328" y="320617"/>
                    <a:pt x="261126" y="315819"/>
                    <a:pt x="261126" y="309901"/>
                  </a:cubicBezTo>
                  <a:lnTo>
                    <a:pt x="261126" y="305472"/>
                  </a:lnTo>
                  <a:cubicBezTo>
                    <a:pt x="261102" y="303781"/>
                    <a:pt x="262316" y="302325"/>
                    <a:pt x="263984" y="302043"/>
                  </a:cubicBezTo>
                  <a:cubicBezTo>
                    <a:pt x="277627" y="299248"/>
                    <a:pt x="287527" y="287392"/>
                    <a:pt x="287844" y="273468"/>
                  </a:cubicBezTo>
                  <a:cubicBezTo>
                    <a:pt x="287970" y="261237"/>
                    <a:pt x="280519" y="250203"/>
                    <a:pt x="269127" y="245751"/>
                  </a:cubicBezTo>
                  <a:lnTo>
                    <a:pt x="239695" y="233892"/>
                  </a:lnTo>
                  <a:cubicBezTo>
                    <a:pt x="235896" y="232418"/>
                    <a:pt x="233695" y="228437"/>
                    <a:pt x="234468" y="224436"/>
                  </a:cubicBezTo>
                  <a:cubicBezTo>
                    <a:pt x="235240" y="220435"/>
                    <a:pt x="238763" y="217559"/>
                    <a:pt x="242838" y="217604"/>
                  </a:cubicBezTo>
                  <a:lnTo>
                    <a:pt x="271413" y="217604"/>
                  </a:lnTo>
                  <a:cubicBezTo>
                    <a:pt x="277331" y="217604"/>
                    <a:pt x="282129" y="212807"/>
                    <a:pt x="282129" y="206889"/>
                  </a:cubicBezTo>
                  <a:cubicBezTo>
                    <a:pt x="282129" y="200970"/>
                    <a:pt x="277331" y="196173"/>
                    <a:pt x="271413" y="196173"/>
                  </a:cubicBezTo>
                  <a:lnTo>
                    <a:pt x="263841" y="196173"/>
                  </a:lnTo>
                  <a:cubicBezTo>
                    <a:pt x="261868" y="196173"/>
                    <a:pt x="260269" y="194574"/>
                    <a:pt x="260269" y="192601"/>
                  </a:cubicBezTo>
                  <a:lnTo>
                    <a:pt x="260269" y="189029"/>
                  </a:lnTo>
                  <a:cubicBezTo>
                    <a:pt x="260269" y="183111"/>
                    <a:pt x="255471" y="178314"/>
                    <a:pt x="249553" y="178314"/>
                  </a:cubicBezTo>
                  <a:cubicBezTo>
                    <a:pt x="243635" y="178314"/>
                    <a:pt x="238838" y="183111"/>
                    <a:pt x="238838" y="189029"/>
                  </a:cubicBezTo>
                  <a:lnTo>
                    <a:pt x="238838" y="193458"/>
                  </a:lnTo>
                  <a:cubicBezTo>
                    <a:pt x="238861" y="195150"/>
                    <a:pt x="237648" y="196606"/>
                    <a:pt x="235980" y="196887"/>
                  </a:cubicBezTo>
                  <a:cubicBezTo>
                    <a:pt x="222919" y="199415"/>
                    <a:pt x="213105" y="210278"/>
                    <a:pt x="211913" y="223528"/>
                  </a:cubicBezTo>
                  <a:cubicBezTo>
                    <a:pt x="210720" y="236778"/>
                    <a:pt x="218437" y="249218"/>
                    <a:pt x="230837" y="254037"/>
                  </a:cubicBezTo>
                  <a:lnTo>
                    <a:pt x="260269" y="265896"/>
                  </a:lnTo>
                  <a:cubicBezTo>
                    <a:pt x="263502" y="267151"/>
                    <a:pt x="265611" y="270287"/>
                    <a:pt x="265555" y="273754"/>
                  </a:cubicBezTo>
                  <a:cubicBezTo>
                    <a:pt x="265555" y="278410"/>
                    <a:pt x="261781" y="282184"/>
                    <a:pt x="257126" y="282184"/>
                  </a:cubicBezTo>
                  <a:lnTo>
                    <a:pt x="228551" y="282184"/>
                  </a:lnTo>
                  <a:cubicBezTo>
                    <a:pt x="222633" y="282184"/>
                    <a:pt x="217835" y="286981"/>
                    <a:pt x="217835" y="292899"/>
                  </a:cubicBezTo>
                  <a:cubicBezTo>
                    <a:pt x="217835" y="298817"/>
                    <a:pt x="222633" y="303615"/>
                    <a:pt x="228551" y="303615"/>
                  </a:cubicBezTo>
                  <a:close/>
                  <a:moveTo>
                    <a:pt x="8380" y="209460"/>
                  </a:moveTo>
                  <a:cubicBezTo>
                    <a:pt x="3014" y="204101"/>
                    <a:pt x="0" y="196828"/>
                    <a:pt x="0" y="189243"/>
                  </a:cubicBezTo>
                  <a:cubicBezTo>
                    <a:pt x="0" y="181659"/>
                    <a:pt x="3014" y="174386"/>
                    <a:pt x="8380" y="169027"/>
                  </a:cubicBezTo>
                  <a:lnTo>
                    <a:pt x="162971" y="14293"/>
                  </a:lnTo>
                  <a:cubicBezTo>
                    <a:pt x="172419" y="5552"/>
                    <a:pt x="184685" y="484"/>
                    <a:pt x="197547" y="6"/>
                  </a:cubicBezTo>
                  <a:lnTo>
                    <a:pt x="258411" y="6"/>
                  </a:lnTo>
                  <a:cubicBezTo>
                    <a:pt x="265957" y="0"/>
                    <a:pt x="273199" y="2978"/>
                    <a:pt x="278557" y="8292"/>
                  </a:cubicBezTo>
                  <a:cubicBezTo>
                    <a:pt x="284011" y="13638"/>
                    <a:pt x="287098" y="20944"/>
                    <a:pt x="287129" y="28581"/>
                  </a:cubicBezTo>
                  <a:lnTo>
                    <a:pt x="287129" y="85159"/>
                  </a:lnTo>
                  <a:cubicBezTo>
                    <a:pt x="286349" y="97911"/>
                    <a:pt x="281319" y="110034"/>
                    <a:pt x="272842" y="119592"/>
                  </a:cubicBezTo>
                  <a:lnTo>
                    <a:pt x="259412" y="133879"/>
                  </a:lnTo>
                  <a:cubicBezTo>
                    <a:pt x="258085" y="135285"/>
                    <a:pt x="256196" y="136020"/>
                    <a:pt x="254268" y="135880"/>
                  </a:cubicBezTo>
                  <a:cubicBezTo>
                    <a:pt x="222522" y="135051"/>
                    <a:pt x="191863" y="147467"/>
                    <a:pt x="169639" y="170152"/>
                  </a:cubicBezTo>
                  <a:cubicBezTo>
                    <a:pt x="147416" y="192836"/>
                    <a:pt x="135631" y="223744"/>
                    <a:pt x="137111" y="255466"/>
                  </a:cubicBezTo>
                  <a:cubicBezTo>
                    <a:pt x="137214" y="257361"/>
                    <a:pt x="136544" y="259218"/>
                    <a:pt x="135253" y="260610"/>
                  </a:cubicBezTo>
                  <a:lnTo>
                    <a:pt x="117823" y="278326"/>
                  </a:lnTo>
                  <a:cubicBezTo>
                    <a:pt x="112588" y="283855"/>
                    <a:pt x="105291" y="286961"/>
                    <a:pt x="97677" y="286899"/>
                  </a:cubicBezTo>
                  <a:cubicBezTo>
                    <a:pt x="90082" y="286942"/>
                    <a:pt x="82782" y="283961"/>
                    <a:pt x="77389" y="278612"/>
                  </a:cubicBezTo>
                  <a:close/>
                  <a:moveTo>
                    <a:pt x="208405" y="107162"/>
                  </a:moveTo>
                  <a:cubicBezTo>
                    <a:pt x="224187" y="107162"/>
                    <a:pt x="236980" y="94368"/>
                    <a:pt x="236980" y="78587"/>
                  </a:cubicBezTo>
                  <a:cubicBezTo>
                    <a:pt x="236980" y="62805"/>
                    <a:pt x="224187" y="50012"/>
                    <a:pt x="208405" y="50012"/>
                  </a:cubicBezTo>
                  <a:cubicBezTo>
                    <a:pt x="192624" y="50012"/>
                    <a:pt x="179830" y="62805"/>
                    <a:pt x="179830" y="78587"/>
                  </a:cubicBezTo>
                  <a:cubicBezTo>
                    <a:pt x="179830" y="94368"/>
                    <a:pt x="192624" y="107162"/>
                    <a:pt x="208405" y="107162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rtlCol="0" anchor="ctr"/>
            <a:lstStyle/>
            <a:p>
              <a:pPr algn="ctr"/>
              <a:endParaRPr sz="1800" dirty="0">
                <a:solidFill>
                  <a:schemeClr val="tx1"/>
                </a:solidFill>
                <a:latin typeface="Albert Sans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D8C6AA-B06B-23C9-7214-C717FF38E858}"/>
                </a:ext>
              </a:extLst>
            </p:cNvPr>
            <p:cNvSpPr txBox="1"/>
            <p:nvPr/>
          </p:nvSpPr>
          <p:spPr>
            <a:xfrm>
              <a:off x="8486254" y="2226636"/>
              <a:ext cx="8779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dirty="0">
                  <a:solidFill>
                    <a:schemeClr val="tx1"/>
                  </a:solidFill>
                  <a:latin typeface="Albert Sans" pitchFamily="2" charset="0"/>
                </a:rPr>
                <a:t>500</a:t>
              </a:r>
              <a:r>
                <a:rPr lang="en-US" dirty="0">
                  <a:solidFill>
                    <a:schemeClr val="tx1"/>
                  </a:solidFill>
                  <a:latin typeface="Albert Sans" pitchFamily="2" charset="0"/>
                </a:rPr>
                <a:t>0$</a:t>
              </a:r>
              <a:r>
                <a:rPr dirty="0">
                  <a:solidFill>
                    <a:schemeClr val="tx1"/>
                  </a:solidFill>
                  <a:latin typeface="Albert Sans" pitchFamily="2" charset="0"/>
                </a:rPr>
                <a:t> Selling Price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2B456D-F316-1131-AF75-46321435D9CB}"/>
              </a:ext>
            </a:extLst>
          </p:cNvPr>
          <p:cNvGrpSpPr/>
          <p:nvPr/>
        </p:nvGrpSpPr>
        <p:grpSpPr>
          <a:xfrm>
            <a:off x="5339829" y="3132076"/>
            <a:ext cx="2144328" cy="1644629"/>
            <a:chOff x="5339829" y="3132076"/>
            <a:chExt cx="2144328" cy="16446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26D8E3-AF48-D237-B9C3-CE2A77FA1CA2}"/>
                </a:ext>
              </a:extLst>
            </p:cNvPr>
            <p:cNvGrpSpPr/>
            <p:nvPr/>
          </p:nvGrpSpPr>
          <p:grpSpPr>
            <a:xfrm>
              <a:off x="6363802" y="3132076"/>
              <a:ext cx="1120355" cy="1384882"/>
              <a:chOff x="2852878" y="2403681"/>
              <a:chExt cx="1199342" cy="1482519"/>
            </a:xfrm>
          </p:grpSpPr>
          <p:sp>
            <p:nvSpPr>
              <p:cNvPr id="17" name="Rounded Rectangle 4">
                <a:extLst>
                  <a:ext uri="{FF2B5EF4-FFF2-40B4-BE49-F238E27FC236}">
                    <a16:creationId xmlns:a16="http://schemas.microsoft.com/office/drawing/2014/main" id="{A647C270-5FA7-B244-0B0F-B288C06B2536}"/>
                  </a:ext>
                </a:extLst>
              </p:cNvPr>
              <p:cNvSpPr/>
              <p:nvPr/>
            </p:nvSpPr>
            <p:spPr>
              <a:xfrm>
                <a:off x="2852878" y="2403681"/>
                <a:ext cx="1199342" cy="1482519"/>
              </a:xfrm>
              <a:custGeom>
                <a:avLst/>
                <a:gdLst/>
                <a:ahLst/>
                <a:cxnLst/>
                <a:rect l="0" t="0" r="0" b="0"/>
                <a:pathLst>
                  <a:path w="1199342" h="1482519">
                    <a:moveTo>
                      <a:pt x="1199342" y="1482518"/>
                    </a:moveTo>
                    <a:cubicBezTo>
                      <a:pt x="835993" y="1482519"/>
                      <a:pt x="494288" y="1309763"/>
                      <a:pt x="278873" y="1017155"/>
                    </a:cubicBezTo>
                    <a:cubicBezTo>
                      <a:pt x="63459" y="724546"/>
                      <a:pt x="0" y="346949"/>
                      <a:pt x="107929" y="0"/>
                    </a:cubicBezTo>
                    <a:lnTo>
                      <a:pt x="839173" y="227476"/>
                    </a:lnTo>
                    <a:cubicBezTo>
                      <a:pt x="803556" y="341969"/>
                      <a:pt x="824497" y="466578"/>
                      <a:pt x="895585" y="563139"/>
                    </a:cubicBezTo>
                    <a:cubicBezTo>
                      <a:pt x="966672" y="659700"/>
                      <a:pt x="1079436" y="716709"/>
                      <a:pt x="1199342" y="716708"/>
                    </a:cubicBezTo>
                    <a:close/>
                  </a:path>
                </a:pathLst>
              </a:custGeom>
              <a:solidFill>
                <a:srgbClr val="354F52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1800" dirty="0">
                  <a:latin typeface="Albert Sans" pitchFamily="2" charset="0"/>
                </a:endParaRPr>
              </a:p>
            </p:txBody>
          </p:sp>
          <p:sp>
            <p:nvSpPr>
              <p:cNvPr id="18" name="Rounded Rectangle 5">
                <a:extLst>
                  <a:ext uri="{FF2B5EF4-FFF2-40B4-BE49-F238E27FC236}">
                    <a16:creationId xmlns:a16="http://schemas.microsoft.com/office/drawing/2014/main" id="{5EBF27D3-2E2D-E6F6-23AD-11146FE4577D}"/>
                  </a:ext>
                </a:extLst>
              </p:cNvPr>
              <p:cNvSpPr/>
              <p:nvPr/>
            </p:nvSpPr>
            <p:spPr>
              <a:xfrm>
                <a:off x="2852878" y="2403681"/>
                <a:ext cx="1199342" cy="1482519"/>
              </a:xfrm>
              <a:custGeom>
                <a:avLst/>
                <a:gdLst/>
                <a:ahLst/>
                <a:cxnLst/>
                <a:rect l="0" t="0" r="0" b="0"/>
                <a:pathLst>
                  <a:path w="1199342" h="1482519">
                    <a:moveTo>
                      <a:pt x="1199342" y="1482518"/>
                    </a:moveTo>
                    <a:cubicBezTo>
                      <a:pt x="835993" y="1482519"/>
                      <a:pt x="494288" y="1309763"/>
                      <a:pt x="278873" y="1017155"/>
                    </a:cubicBezTo>
                    <a:cubicBezTo>
                      <a:pt x="63459" y="724546"/>
                      <a:pt x="0" y="346949"/>
                      <a:pt x="107929" y="0"/>
                    </a:cubicBezTo>
                    <a:lnTo>
                      <a:pt x="839173" y="227476"/>
                    </a:lnTo>
                    <a:cubicBezTo>
                      <a:pt x="803556" y="341969"/>
                      <a:pt x="824497" y="466578"/>
                      <a:pt x="895585" y="563139"/>
                    </a:cubicBezTo>
                    <a:cubicBezTo>
                      <a:pt x="966672" y="659700"/>
                      <a:pt x="1079436" y="716709"/>
                      <a:pt x="1199342" y="716708"/>
                    </a:cubicBezTo>
                    <a:close/>
                  </a:path>
                </a:pathLst>
              </a:custGeom>
              <a:noFill/>
              <a:ln w="1428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 sz="1800">
                  <a:latin typeface="Albert Sans" pitchFamily="2" charset="0"/>
                </a:endParaRPr>
              </a:p>
            </p:txBody>
          </p:sp>
        </p:grpSp>
        <p:sp>
          <p:nvSpPr>
            <p:cNvPr id="11" name="Rounded Rectangle 12">
              <a:extLst>
                <a:ext uri="{FF2B5EF4-FFF2-40B4-BE49-F238E27FC236}">
                  <a16:creationId xmlns:a16="http://schemas.microsoft.com/office/drawing/2014/main" id="{17873D49-7D97-7DBB-EDD2-CF114AAA7119}"/>
                </a:ext>
              </a:extLst>
            </p:cNvPr>
            <p:cNvSpPr/>
            <p:nvPr/>
          </p:nvSpPr>
          <p:spPr>
            <a:xfrm>
              <a:off x="6750375" y="3716638"/>
              <a:ext cx="312133" cy="308138"/>
            </a:xfrm>
            <a:custGeom>
              <a:avLst/>
              <a:gdLst/>
              <a:ahLst/>
              <a:cxnLst/>
              <a:rect l="0" t="0" r="0" b="0"/>
              <a:pathLst>
                <a:path w="334139" h="329862">
                  <a:moveTo>
                    <a:pt x="1954" y="45071"/>
                  </a:moveTo>
                  <a:cubicBezTo>
                    <a:pt x="1941" y="24580"/>
                    <a:pt x="16667" y="7050"/>
                    <a:pt x="36851" y="3525"/>
                  </a:cubicBezTo>
                  <a:cubicBezTo>
                    <a:pt x="57036" y="0"/>
                    <a:pt x="76831" y="11502"/>
                    <a:pt x="83764" y="30783"/>
                  </a:cubicBezTo>
                  <a:lnTo>
                    <a:pt x="101895" y="30783"/>
                  </a:lnTo>
                  <a:cubicBezTo>
                    <a:pt x="109682" y="30783"/>
                    <a:pt x="117554" y="32855"/>
                    <a:pt x="123798" y="37827"/>
                  </a:cubicBezTo>
                  <a:cubicBezTo>
                    <a:pt x="130378" y="43025"/>
                    <a:pt x="134185" y="50973"/>
                    <a:pt x="134114" y="59358"/>
                  </a:cubicBezTo>
                  <a:lnTo>
                    <a:pt x="134114" y="147941"/>
                  </a:lnTo>
                  <a:lnTo>
                    <a:pt x="141243" y="147941"/>
                  </a:lnTo>
                  <a:cubicBezTo>
                    <a:pt x="149134" y="147941"/>
                    <a:pt x="155531" y="154337"/>
                    <a:pt x="155531" y="162228"/>
                  </a:cubicBezTo>
                  <a:cubicBezTo>
                    <a:pt x="155531" y="170119"/>
                    <a:pt x="149134" y="176516"/>
                    <a:pt x="141243" y="176516"/>
                  </a:cubicBezTo>
                  <a:lnTo>
                    <a:pt x="134099" y="176516"/>
                  </a:lnTo>
                  <a:lnTo>
                    <a:pt x="134099" y="273670"/>
                  </a:lnTo>
                  <a:cubicBezTo>
                    <a:pt x="134174" y="282053"/>
                    <a:pt x="130372" y="290000"/>
                    <a:pt x="123798" y="295202"/>
                  </a:cubicBezTo>
                  <a:cubicBezTo>
                    <a:pt x="117554" y="300188"/>
                    <a:pt x="109682" y="302245"/>
                    <a:pt x="101895" y="302245"/>
                  </a:cubicBezTo>
                  <a:lnTo>
                    <a:pt x="81950" y="302245"/>
                  </a:lnTo>
                  <a:cubicBezTo>
                    <a:pt x="72938" y="320617"/>
                    <a:pt x="52032" y="329862"/>
                    <a:pt x="32378" y="324167"/>
                  </a:cubicBezTo>
                  <a:cubicBezTo>
                    <a:pt x="12723" y="318471"/>
                    <a:pt x="0" y="299481"/>
                    <a:pt x="2207" y="279138"/>
                  </a:cubicBezTo>
                  <a:cubicBezTo>
                    <a:pt x="4414" y="258794"/>
                    <a:pt x="20915" y="242975"/>
                    <a:pt x="41334" y="241627"/>
                  </a:cubicBezTo>
                  <a:cubicBezTo>
                    <a:pt x="61752" y="240280"/>
                    <a:pt x="80189" y="253793"/>
                    <a:pt x="85050" y="273670"/>
                  </a:cubicBezTo>
                  <a:lnTo>
                    <a:pt x="101895" y="273670"/>
                  </a:lnTo>
                  <a:cubicBezTo>
                    <a:pt x="103136" y="273722"/>
                    <a:pt x="104374" y="273528"/>
                    <a:pt x="105539" y="273099"/>
                  </a:cubicBezTo>
                  <a:lnTo>
                    <a:pt x="105539" y="176516"/>
                  </a:lnTo>
                  <a:lnTo>
                    <a:pt x="83764" y="176516"/>
                  </a:lnTo>
                  <a:cubicBezTo>
                    <a:pt x="76822" y="195791"/>
                    <a:pt x="57027" y="207286"/>
                    <a:pt x="36845" y="203762"/>
                  </a:cubicBezTo>
                  <a:cubicBezTo>
                    <a:pt x="16662" y="200238"/>
                    <a:pt x="1934" y="182716"/>
                    <a:pt x="1934" y="162228"/>
                  </a:cubicBezTo>
                  <a:cubicBezTo>
                    <a:pt x="1934" y="141740"/>
                    <a:pt x="16662" y="124218"/>
                    <a:pt x="36845" y="120694"/>
                  </a:cubicBezTo>
                  <a:cubicBezTo>
                    <a:pt x="57027" y="117170"/>
                    <a:pt x="76822" y="128665"/>
                    <a:pt x="83764" y="147941"/>
                  </a:cubicBezTo>
                  <a:lnTo>
                    <a:pt x="105539" y="147941"/>
                  </a:lnTo>
                  <a:lnTo>
                    <a:pt x="105539" y="59930"/>
                  </a:lnTo>
                  <a:cubicBezTo>
                    <a:pt x="104374" y="59501"/>
                    <a:pt x="103136" y="59307"/>
                    <a:pt x="101895" y="59358"/>
                  </a:cubicBezTo>
                  <a:lnTo>
                    <a:pt x="83764" y="59358"/>
                  </a:lnTo>
                  <a:cubicBezTo>
                    <a:pt x="76802" y="78604"/>
                    <a:pt x="57024" y="90070"/>
                    <a:pt x="36863" y="86549"/>
                  </a:cubicBezTo>
                  <a:cubicBezTo>
                    <a:pt x="16702" y="83028"/>
                    <a:pt x="1981" y="65537"/>
                    <a:pt x="1954" y="45071"/>
                  </a:cubicBezTo>
                  <a:close/>
                  <a:moveTo>
                    <a:pt x="191264" y="255097"/>
                  </a:moveTo>
                  <a:cubicBezTo>
                    <a:pt x="182691" y="255097"/>
                    <a:pt x="176976" y="249382"/>
                    <a:pt x="176976" y="240809"/>
                  </a:cubicBezTo>
                  <a:lnTo>
                    <a:pt x="176976" y="76503"/>
                  </a:lnTo>
                  <a:cubicBezTo>
                    <a:pt x="176976" y="67931"/>
                    <a:pt x="182691" y="62216"/>
                    <a:pt x="191264" y="62216"/>
                  </a:cubicBezTo>
                  <a:lnTo>
                    <a:pt x="278417" y="62216"/>
                  </a:lnTo>
                  <a:cubicBezTo>
                    <a:pt x="282704" y="62216"/>
                    <a:pt x="285561" y="63644"/>
                    <a:pt x="288419" y="66502"/>
                  </a:cubicBezTo>
                  <a:lnTo>
                    <a:pt x="329852" y="107936"/>
                  </a:lnTo>
                  <a:cubicBezTo>
                    <a:pt x="332710" y="110793"/>
                    <a:pt x="334139" y="113651"/>
                    <a:pt x="334139" y="117937"/>
                  </a:cubicBezTo>
                  <a:lnTo>
                    <a:pt x="334139" y="240809"/>
                  </a:lnTo>
                  <a:cubicBezTo>
                    <a:pt x="334139" y="249382"/>
                    <a:pt x="328424" y="255097"/>
                    <a:pt x="319851" y="255097"/>
                  </a:cubicBezTo>
                  <a:close/>
                  <a:moveTo>
                    <a:pt x="243413" y="139368"/>
                  </a:moveTo>
                  <a:cubicBezTo>
                    <a:pt x="243413" y="133867"/>
                    <a:pt x="247185" y="130081"/>
                    <a:pt x="252700" y="130081"/>
                  </a:cubicBezTo>
                  <a:cubicBezTo>
                    <a:pt x="254700" y="130081"/>
                    <a:pt x="256415" y="130910"/>
                    <a:pt x="261044" y="133996"/>
                  </a:cubicBezTo>
                  <a:cubicBezTo>
                    <a:pt x="265965" y="137199"/>
                    <a:pt x="272548" y="135845"/>
                    <a:pt x="275805" y="130959"/>
                  </a:cubicBezTo>
                  <a:cubicBezTo>
                    <a:pt x="279062" y="126073"/>
                    <a:pt x="277781" y="119476"/>
                    <a:pt x="272931" y="116165"/>
                  </a:cubicBezTo>
                  <a:lnTo>
                    <a:pt x="272402" y="115822"/>
                  </a:lnTo>
                  <a:cubicBezTo>
                    <a:pt x="269589" y="113834"/>
                    <a:pt x="266572" y="112153"/>
                    <a:pt x="263401" y="110807"/>
                  </a:cubicBezTo>
                  <a:lnTo>
                    <a:pt x="263401" y="105092"/>
                  </a:lnTo>
                  <a:cubicBezTo>
                    <a:pt x="263401" y="99174"/>
                    <a:pt x="258604" y="94377"/>
                    <a:pt x="252685" y="94377"/>
                  </a:cubicBezTo>
                  <a:cubicBezTo>
                    <a:pt x="246767" y="94377"/>
                    <a:pt x="241970" y="99174"/>
                    <a:pt x="241970" y="105092"/>
                  </a:cubicBezTo>
                  <a:lnTo>
                    <a:pt x="241970" y="110479"/>
                  </a:lnTo>
                  <a:cubicBezTo>
                    <a:pt x="230140" y="114693"/>
                    <a:pt x="221967" y="125823"/>
                    <a:pt x="221967" y="139368"/>
                  </a:cubicBezTo>
                  <a:cubicBezTo>
                    <a:pt x="221967" y="156727"/>
                    <a:pt x="235355" y="170086"/>
                    <a:pt x="252685" y="170086"/>
                  </a:cubicBezTo>
                  <a:lnTo>
                    <a:pt x="252871" y="170086"/>
                  </a:lnTo>
                  <a:cubicBezTo>
                    <a:pt x="258300" y="170172"/>
                    <a:pt x="261987" y="173915"/>
                    <a:pt x="261987" y="179373"/>
                  </a:cubicBezTo>
                  <a:cubicBezTo>
                    <a:pt x="261987" y="184831"/>
                    <a:pt x="258286" y="188574"/>
                    <a:pt x="252871" y="188660"/>
                  </a:cubicBezTo>
                  <a:lnTo>
                    <a:pt x="252700" y="188660"/>
                  </a:lnTo>
                  <a:lnTo>
                    <a:pt x="252500" y="188660"/>
                  </a:lnTo>
                  <a:cubicBezTo>
                    <a:pt x="248442" y="188617"/>
                    <a:pt x="247142" y="187174"/>
                    <a:pt x="246570" y="186017"/>
                  </a:cubicBezTo>
                  <a:cubicBezTo>
                    <a:pt x="243901" y="180771"/>
                    <a:pt x="237500" y="178661"/>
                    <a:pt x="232234" y="181290"/>
                  </a:cubicBezTo>
                  <a:cubicBezTo>
                    <a:pt x="226968" y="183919"/>
                    <a:pt x="224809" y="190303"/>
                    <a:pt x="227397" y="195589"/>
                  </a:cubicBezTo>
                  <a:cubicBezTo>
                    <a:pt x="230668" y="202133"/>
                    <a:pt x="235969" y="206233"/>
                    <a:pt x="241970" y="208348"/>
                  </a:cubicBezTo>
                  <a:lnTo>
                    <a:pt x="241970" y="213663"/>
                  </a:lnTo>
                  <a:cubicBezTo>
                    <a:pt x="241970" y="219581"/>
                    <a:pt x="246767" y="224379"/>
                    <a:pt x="252685" y="224379"/>
                  </a:cubicBezTo>
                  <a:cubicBezTo>
                    <a:pt x="258604" y="224379"/>
                    <a:pt x="263401" y="219581"/>
                    <a:pt x="263401" y="213663"/>
                  </a:cubicBezTo>
                  <a:lnTo>
                    <a:pt x="263401" y="208277"/>
                  </a:lnTo>
                  <a:cubicBezTo>
                    <a:pt x="275260" y="204047"/>
                    <a:pt x="283404" y="192932"/>
                    <a:pt x="283404" y="179373"/>
                  </a:cubicBezTo>
                  <a:cubicBezTo>
                    <a:pt x="283404" y="162028"/>
                    <a:pt x="270045" y="148655"/>
                    <a:pt x="252685" y="148655"/>
                  </a:cubicBezTo>
                  <a:lnTo>
                    <a:pt x="252514" y="148655"/>
                  </a:lnTo>
                  <a:cubicBezTo>
                    <a:pt x="247099" y="148583"/>
                    <a:pt x="243413" y="144826"/>
                    <a:pt x="243413" y="1393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1800" dirty="0">
                <a:latin typeface="Albert Sans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03CA50-98E3-084B-94E5-6EA83AD03389}"/>
                </a:ext>
              </a:extLst>
            </p:cNvPr>
            <p:cNvSpPr txBox="1"/>
            <p:nvPr/>
          </p:nvSpPr>
          <p:spPr>
            <a:xfrm>
              <a:off x="5339829" y="4130374"/>
              <a:ext cx="130809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r"/>
              <a:r>
                <a:rPr dirty="0">
                  <a:solidFill>
                    <a:schemeClr val="tx1"/>
                  </a:solidFill>
                  <a:latin typeface="Albert Sans" pitchFamily="2" charset="0"/>
                </a:rPr>
                <a:t>2980</a:t>
              </a:r>
              <a:r>
                <a:rPr lang="en-US" dirty="0">
                  <a:solidFill>
                    <a:schemeClr val="tx1"/>
                  </a:solidFill>
                  <a:latin typeface="Albert Sans" pitchFamily="2" charset="0"/>
                </a:rPr>
                <a:t>$</a:t>
              </a:r>
              <a:r>
                <a:rPr dirty="0">
                  <a:solidFill>
                    <a:schemeClr val="tx1"/>
                  </a:solidFill>
                  <a:latin typeface="Albert Sans" pitchFamily="2" charset="0"/>
                </a:rPr>
                <a:t> Cost of Goods Sold (COGS)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80F6D98-DEC7-9757-965A-F265B16D3085}"/>
              </a:ext>
            </a:extLst>
          </p:cNvPr>
          <p:cNvSpPr txBox="1"/>
          <p:nvPr/>
        </p:nvSpPr>
        <p:spPr>
          <a:xfrm>
            <a:off x="887718" y="1230248"/>
            <a:ext cx="5165197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800" dirty="0">
                <a:latin typeface="Albert Sans" pitchFamily="2" charset="0"/>
              </a:rPr>
              <a:t>Assuming a retail price of </a:t>
            </a:r>
            <a:r>
              <a:rPr lang="en-US" sz="1800" b="1" dirty="0">
                <a:solidFill>
                  <a:srgbClr val="354F52"/>
                </a:solidFill>
                <a:latin typeface="Albert Sans" pitchFamily="2" charset="0"/>
              </a:rPr>
              <a:t>5000 EGP</a:t>
            </a:r>
            <a:r>
              <a:rPr lang="en-US" sz="1800" dirty="0">
                <a:solidFill>
                  <a:srgbClr val="354F52"/>
                </a:solidFill>
                <a:latin typeface="Albert Sans" pitchFamily="2" charset="0"/>
              </a:rPr>
              <a:t> </a:t>
            </a:r>
            <a:r>
              <a:rPr lang="en-US" sz="1800" dirty="0">
                <a:latin typeface="Albert Sans" pitchFamily="2" charset="0"/>
              </a:rPr>
              <a:t>per unit:​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lbert Sans" pitchFamily="2" charset="0"/>
              </a:rPr>
              <a:t>Selling Price:</a:t>
            </a:r>
            <a:r>
              <a:rPr lang="en-US" sz="1800" dirty="0">
                <a:latin typeface="Albert Sans" pitchFamily="2" charset="0"/>
              </a:rPr>
              <a:t> 5000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</a:rPr>
              <a:t>EGP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lbert Sans" pitchFamily="2" charset="0"/>
              </a:rPr>
              <a:t>Cost of Goods Sold (COGS):</a:t>
            </a:r>
            <a:r>
              <a:rPr lang="en-US" sz="1800" dirty="0">
                <a:latin typeface="Albert Sans" pitchFamily="2" charset="0"/>
              </a:rPr>
              <a:t> 2890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</a:rPr>
              <a:t>EGP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lbert Sans" pitchFamily="2" charset="0"/>
              </a:rPr>
              <a:t>Gross Profit:</a:t>
            </a:r>
            <a:r>
              <a:rPr lang="en-US" sz="1800" dirty="0">
                <a:latin typeface="Albert Sans" pitchFamily="2" charset="0"/>
              </a:rPr>
              <a:t> 2110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</a:rPr>
              <a:t>EGP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lbert Sans" pitchFamily="2" charset="0"/>
              </a:rPr>
              <a:t>Gross Margin:</a:t>
            </a:r>
            <a:r>
              <a:rPr lang="en-US" sz="1800" dirty="0">
                <a:latin typeface="Albert Sans" pitchFamily="2" charset="0"/>
              </a:rPr>
              <a:t>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</a:rPr>
              <a:t>~42.2%</a:t>
            </a:r>
          </a:p>
          <a:p>
            <a:endParaRPr lang="en-US" sz="1800" dirty="0">
              <a:latin typeface="Albert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40805-5CEE-447C-1C4C-CED587782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>
            <a:extLst>
              <a:ext uri="{FF2B5EF4-FFF2-40B4-BE49-F238E27FC236}">
                <a16:creationId xmlns:a16="http://schemas.microsoft.com/office/drawing/2014/main" id="{C03A6B58-191C-98E5-6970-15EF3AFA5A20}"/>
              </a:ext>
            </a:extLst>
          </p:cNvPr>
          <p:cNvSpPr txBox="1"/>
          <p:nvPr/>
        </p:nvSpPr>
        <p:spPr>
          <a:xfrm>
            <a:off x="1069848" y="662361"/>
            <a:ext cx="426325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3600" dirty="0">
                <a:solidFill>
                  <a:schemeClr val="dk1"/>
                </a:solidFill>
                <a:latin typeface="Jost SemiBold"/>
                <a:cs typeface="Jost SemiBold"/>
                <a:sym typeface="Open Sans Extra Bold"/>
              </a:rPr>
              <a:t>Revenue Projections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1B02773-4AB3-493D-768A-2090A508E4CE}"/>
              </a:ext>
            </a:extLst>
          </p:cNvPr>
          <p:cNvGrpSpPr/>
          <p:nvPr/>
        </p:nvGrpSpPr>
        <p:grpSpPr>
          <a:xfrm>
            <a:off x="6929401" y="2344151"/>
            <a:ext cx="1699342" cy="566447"/>
            <a:chOff x="6929401" y="2344151"/>
            <a:chExt cx="1699342" cy="566447"/>
          </a:xfrm>
        </p:grpSpPr>
        <p:sp>
          <p:nvSpPr>
            <p:cNvPr id="54" name="Rounded Rectangle 22">
              <a:extLst>
                <a:ext uri="{FF2B5EF4-FFF2-40B4-BE49-F238E27FC236}">
                  <a16:creationId xmlns:a16="http://schemas.microsoft.com/office/drawing/2014/main" id="{773F091C-C070-2BB4-2364-720D4DA0D421}"/>
                </a:ext>
              </a:extLst>
            </p:cNvPr>
            <p:cNvSpPr/>
            <p:nvPr/>
          </p:nvSpPr>
          <p:spPr>
            <a:xfrm>
              <a:off x="6929401" y="2344151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257300" y="0"/>
                  </a:moveTo>
                  <a:lnTo>
                    <a:pt x="12573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371600" y="114300"/>
                  </a:moveTo>
                  <a:lnTo>
                    <a:pt x="1257300" y="114300"/>
                  </a:lnTo>
                  <a:lnTo>
                    <a:pt x="1257300" y="0"/>
                  </a:ln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close/>
                  <a:moveTo>
                    <a:pt x="13716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3716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257300" y="342900"/>
                  </a:lnTo>
                  <a:lnTo>
                    <a:pt x="1257300" y="457200"/>
                  </a:lnTo>
                  <a:close/>
                  <a:moveTo>
                    <a:pt x="1257300" y="457200"/>
                  </a:moveTo>
                  <a:lnTo>
                    <a:pt x="1257300" y="342900"/>
                  </a:lnTo>
                  <a:lnTo>
                    <a:pt x="1371600" y="342900"/>
                  </a:ln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close/>
                </a:path>
              </a:pathLst>
            </a:custGeom>
            <a:solidFill>
              <a:srgbClr val="354F5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55" name="Rounded Rectangle 23">
              <a:extLst>
                <a:ext uri="{FF2B5EF4-FFF2-40B4-BE49-F238E27FC236}">
                  <a16:creationId xmlns:a16="http://schemas.microsoft.com/office/drawing/2014/main" id="{0F792C78-2ADE-8958-5905-684383CDF414}"/>
                </a:ext>
              </a:extLst>
            </p:cNvPr>
            <p:cNvSpPr/>
            <p:nvPr/>
          </p:nvSpPr>
          <p:spPr>
            <a:xfrm>
              <a:off x="6929401" y="2344151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371600" y="114300"/>
                  </a:moveTo>
                  <a:lnTo>
                    <a:pt x="13716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2573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257300" y="0"/>
                  </a:move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lnTo>
                    <a:pt x="1371600" y="114300"/>
                  </a:lnTo>
                  <a:moveTo>
                    <a:pt x="1257300" y="457200"/>
                  </a:moveTo>
                  <a:lnTo>
                    <a:pt x="114300" y="457200"/>
                  </a:lnTo>
                  <a:moveTo>
                    <a:pt x="1371600" y="342900"/>
                  </a:move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lnTo>
                    <a:pt x="12573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FF3513-F816-7417-A57A-FB45DF005C54}"/>
                </a:ext>
              </a:extLst>
            </p:cNvPr>
            <p:cNvSpPr txBox="1"/>
            <p:nvPr/>
          </p:nvSpPr>
          <p:spPr>
            <a:xfrm>
              <a:off x="7266913" y="2519651"/>
              <a:ext cx="102431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0" dirty="0">
                  <a:solidFill>
                    <a:srgbClr val="FFFFFF"/>
                  </a:solidFill>
                  <a:latin typeface="Albert Sans" pitchFamily="2" charset="0"/>
                </a:rPr>
                <a:t>211,000 EGP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7754102-16C9-FEB7-2A8E-55296CDB7DBE}"/>
              </a:ext>
            </a:extLst>
          </p:cNvPr>
          <p:cNvGrpSpPr/>
          <p:nvPr/>
        </p:nvGrpSpPr>
        <p:grpSpPr>
          <a:xfrm>
            <a:off x="5088448" y="2344151"/>
            <a:ext cx="1699342" cy="566447"/>
            <a:chOff x="5088448" y="2344151"/>
            <a:chExt cx="1699342" cy="566447"/>
          </a:xfrm>
        </p:grpSpPr>
        <p:sp>
          <p:nvSpPr>
            <p:cNvPr id="56" name="Rounded Rectangle 19">
              <a:extLst>
                <a:ext uri="{FF2B5EF4-FFF2-40B4-BE49-F238E27FC236}">
                  <a16:creationId xmlns:a16="http://schemas.microsoft.com/office/drawing/2014/main" id="{687268B1-7C49-CC08-79B4-6A8DE2A89871}"/>
                </a:ext>
              </a:extLst>
            </p:cNvPr>
            <p:cNvSpPr/>
            <p:nvPr/>
          </p:nvSpPr>
          <p:spPr>
            <a:xfrm>
              <a:off x="5088448" y="2344151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257300" y="0"/>
                  </a:moveTo>
                  <a:lnTo>
                    <a:pt x="12573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371600" y="114300"/>
                  </a:moveTo>
                  <a:lnTo>
                    <a:pt x="1257300" y="114300"/>
                  </a:lnTo>
                  <a:lnTo>
                    <a:pt x="1257300" y="0"/>
                  </a:ln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close/>
                  <a:moveTo>
                    <a:pt x="13716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3716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257300" y="342900"/>
                  </a:lnTo>
                  <a:lnTo>
                    <a:pt x="1257300" y="457200"/>
                  </a:lnTo>
                  <a:close/>
                  <a:moveTo>
                    <a:pt x="1257300" y="457200"/>
                  </a:moveTo>
                  <a:lnTo>
                    <a:pt x="1257300" y="342900"/>
                  </a:lnTo>
                  <a:lnTo>
                    <a:pt x="1371600" y="342900"/>
                  </a:ln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close/>
                </a:path>
              </a:pathLst>
            </a:custGeom>
            <a:solidFill>
              <a:srgbClr val="354F5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57" name="Rounded Rectangle 20">
              <a:extLst>
                <a:ext uri="{FF2B5EF4-FFF2-40B4-BE49-F238E27FC236}">
                  <a16:creationId xmlns:a16="http://schemas.microsoft.com/office/drawing/2014/main" id="{3FBE31C7-C1BD-1984-2207-0B9075A2D8DF}"/>
                </a:ext>
              </a:extLst>
            </p:cNvPr>
            <p:cNvSpPr/>
            <p:nvPr/>
          </p:nvSpPr>
          <p:spPr>
            <a:xfrm>
              <a:off x="5088448" y="2344151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371600" y="114300"/>
                  </a:moveTo>
                  <a:lnTo>
                    <a:pt x="13716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2573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257300" y="0"/>
                  </a:move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lnTo>
                    <a:pt x="1371600" y="114300"/>
                  </a:lnTo>
                  <a:moveTo>
                    <a:pt x="1257300" y="457200"/>
                  </a:moveTo>
                  <a:lnTo>
                    <a:pt x="114300" y="457200"/>
                  </a:lnTo>
                  <a:moveTo>
                    <a:pt x="1371600" y="342900"/>
                  </a:move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lnTo>
                    <a:pt x="12573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E68EDB-56AF-E748-3038-3916EF257E35}"/>
                </a:ext>
              </a:extLst>
            </p:cNvPr>
            <p:cNvSpPr txBox="1"/>
            <p:nvPr/>
          </p:nvSpPr>
          <p:spPr>
            <a:xfrm>
              <a:off x="5377870" y="2519651"/>
              <a:ext cx="11205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0" dirty="0">
                  <a:solidFill>
                    <a:srgbClr val="FFFFFF"/>
                  </a:solidFill>
                  <a:latin typeface="Albert Sans" pitchFamily="2" charset="0"/>
                </a:rPr>
                <a:t>289,000 EGP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1925263-2C77-E845-EE61-B2E2A4537E28}"/>
              </a:ext>
            </a:extLst>
          </p:cNvPr>
          <p:cNvGrpSpPr/>
          <p:nvPr/>
        </p:nvGrpSpPr>
        <p:grpSpPr>
          <a:xfrm>
            <a:off x="6929401" y="3760269"/>
            <a:ext cx="1699342" cy="566447"/>
            <a:chOff x="6929401" y="3760269"/>
            <a:chExt cx="1699342" cy="566447"/>
          </a:xfrm>
        </p:grpSpPr>
        <p:sp>
          <p:nvSpPr>
            <p:cNvPr id="38" name="Rounded Rectangle 46">
              <a:extLst>
                <a:ext uri="{FF2B5EF4-FFF2-40B4-BE49-F238E27FC236}">
                  <a16:creationId xmlns:a16="http://schemas.microsoft.com/office/drawing/2014/main" id="{D377AB4E-E220-BDAA-F35D-62A941C2B4EA}"/>
                </a:ext>
              </a:extLst>
            </p:cNvPr>
            <p:cNvSpPr/>
            <p:nvPr/>
          </p:nvSpPr>
          <p:spPr>
            <a:xfrm>
              <a:off x="6929401" y="3760269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257300" y="0"/>
                  </a:moveTo>
                  <a:lnTo>
                    <a:pt x="12573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371600" y="114300"/>
                  </a:moveTo>
                  <a:lnTo>
                    <a:pt x="1257300" y="114300"/>
                  </a:lnTo>
                  <a:lnTo>
                    <a:pt x="1257300" y="0"/>
                  </a:ln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close/>
                  <a:moveTo>
                    <a:pt x="13716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3716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257300" y="342900"/>
                  </a:lnTo>
                  <a:lnTo>
                    <a:pt x="1257300" y="457200"/>
                  </a:lnTo>
                  <a:close/>
                  <a:moveTo>
                    <a:pt x="1257300" y="457200"/>
                  </a:moveTo>
                  <a:lnTo>
                    <a:pt x="1257300" y="342900"/>
                  </a:lnTo>
                  <a:lnTo>
                    <a:pt x="1371600" y="342900"/>
                  </a:ln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close/>
                </a:path>
              </a:pathLst>
            </a:custGeom>
            <a:solidFill>
              <a:srgbClr val="E3E7D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39" name="Rounded Rectangle 47">
              <a:extLst>
                <a:ext uri="{FF2B5EF4-FFF2-40B4-BE49-F238E27FC236}">
                  <a16:creationId xmlns:a16="http://schemas.microsoft.com/office/drawing/2014/main" id="{6C2512D8-6E87-5D83-E295-231319AD1920}"/>
                </a:ext>
              </a:extLst>
            </p:cNvPr>
            <p:cNvSpPr/>
            <p:nvPr/>
          </p:nvSpPr>
          <p:spPr>
            <a:xfrm>
              <a:off x="6929401" y="3760269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371600" y="114300"/>
                  </a:moveTo>
                  <a:lnTo>
                    <a:pt x="13716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2573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257300" y="0"/>
                  </a:move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lnTo>
                    <a:pt x="1371600" y="114300"/>
                  </a:lnTo>
                  <a:moveTo>
                    <a:pt x="1257300" y="457200"/>
                  </a:moveTo>
                  <a:lnTo>
                    <a:pt x="114300" y="457200"/>
                  </a:lnTo>
                  <a:moveTo>
                    <a:pt x="1371600" y="342900"/>
                  </a:move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lnTo>
                    <a:pt x="12573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E3F492-F003-A7E4-6567-302D868B624E}"/>
                </a:ext>
              </a:extLst>
            </p:cNvPr>
            <p:cNvSpPr txBox="1"/>
            <p:nvPr/>
          </p:nvSpPr>
          <p:spPr>
            <a:xfrm>
              <a:off x="7198785" y="3935770"/>
              <a:ext cx="116057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0">
                  <a:solidFill>
                    <a:schemeClr val="tx1"/>
                  </a:solidFill>
                  <a:latin typeface="Albert Sans" pitchFamily="2" charset="0"/>
                </a:rPr>
                <a:t>2,110,000 EGP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9D3D5D4-0D53-5A5F-B7C8-F573C64F5FE1}"/>
              </a:ext>
            </a:extLst>
          </p:cNvPr>
          <p:cNvGrpSpPr/>
          <p:nvPr/>
        </p:nvGrpSpPr>
        <p:grpSpPr>
          <a:xfrm>
            <a:off x="2964271" y="2344151"/>
            <a:ext cx="1982565" cy="566447"/>
            <a:chOff x="2964271" y="2344151"/>
            <a:chExt cx="1982565" cy="566447"/>
          </a:xfrm>
        </p:grpSpPr>
        <p:sp>
          <p:nvSpPr>
            <p:cNvPr id="58" name="Rounded Rectangle 16">
              <a:extLst>
                <a:ext uri="{FF2B5EF4-FFF2-40B4-BE49-F238E27FC236}">
                  <a16:creationId xmlns:a16="http://schemas.microsoft.com/office/drawing/2014/main" id="{2DCBECF1-4C0F-A6F6-B795-D68F050823E0}"/>
                </a:ext>
              </a:extLst>
            </p:cNvPr>
            <p:cNvSpPr/>
            <p:nvPr/>
          </p:nvSpPr>
          <p:spPr>
            <a:xfrm>
              <a:off x="2964271" y="2344151"/>
              <a:ext cx="1982565" cy="566447"/>
            </a:xfrm>
            <a:custGeom>
              <a:avLst/>
              <a:gdLst/>
              <a:ahLst/>
              <a:cxnLst/>
              <a:rect l="0" t="0" r="0" b="0"/>
              <a:pathLst>
                <a:path w="16002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485900" y="0"/>
                  </a:moveTo>
                  <a:lnTo>
                    <a:pt x="14859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600200" y="114300"/>
                  </a:moveTo>
                  <a:lnTo>
                    <a:pt x="1485900" y="114300"/>
                  </a:lnTo>
                  <a:lnTo>
                    <a:pt x="1485900" y="0"/>
                  </a:lnTo>
                  <a:lnTo>
                    <a:pt x="1543050" y="0"/>
                  </a:lnTo>
                  <a:cubicBezTo>
                    <a:pt x="1574612" y="0"/>
                    <a:pt x="1600200" y="25587"/>
                    <a:pt x="1600200" y="57150"/>
                  </a:cubicBezTo>
                  <a:close/>
                  <a:moveTo>
                    <a:pt x="16002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6002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485900" y="342900"/>
                  </a:lnTo>
                  <a:lnTo>
                    <a:pt x="1485900" y="457200"/>
                  </a:lnTo>
                  <a:close/>
                  <a:moveTo>
                    <a:pt x="1485900" y="457200"/>
                  </a:moveTo>
                  <a:lnTo>
                    <a:pt x="1485900" y="342900"/>
                  </a:lnTo>
                  <a:lnTo>
                    <a:pt x="1600200" y="342900"/>
                  </a:lnTo>
                  <a:lnTo>
                    <a:pt x="1600200" y="400050"/>
                  </a:lnTo>
                  <a:cubicBezTo>
                    <a:pt x="1600200" y="431612"/>
                    <a:pt x="1574612" y="457200"/>
                    <a:pt x="1543050" y="457200"/>
                  </a:cubicBezTo>
                  <a:close/>
                </a:path>
              </a:pathLst>
            </a:custGeom>
            <a:solidFill>
              <a:srgbClr val="354F5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59" name="Rounded Rectangle 17">
              <a:extLst>
                <a:ext uri="{FF2B5EF4-FFF2-40B4-BE49-F238E27FC236}">
                  <a16:creationId xmlns:a16="http://schemas.microsoft.com/office/drawing/2014/main" id="{681AF86B-A2B8-CF6C-953A-1722368BA468}"/>
                </a:ext>
              </a:extLst>
            </p:cNvPr>
            <p:cNvSpPr/>
            <p:nvPr/>
          </p:nvSpPr>
          <p:spPr>
            <a:xfrm>
              <a:off x="2964271" y="2344151"/>
              <a:ext cx="1982565" cy="566447"/>
            </a:xfrm>
            <a:custGeom>
              <a:avLst/>
              <a:gdLst/>
              <a:ahLst/>
              <a:cxnLst/>
              <a:rect l="0" t="0" r="0" b="0"/>
              <a:pathLst>
                <a:path w="16002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600200" y="114300"/>
                  </a:moveTo>
                  <a:lnTo>
                    <a:pt x="16002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4859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485900" y="0"/>
                  </a:moveTo>
                  <a:lnTo>
                    <a:pt x="1543050" y="0"/>
                  </a:lnTo>
                  <a:cubicBezTo>
                    <a:pt x="1574612" y="0"/>
                    <a:pt x="1600200" y="25587"/>
                    <a:pt x="1600200" y="57150"/>
                  </a:cubicBezTo>
                  <a:lnTo>
                    <a:pt x="1600200" y="114300"/>
                  </a:lnTo>
                  <a:moveTo>
                    <a:pt x="1485900" y="457200"/>
                  </a:moveTo>
                  <a:lnTo>
                    <a:pt x="114300" y="457200"/>
                  </a:lnTo>
                  <a:moveTo>
                    <a:pt x="1600200" y="342900"/>
                  </a:moveTo>
                  <a:lnTo>
                    <a:pt x="1600200" y="400050"/>
                  </a:lnTo>
                  <a:cubicBezTo>
                    <a:pt x="1600200" y="431612"/>
                    <a:pt x="1574612" y="457200"/>
                    <a:pt x="1543050" y="457200"/>
                  </a:cubicBezTo>
                  <a:lnTo>
                    <a:pt x="14859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765180-30FB-6CAE-132B-8C0EC94B5AEB}"/>
                </a:ext>
              </a:extLst>
            </p:cNvPr>
            <p:cNvSpPr txBox="1"/>
            <p:nvPr/>
          </p:nvSpPr>
          <p:spPr>
            <a:xfrm>
              <a:off x="3391296" y="2519651"/>
              <a:ext cx="112851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0" dirty="0">
                  <a:solidFill>
                    <a:srgbClr val="FFFFFF"/>
                  </a:solidFill>
                  <a:latin typeface="Albert Sans" pitchFamily="2" charset="0"/>
                </a:rPr>
                <a:t>500,000 EGP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154D866-76F6-4D4B-D324-AFED4B6563FD}"/>
              </a:ext>
            </a:extLst>
          </p:cNvPr>
          <p:cNvGrpSpPr/>
          <p:nvPr/>
        </p:nvGrpSpPr>
        <p:grpSpPr>
          <a:xfrm>
            <a:off x="2964271" y="3052210"/>
            <a:ext cx="1982565" cy="566447"/>
            <a:chOff x="2964271" y="3052210"/>
            <a:chExt cx="1982565" cy="566447"/>
          </a:xfrm>
        </p:grpSpPr>
        <p:sp>
          <p:nvSpPr>
            <p:cNvPr id="50" name="Rounded Rectangle 28">
              <a:extLst>
                <a:ext uri="{FF2B5EF4-FFF2-40B4-BE49-F238E27FC236}">
                  <a16:creationId xmlns:a16="http://schemas.microsoft.com/office/drawing/2014/main" id="{FC9081D8-6216-F2EB-8F70-EC1F21E6B62F}"/>
                </a:ext>
              </a:extLst>
            </p:cNvPr>
            <p:cNvSpPr/>
            <p:nvPr/>
          </p:nvSpPr>
          <p:spPr>
            <a:xfrm>
              <a:off x="2964271" y="3052210"/>
              <a:ext cx="1982565" cy="566447"/>
            </a:xfrm>
            <a:custGeom>
              <a:avLst/>
              <a:gdLst/>
              <a:ahLst/>
              <a:cxnLst/>
              <a:rect l="0" t="0" r="0" b="0"/>
              <a:pathLst>
                <a:path w="16002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485900" y="0"/>
                  </a:moveTo>
                  <a:lnTo>
                    <a:pt x="14859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600200" y="114300"/>
                  </a:moveTo>
                  <a:lnTo>
                    <a:pt x="1485900" y="114300"/>
                  </a:lnTo>
                  <a:lnTo>
                    <a:pt x="1485900" y="0"/>
                  </a:lnTo>
                  <a:lnTo>
                    <a:pt x="1543050" y="0"/>
                  </a:lnTo>
                  <a:cubicBezTo>
                    <a:pt x="1574612" y="0"/>
                    <a:pt x="1600200" y="25587"/>
                    <a:pt x="1600200" y="57150"/>
                  </a:cubicBezTo>
                  <a:close/>
                  <a:moveTo>
                    <a:pt x="16002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6002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485900" y="342900"/>
                  </a:lnTo>
                  <a:lnTo>
                    <a:pt x="1485900" y="457200"/>
                  </a:lnTo>
                  <a:close/>
                  <a:moveTo>
                    <a:pt x="1485900" y="457200"/>
                  </a:moveTo>
                  <a:lnTo>
                    <a:pt x="1485900" y="342900"/>
                  </a:lnTo>
                  <a:lnTo>
                    <a:pt x="1600200" y="342900"/>
                  </a:lnTo>
                  <a:lnTo>
                    <a:pt x="1600200" y="400050"/>
                  </a:lnTo>
                  <a:cubicBezTo>
                    <a:pt x="1600200" y="431612"/>
                    <a:pt x="1574612" y="457200"/>
                    <a:pt x="1543050" y="457200"/>
                  </a:cubicBezTo>
                  <a:close/>
                </a:path>
              </a:pathLst>
            </a:custGeom>
            <a:solidFill>
              <a:srgbClr val="52796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51" name="Rounded Rectangle 29">
              <a:extLst>
                <a:ext uri="{FF2B5EF4-FFF2-40B4-BE49-F238E27FC236}">
                  <a16:creationId xmlns:a16="http://schemas.microsoft.com/office/drawing/2014/main" id="{84F5BEBB-F99D-333D-8DD1-1179F0440A39}"/>
                </a:ext>
              </a:extLst>
            </p:cNvPr>
            <p:cNvSpPr/>
            <p:nvPr/>
          </p:nvSpPr>
          <p:spPr>
            <a:xfrm>
              <a:off x="2964271" y="3052210"/>
              <a:ext cx="1982565" cy="566447"/>
            </a:xfrm>
            <a:custGeom>
              <a:avLst/>
              <a:gdLst/>
              <a:ahLst/>
              <a:cxnLst/>
              <a:rect l="0" t="0" r="0" b="0"/>
              <a:pathLst>
                <a:path w="16002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600200" y="114300"/>
                  </a:moveTo>
                  <a:lnTo>
                    <a:pt x="16002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4859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485900" y="0"/>
                  </a:moveTo>
                  <a:lnTo>
                    <a:pt x="1543050" y="0"/>
                  </a:lnTo>
                  <a:cubicBezTo>
                    <a:pt x="1574612" y="0"/>
                    <a:pt x="1600200" y="25587"/>
                    <a:pt x="1600200" y="57150"/>
                  </a:cubicBezTo>
                  <a:lnTo>
                    <a:pt x="1600200" y="114300"/>
                  </a:lnTo>
                  <a:moveTo>
                    <a:pt x="1485900" y="457200"/>
                  </a:moveTo>
                  <a:lnTo>
                    <a:pt x="114300" y="457200"/>
                  </a:lnTo>
                  <a:moveTo>
                    <a:pt x="1600200" y="342900"/>
                  </a:moveTo>
                  <a:lnTo>
                    <a:pt x="1600200" y="400050"/>
                  </a:lnTo>
                  <a:cubicBezTo>
                    <a:pt x="1600200" y="431612"/>
                    <a:pt x="1574612" y="457200"/>
                    <a:pt x="1543050" y="457200"/>
                  </a:cubicBezTo>
                  <a:lnTo>
                    <a:pt x="14859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B5EFAA-D48C-F227-0907-0EBFDC56634F}"/>
                </a:ext>
              </a:extLst>
            </p:cNvPr>
            <p:cNvSpPr txBox="1"/>
            <p:nvPr/>
          </p:nvSpPr>
          <p:spPr>
            <a:xfrm>
              <a:off x="3313550" y="3227710"/>
              <a:ext cx="12840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0" dirty="0">
                  <a:solidFill>
                    <a:srgbClr val="FFFFFF"/>
                  </a:solidFill>
                  <a:latin typeface="Albert Sans" pitchFamily="2" charset="0"/>
                </a:rPr>
                <a:t>2,500,000 EGP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AE2D603-22A1-217D-2FB4-1C040F5DF6B8}"/>
              </a:ext>
            </a:extLst>
          </p:cNvPr>
          <p:cNvGrpSpPr/>
          <p:nvPr/>
        </p:nvGrpSpPr>
        <p:grpSpPr>
          <a:xfrm>
            <a:off x="1406541" y="2344151"/>
            <a:ext cx="1416118" cy="566447"/>
            <a:chOff x="1406541" y="2344151"/>
            <a:chExt cx="1416118" cy="566447"/>
          </a:xfrm>
        </p:grpSpPr>
        <p:sp>
          <p:nvSpPr>
            <p:cNvPr id="60" name="Rounded Rectangle 13">
              <a:extLst>
                <a:ext uri="{FF2B5EF4-FFF2-40B4-BE49-F238E27FC236}">
                  <a16:creationId xmlns:a16="http://schemas.microsoft.com/office/drawing/2014/main" id="{CF8A2C78-A880-B785-A445-99A0198026A0}"/>
                </a:ext>
              </a:extLst>
            </p:cNvPr>
            <p:cNvSpPr/>
            <p:nvPr/>
          </p:nvSpPr>
          <p:spPr>
            <a:xfrm>
              <a:off x="1406541" y="2344151"/>
              <a:ext cx="1416118" cy="566447"/>
            </a:xfrm>
            <a:custGeom>
              <a:avLst/>
              <a:gdLst/>
              <a:ahLst/>
              <a:cxnLst/>
              <a:rect l="0" t="0" r="0" b="0"/>
              <a:pathLst>
                <a:path w="11430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028700" y="0"/>
                  </a:moveTo>
                  <a:lnTo>
                    <a:pt x="10287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143000" y="114300"/>
                  </a:moveTo>
                  <a:lnTo>
                    <a:pt x="1028700" y="114300"/>
                  </a:lnTo>
                  <a:lnTo>
                    <a:pt x="1028700" y="0"/>
                  </a:lnTo>
                  <a:lnTo>
                    <a:pt x="1085850" y="0"/>
                  </a:lnTo>
                  <a:cubicBezTo>
                    <a:pt x="1117412" y="0"/>
                    <a:pt x="1143000" y="25587"/>
                    <a:pt x="1143000" y="57150"/>
                  </a:cubicBezTo>
                  <a:close/>
                  <a:moveTo>
                    <a:pt x="11430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1430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028700" y="342900"/>
                  </a:lnTo>
                  <a:lnTo>
                    <a:pt x="1028700" y="457200"/>
                  </a:lnTo>
                  <a:close/>
                  <a:moveTo>
                    <a:pt x="1028700" y="457200"/>
                  </a:moveTo>
                  <a:lnTo>
                    <a:pt x="1028700" y="342900"/>
                  </a:lnTo>
                  <a:lnTo>
                    <a:pt x="1143000" y="342900"/>
                  </a:lnTo>
                  <a:lnTo>
                    <a:pt x="1143000" y="400050"/>
                  </a:lnTo>
                  <a:cubicBezTo>
                    <a:pt x="1143000" y="431612"/>
                    <a:pt x="1117412" y="457200"/>
                    <a:pt x="1085850" y="457200"/>
                  </a:cubicBezTo>
                  <a:close/>
                </a:path>
              </a:pathLst>
            </a:custGeom>
            <a:solidFill>
              <a:srgbClr val="354F5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61" name="Rounded Rectangle 14">
              <a:extLst>
                <a:ext uri="{FF2B5EF4-FFF2-40B4-BE49-F238E27FC236}">
                  <a16:creationId xmlns:a16="http://schemas.microsoft.com/office/drawing/2014/main" id="{3C83D6A7-9D69-6014-CAF2-F2A1EAAA629D}"/>
                </a:ext>
              </a:extLst>
            </p:cNvPr>
            <p:cNvSpPr/>
            <p:nvPr/>
          </p:nvSpPr>
          <p:spPr>
            <a:xfrm>
              <a:off x="1406541" y="2344151"/>
              <a:ext cx="1416118" cy="566447"/>
            </a:xfrm>
            <a:custGeom>
              <a:avLst/>
              <a:gdLst/>
              <a:ahLst/>
              <a:cxnLst/>
              <a:rect l="0" t="0" r="0" b="0"/>
              <a:pathLst>
                <a:path w="11430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143000" y="114300"/>
                  </a:moveTo>
                  <a:lnTo>
                    <a:pt x="11430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0287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028700" y="0"/>
                  </a:moveTo>
                  <a:lnTo>
                    <a:pt x="1085850" y="0"/>
                  </a:lnTo>
                  <a:cubicBezTo>
                    <a:pt x="1117412" y="0"/>
                    <a:pt x="1143000" y="25587"/>
                    <a:pt x="1143000" y="57150"/>
                  </a:cubicBezTo>
                  <a:lnTo>
                    <a:pt x="1143000" y="114300"/>
                  </a:lnTo>
                  <a:moveTo>
                    <a:pt x="1028700" y="457200"/>
                  </a:moveTo>
                  <a:lnTo>
                    <a:pt x="114300" y="457200"/>
                  </a:lnTo>
                  <a:moveTo>
                    <a:pt x="1143000" y="342900"/>
                  </a:moveTo>
                  <a:lnTo>
                    <a:pt x="1143000" y="400050"/>
                  </a:lnTo>
                  <a:cubicBezTo>
                    <a:pt x="1143000" y="431612"/>
                    <a:pt x="1117412" y="457200"/>
                    <a:pt x="1085850" y="457200"/>
                  </a:cubicBezTo>
                  <a:lnTo>
                    <a:pt x="10287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6A956A-C0B8-2D34-8D9A-6739C5FC04F2}"/>
                </a:ext>
              </a:extLst>
            </p:cNvPr>
            <p:cNvSpPr txBox="1"/>
            <p:nvPr/>
          </p:nvSpPr>
          <p:spPr>
            <a:xfrm>
              <a:off x="1959109" y="2511958"/>
              <a:ext cx="31098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 dirty="0">
                  <a:solidFill>
                    <a:srgbClr val="FFFFFF"/>
                  </a:solidFill>
                  <a:latin typeface="Albert Sans" pitchFamily="2" charset="0"/>
                </a:rPr>
                <a:t>100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3FDF031-9C49-DB7F-2A88-7F8F4B484E05}"/>
              </a:ext>
            </a:extLst>
          </p:cNvPr>
          <p:cNvGrpSpPr/>
          <p:nvPr/>
        </p:nvGrpSpPr>
        <p:grpSpPr>
          <a:xfrm>
            <a:off x="5088448" y="3052210"/>
            <a:ext cx="1699342" cy="566447"/>
            <a:chOff x="5088448" y="3052210"/>
            <a:chExt cx="1699342" cy="566447"/>
          </a:xfrm>
        </p:grpSpPr>
        <p:sp>
          <p:nvSpPr>
            <p:cNvPr id="48" name="Rounded Rectangle 31">
              <a:extLst>
                <a:ext uri="{FF2B5EF4-FFF2-40B4-BE49-F238E27FC236}">
                  <a16:creationId xmlns:a16="http://schemas.microsoft.com/office/drawing/2014/main" id="{770817CE-15A4-A18F-6112-589A003AC42C}"/>
                </a:ext>
              </a:extLst>
            </p:cNvPr>
            <p:cNvSpPr/>
            <p:nvPr/>
          </p:nvSpPr>
          <p:spPr>
            <a:xfrm>
              <a:off x="5088448" y="3052210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257300" y="0"/>
                  </a:moveTo>
                  <a:lnTo>
                    <a:pt x="12573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371600" y="114300"/>
                  </a:moveTo>
                  <a:lnTo>
                    <a:pt x="1257300" y="114300"/>
                  </a:lnTo>
                  <a:lnTo>
                    <a:pt x="1257300" y="0"/>
                  </a:ln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close/>
                  <a:moveTo>
                    <a:pt x="13716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3716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257300" y="342900"/>
                  </a:lnTo>
                  <a:lnTo>
                    <a:pt x="1257300" y="457200"/>
                  </a:lnTo>
                  <a:close/>
                  <a:moveTo>
                    <a:pt x="1257300" y="457200"/>
                  </a:moveTo>
                  <a:lnTo>
                    <a:pt x="1257300" y="342900"/>
                  </a:lnTo>
                  <a:lnTo>
                    <a:pt x="1371600" y="342900"/>
                  </a:ln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close/>
                </a:path>
              </a:pathLst>
            </a:custGeom>
            <a:solidFill>
              <a:srgbClr val="52796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49" name="Rounded Rectangle 32">
              <a:extLst>
                <a:ext uri="{FF2B5EF4-FFF2-40B4-BE49-F238E27FC236}">
                  <a16:creationId xmlns:a16="http://schemas.microsoft.com/office/drawing/2014/main" id="{81030417-4575-97A7-A2FC-773571087353}"/>
                </a:ext>
              </a:extLst>
            </p:cNvPr>
            <p:cNvSpPr/>
            <p:nvPr/>
          </p:nvSpPr>
          <p:spPr>
            <a:xfrm>
              <a:off x="5088448" y="3052210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371600" y="114300"/>
                  </a:moveTo>
                  <a:lnTo>
                    <a:pt x="13716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2573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257300" y="0"/>
                  </a:move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lnTo>
                    <a:pt x="1371600" y="114300"/>
                  </a:lnTo>
                  <a:moveTo>
                    <a:pt x="1257300" y="457200"/>
                  </a:moveTo>
                  <a:lnTo>
                    <a:pt x="114300" y="457200"/>
                  </a:lnTo>
                  <a:moveTo>
                    <a:pt x="1371600" y="342900"/>
                  </a:move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lnTo>
                    <a:pt x="12573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6EAF2D-86C7-A084-A2E8-4057ECE6B4FE}"/>
                </a:ext>
              </a:extLst>
            </p:cNvPr>
            <p:cNvSpPr txBox="1"/>
            <p:nvPr/>
          </p:nvSpPr>
          <p:spPr>
            <a:xfrm>
              <a:off x="5317757" y="3227710"/>
              <a:ext cx="124072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0" dirty="0">
                  <a:solidFill>
                    <a:srgbClr val="FFFFFF"/>
                  </a:solidFill>
                  <a:latin typeface="Albert Sans" pitchFamily="2" charset="0"/>
                </a:rPr>
                <a:t>1,445,000 EGP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ED6ABA9-164A-4FAD-226F-A25F3337A1CE}"/>
              </a:ext>
            </a:extLst>
          </p:cNvPr>
          <p:cNvGrpSpPr/>
          <p:nvPr/>
        </p:nvGrpSpPr>
        <p:grpSpPr>
          <a:xfrm>
            <a:off x="6929401" y="1636092"/>
            <a:ext cx="1699342" cy="566447"/>
            <a:chOff x="6929401" y="1636092"/>
            <a:chExt cx="1699342" cy="566447"/>
          </a:xfrm>
        </p:grpSpPr>
        <p:sp>
          <p:nvSpPr>
            <p:cNvPr id="62" name="Rounded Rectangle 10">
              <a:extLst>
                <a:ext uri="{FF2B5EF4-FFF2-40B4-BE49-F238E27FC236}">
                  <a16:creationId xmlns:a16="http://schemas.microsoft.com/office/drawing/2014/main" id="{00591726-4CFD-605B-D2E1-DF3724DA1AB5}"/>
                </a:ext>
              </a:extLst>
            </p:cNvPr>
            <p:cNvSpPr/>
            <p:nvPr/>
          </p:nvSpPr>
          <p:spPr>
            <a:xfrm>
              <a:off x="6929401" y="1636092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257300" y="0"/>
                  </a:moveTo>
                  <a:lnTo>
                    <a:pt x="12573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371600" y="114300"/>
                  </a:moveTo>
                  <a:lnTo>
                    <a:pt x="1257300" y="114300"/>
                  </a:lnTo>
                  <a:lnTo>
                    <a:pt x="1257300" y="0"/>
                  </a:ln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close/>
                  <a:moveTo>
                    <a:pt x="13716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3716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257300" y="342900"/>
                  </a:lnTo>
                  <a:lnTo>
                    <a:pt x="1257300" y="457200"/>
                  </a:lnTo>
                  <a:close/>
                  <a:moveTo>
                    <a:pt x="1257300" y="457200"/>
                  </a:moveTo>
                  <a:lnTo>
                    <a:pt x="1257300" y="342900"/>
                  </a:lnTo>
                  <a:lnTo>
                    <a:pt x="1371600" y="342900"/>
                  </a:ln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close/>
                </a:path>
              </a:pathLst>
            </a:custGeom>
            <a:solidFill>
              <a:srgbClr val="2F3E4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sp>
          <p:nvSpPr>
            <p:cNvPr id="63" name="Rounded Rectangle 11">
              <a:extLst>
                <a:ext uri="{FF2B5EF4-FFF2-40B4-BE49-F238E27FC236}">
                  <a16:creationId xmlns:a16="http://schemas.microsoft.com/office/drawing/2014/main" id="{EC2847F3-2FF8-4140-8355-6D4C5DBA7BA3}"/>
                </a:ext>
              </a:extLst>
            </p:cNvPr>
            <p:cNvSpPr/>
            <p:nvPr/>
          </p:nvSpPr>
          <p:spPr>
            <a:xfrm>
              <a:off x="6929401" y="1636092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371600" y="114300"/>
                  </a:moveTo>
                  <a:lnTo>
                    <a:pt x="13716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2573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257300" y="0"/>
                  </a:move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lnTo>
                    <a:pt x="1371600" y="114300"/>
                  </a:lnTo>
                  <a:moveTo>
                    <a:pt x="1257300" y="457200"/>
                  </a:moveTo>
                  <a:lnTo>
                    <a:pt x="114300" y="457200"/>
                  </a:lnTo>
                  <a:moveTo>
                    <a:pt x="1371600" y="342900"/>
                  </a:move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lnTo>
                    <a:pt x="12573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727FC9-6FDA-A112-345E-45D6BE2605E9}"/>
                </a:ext>
              </a:extLst>
            </p:cNvPr>
            <p:cNvSpPr txBox="1"/>
            <p:nvPr/>
          </p:nvSpPr>
          <p:spPr>
            <a:xfrm>
              <a:off x="7227639" y="1803899"/>
              <a:ext cx="11028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 dirty="0">
                  <a:solidFill>
                    <a:srgbClr val="FFFFFF"/>
                  </a:solidFill>
                  <a:latin typeface="Jost SemiBold" panose="020B0604020202020204" charset="0"/>
                  <a:ea typeface="Jost SemiBold" panose="020B0604020202020204" charset="0"/>
                </a:rPr>
                <a:t>Profit (EGP)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0CC562F-75A3-9318-E8FE-8BBD092B11F0}"/>
              </a:ext>
            </a:extLst>
          </p:cNvPr>
          <p:cNvGrpSpPr/>
          <p:nvPr/>
        </p:nvGrpSpPr>
        <p:grpSpPr>
          <a:xfrm>
            <a:off x="6929401" y="3052210"/>
            <a:ext cx="1699342" cy="566447"/>
            <a:chOff x="6929401" y="3052210"/>
            <a:chExt cx="1699342" cy="566447"/>
          </a:xfrm>
        </p:grpSpPr>
        <p:sp>
          <p:nvSpPr>
            <p:cNvPr id="46" name="Rounded Rectangle 34">
              <a:extLst>
                <a:ext uri="{FF2B5EF4-FFF2-40B4-BE49-F238E27FC236}">
                  <a16:creationId xmlns:a16="http://schemas.microsoft.com/office/drawing/2014/main" id="{7D5EB4EF-864E-867D-3631-5D87165A70C7}"/>
                </a:ext>
              </a:extLst>
            </p:cNvPr>
            <p:cNvSpPr/>
            <p:nvPr/>
          </p:nvSpPr>
          <p:spPr>
            <a:xfrm>
              <a:off x="6929401" y="3052210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257300" y="0"/>
                  </a:moveTo>
                  <a:lnTo>
                    <a:pt x="12573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371600" y="114300"/>
                  </a:moveTo>
                  <a:lnTo>
                    <a:pt x="1257300" y="114300"/>
                  </a:lnTo>
                  <a:lnTo>
                    <a:pt x="1257300" y="0"/>
                  </a:ln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close/>
                  <a:moveTo>
                    <a:pt x="13716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3716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257300" y="342900"/>
                  </a:lnTo>
                  <a:lnTo>
                    <a:pt x="1257300" y="457200"/>
                  </a:lnTo>
                  <a:close/>
                  <a:moveTo>
                    <a:pt x="1257300" y="457200"/>
                  </a:moveTo>
                  <a:lnTo>
                    <a:pt x="1257300" y="342900"/>
                  </a:lnTo>
                  <a:lnTo>
                    <a:pt x="1371600" y="342900"/>
                  </a:ln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close/>
                </a:path>
              </a:pathLst>
            </a:custGeom>
            <a:solidFill>
              <a:srgbClr val="52796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47" name="Rounded Rectangle 35">
              <a:extLst>
                <a:ext uri="{FF2B5EF4-FFF2-40B4-BE49-F238E27FC236}">
                  <a16:creationId xmlns:a16="http://schemas.microsoft.com/office/drawing/2014/main" id="{58FC5FC0-E5D4-06FC-2AB9-456DAFF0266A}"/>
                </a:ext>
              </a:extLst>
            </p:cNvPr>
            <p:cNvSpPr/>
            <p:nvPr/>
          </p:nvSpPr>
          <p:spPr>
            <a:xfrm>
              <a:off x="6929401" y="3052210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371600" y="114300"/>
                  </a:moveTo>
                  <a:lnTo>
                    <a:pt x="13716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2573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257300" y="0"/>
                  </a:move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lnTo>
                    <a:pt x="1371600" y="114300"/>
                  </a:lnTo>
                  <a:moveTo>
                    <a:pt x="1257300" y="457200"/>
                  </a:moveTo>
                  <a:lnTo>
                    <a:pt x="114300" y="457200"/>
                  </a:lnTo>
                  <a:moveTo>
                    <a:pt x="1371600" y="342900"/>
                  </a:move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lnTo>
                    <a:pt x="12573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2E9B79-DB89-363D-9D98-AFF9C5D729BA}"/>
                </a:ext>
              </a:extLst>
            </p:cNvPr>
            <p:cNvSpPr txBox="1"/>
            <p:nvPr/>
          </p:nvSpPr>
          <p:spPr>
            <a:xfrm>
              <a:off x="7163519" y="3227710"/>
              <a:ext cx="12311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0" dirty="0">
                  <a:solidFill>
                    <a:srgbClr val="FFFFFF"/>
                  </a:solidFill>
                  <a:latin typeface="Albert Sans" pitchFamily="2" charset="0"/>
                </a:rPr>
                <a:t>1,055,000 EGP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E5F8806-094C-70C4-8DFB-578662426BEE}"/>
              </a:ext>
            </a:extLst>
          </p:cNvPr>
          <p:cNvGrpSpPr/>
          <p:nvPr/>
        </p:nvGrpSpPr>
        <p:grpSpPr>
          <a:xfrm>
            <a:off x="5088448" y="1636092"/>
            <a:ext cx="1703531" cy="566447"/>
            <a:chOff x="5088448" y="1636092"/>
            <a:chExt cx="1703531" cy="566447"/>
          </a:xfrm>
        </p:grpSpPr>
        <p:sp>
          <p:nvSpPr>
            <p:cNvPr id="64" name="Rounded Rectangle 7">
              <a:extLst>
                <a:ext uri="{FF2B5EF4-FFF2-40B4-BE49-F238E27FC236}">
                  <a16:creationId xmlns:a16="http://schemas.microsoft.com/office/drawing/2014/main" id="{327EB9A3-6F22-082D-1F63-947AA2CB118A}"/>
                </a:ext>
              </a:extLst>
            </p:cNvPr>
            <p:cNvSpPr/>
            <p:nvPr/>
          </p:nvSpPr>
          <p:spPr>
            <a:xfrm>
              <a:off x="5092637" y="1636092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257300" y="0"/>
                  </a:moveTo>
                  <a:lnTo>
                    <a:pt x="12573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371600" y="114300"/>
                  </a:moveTo>
                  <a:lnTo>
                    <a:pt x="1257300" y="114300"/>
                  </a:lnTo>
                  <a:lnTo>
                    <a:pt x="1257300" y="0"/>
                  </a:ln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close/>
                  <a:moveTo>
                    <a:pt x="13716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3716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257300" y="342900"/>
                  </a:lnTo>
                  <a:lnTo>
                    <a:pt x="1257300" y="457200"/>
                  </a:lnTo>
                  <a:close/>
                  <a:moveTo>
                    <a:pt x="1257300" y="457200"/>
                  </a:moveTo>
                  <a:lnTo>
                    <a:pt x="1257300" y="342900"/>
                  </a:lnTo>
                  <a:lnTo>
                    <a:pt x="1371600" y="342900"/>
                  </a:ln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close/>
                </a:path>
              </a:pathLst>
            </a:custGeom>
            <a:solidFill>
              <a:srgbClr val="2F3E4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sp>
          <p:nvSpPr>
            <p:cNvPr id="65" name="Rounded Rectangle 8">
              <a:extLst>
                <a:ext uri="{FF2B5EF4-FFF2-40B4-BE49-F238E27FC236}">
                  <a16:creationId xmlns:a16="http://schemas.microsoft.com/office/drawing/2014/main" id="{FFDE1D4A-5942-D779-4300-B41A84CA7AD8}"/>
                </a:ext>
              </a:extLst>
            </p:cNvPr>
            <p:cNvSpPr/>
            <p:nvPr/>
          </p:nvSpPr>
          <p:spPr>
            <a:xfrm>
              <a:off x="5088448" y="1636092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371600" y="114300"/>
                  </a:moveTo>
                  <a:lnTo>
                    <a:pt x="13716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2573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257300" y="0"/>
                  </a:move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lnTo>
                    <a:pt x="1371600" y="114300"/>
                  </a:lnTo>
                  <a:moveTo>
                    <a:pt x="1257300" y="457200"/>
                  </a:moveTo>
                  <a:lnTo>
                    <a:pt x="114300" y="457200"/>
                  </a:lnTo>
                  <a:moveTo>
                    <a:pt x="1371600" y="342900"/>
                  </a:move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lnTo>
                    <a:pt x="12573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AB351D-70C1-7C24-6C9D-3DE6A94E7A4C}"/>
                </a:ext>
              </a:extLst>
            </p:cNvPr>
            <p:cNvSpPr txBox="1"/>
            <p:nvPr/>
          </p:nvSpPr>
          <p:spPr>
            <a:xfrm>
              <a:off x="5357213" y="1803899"/>
              <a:ext cx="11701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 dirty="0">
                  <a:solidFill>
                    <a:srgbClr val="FFFFFF"/>
                  </a:solidFill>
                  <a:latin typeface="Jost SemiBold" panose="020B0604020202020204" charset="0"/>
                  <a:ea typeface="Jost SemiBold" panose="020B0604020202020204" charset="0"/>
                </a:rPr>
                <a:t>COGS (EGP)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85C359C-E868-8B21-4A12-8ABD8B9EBF6F}"/>
              </a:ext>
            </a:extLst>
          </p:cNvPr>
          <p:cNvGrpSpPr/>
          <p:nvPr/>
        </p:nvGrpSpPr>
        <p:grpSpPr>
          <a:xfrm>
            <a:off x="1406541" y="3760269"/>
            <a:ext cx="1416118" cy="566447"/>
            <a:chOff x="1406541" y="3760269"/>
            <a:chExt cx="1416118" cy="566447"/>
          </a:xfrm>
        </p:grpSpPr>
        <p:sp>
          <p:nvSpPr>
            <p:cNvPr id="44" name="Rounded Rectangle 37">
              <a:extLst>
                <a:ext uri="{FF2B5EF4-FFF2-40B4-BE49-F238E27FC236}">
                  <a16:creationId xmlns:a16="http://schemas.microsoft.com/office/drawing/2014/main" id="{64623297-B6CB-138E-C08A-64AA1557FA4C}"/>
                </a:ext>
              </a:extLst>
            </p:cNvPr>
            <p:cNvSpPr/>
            <p:nvPr/>
          </p:nvSpPr>
          <p:spPr>
            <a:xfrm>
              <a:off x="1406541" y="3760269"/>
              <a:ext cx="1416118" cy="566447"/>
            </a:xfrm>
            <a:custGeom>
              <a:avLst/>
              <a:gdLst/>
              <a:ahLst/>
              <a:cxnLst/>
              <a:rect l="0" t="0" r="0" b="0"/>
              <a:pathLst>
                <a:path w="11430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028700" y="0"/>
                  </a:moveTo>
                  <a:lnTo>
                    <a:pt x="10287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143000" y="114300"/>
                  </a:moveTo>
                  <a:lnTo>
                    <a:pt x="1028700" y="114300"/>
                  </a:lnTo>
                  <a:lnTo>
                    <a:pt x="1028700" y="0"/>
                  </a:lnTo>
                  <a:lnTo>
                    <a:pt x="1085850" y="0"/>
                  </a:lnTo>
                  <a:cubicBezTo>
                    <a:pt x="1117412" y="0"/>
                    <a:pt x="1143000" y="25587"/>
                    <a:pt x="1143000" y="57150"/>
                  </a:cubicBezTo>
                  <a:close/>
                  <a:moveTo>
                    <a:pt x="11430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1430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028700" y="342900"/>
                  </a:lnTo>
                  <a:lnTo>
                    <a:pt x="1028700" y="457200"/>
                  </a:lnTo>
                  <a:close/>
                  <a:moveTo>
                    <a:pt x="1028700" y="457200"/>
                  </a:moveTo>
                  <a:lnTo>
                    <a:pt x="1028700" y="342900"/>
                  </a:lnTo>
                  <a:lnTo>
                    <a:pt x="1143000" y="342900"/>
                  </a:lnTo>
                  <a:lnTo>
                    <a:pt x="1143000" y="400050"/>
                  </a:lnTo>
                  <a:cubicBezTo>
                    <a:pt x="1143000" y="431612"/>
                    <a:pt x="1117412" y="457200"/>
                    <a:pt x="1085850" y="457200"/>
                  </a:cubicBezTo>
                  <a:close/>
                </a:path>
              </a:pathLst>
            </a:custGeom>
            <a:solidFill>
              <a:srgbClr val="E3E7D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45" name="Rounded Rectangle 38">
              <a:extLst>
                <a:ext uri="{FF2B5EF4-FFF2-40B4-BE49-F238E27FC236}">
                  <a16:creationId xmlns:a16="http://schemas.microsoft.com/office/drawing/2014/main" id="{F0A3930B-F95C-8840-5CC1-7D1C784BE823}"/>
                </a:ext>
              </a:extLst>
            </p:cNvPr>
            <p:cNvSpPr/>
            <p:nvPr/>
          </p:nvSpPr>
          <p:spPr>
            <a:xfrm>
              <a:off x="1406541" y="3760269"/>
              <a:ext cx="1416118" cy="566447"/>
            </a:xfrm>
            <a:custGeom>
              <a:avLst/>
              <a:gdLst/>
              <a:ahLst/>
              <a:cxnLst/>
              <a:rect l="0" t="0" r="0" b="0"/>
              <a:pathLst>
                <a:path w="11430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143000" y="114300"/>
                  </a:moveTo>
                  <a:lnTo>
                    <a:pt x="11430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0287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028700" y="0"/>
                  </a:moveTo>
                  <a:lnTo>
                    <a:pt x="1085850" y="0"/>
                  </a:lnTo>
                  <a:cubicBezTo>
                    <a:pt x="1117412" y="0"/>
                    <a:pt x="1143000" y="25587"/>
                    <a:pt x="1143000" y="57150"/>
                  </a:cubicBezTo>
                  <a:lnTo>
                    <a:pt x="1143000" y="114300"/>
                  </a:lnTo>
                  <a:moveTo>
                    <a:pt x="1028700" y="457200"/>
                  </a:moveTo>
                  <a:lnTo>
                    <a:pt x="114300" y="457200"/>
                  </a:lnTo>
                  <a:moveTo>
                    <a:pt x="1143000" y="342900"/>
                  </a:moveTo>
                  <a:lnTo>
                    <a:pt x="1143000" y="400050"/>
                  </a:lnTo>
                  <a:cubicBezTo>
                    <a:pt x="1143000" y="431612"/>
                    <a:pt x="1117412" y="457200"/>
                    <a:pt x="1085850" y="457200"/>
                  </a:cubicBezTo>
                  <a:lnTo>
                    <a:pt x="10287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F129D1-0F7C-3CA5-7C5A-FC20C245F4F2}"/>
                </a:ext>
              </a:extLst>
            </p:cNvPr>
            <p:cNvSpPr txBox="1"/>
            <p:nvPr/>
          </p:nvSpPr>
          <p:spPr>
            <a:xfrm>
              <a:off x="1869340" y="3928076"/>
              <a:ext cx="49052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 dirty="0">
                  <a:solidFill>
                    <a:schemeClr val="tx1"/>
                  </a:solidFill>
                  <a:latin typeface="Albert Sans" pitchFamily="2" charset="0"/>
                </a:rPr>
                <a:t>1,000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65B6AFD-DDA8-49DE-8B81-064098E47609}"/>
              </a:ext>
            </a:extLst>
          </p:cNvPr>
          <p:cNvGrpSpPr/>
          <p:nvPr/>
        </p:nvGrpSpPr>
        <p:grpSpPr>
          <a:xfrm>
            <a:off x="2964271" y="1636092"/>
            <a:ext cx="1982565" cy="566447"/>
            <a:chOff x="2964271" y="1636092"/>
            <a:chExt cx="1982565" cy="566447"/>
          </a:xfrm>
        </p:grpSpPr>
        <p:sp>
          <p:nvSpPr>
            <p:cNvPr id="67" name="Rounded Rectangle 5">
              <a:extLst>
                <a:ext uri="{FF2B5EF4-FFF2-40B4-BE49-F238E27FC236}">
                  <a16:creationId xmlns:a16="http://schemas.microsoft.com/office/drawing/2014/main" id="{2F4A9D7C-1526-9492-83F4-79B96BC71194}"/>
                </a:ext>
              </a:extLst>
            </p:cNvPr>
            <p:cNvSpPr/>
            <p:nvPr/>
          </p:nvSpPr>
          <p:spPr>
            <a:xfrm>
              <a:off x="2964271" y="1636092"/>
              <a:ext cx="1982565" cy="566447"/>
            </a:xfrm>
            <a:custGeom>
              <a:avLst/>
              <a:gdLst/>
              <a:ahLst/>
              <a:cxnLst/>
              <a:rect l="0" t="0" r="0" b="0"/>
              <a:pathLst>
                <a:path w="16002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600200" y="114300"/>
                  </a:moveTo>
                  <a:lnTo>
                    <a:pt x="16002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4859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485900" y="0"/>
                  </a:moveTo>
                  <a:lnTo>
                    <a:pt x="1543050" y="0"/>
                  </a:lnTo>
                  <a:cubicBezTo>
                    <a:pt x="1574612" y="0"/>
                    <a:pt x="1600200" y="25587"/>
                    <a:pt x="1600200" y="57150"/>
                  </a:cubicBezTo>
                  <a:lnTo>
                    <a:pt x="1600200" y="114300"/>
                  </a:lnTo>
                  <a:moveTo>
                    <a:pt x="1485900" y="457200"/>
                  </a:moveTo>
                  <a:lnTo>
                    <a:pt x="114300" y="457200"/>
                  </a:lnTo>
                  <a:moveTo>
                    <a:pt x="1600200" y="342900"/>
                  </a:moveTo>
                  <a:lnTo>
                    <a:pt x="1600200" y="400050"/>
                  </a:lnTo>
                  <a:cubicBezTo>
                    <a:pt x="1600200" y="431612"/>
                    <a:pt x="1574612" y="457200"/>
                    <a:pt x="1543050" y="457200"/>
                  </a:cubicBezTo>
                  <a:lnTo>
                    <a:pt x="14859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CC81D1B-BB4B-C0B6-DF26-62A7EA80F6FD}"/>
                </a:ext>
              </a:extLst>
            </p:cNvPr>
            <p:cNvGrpSpPr/>
            <p:nvPr/>
          </p:nvGrpSpPr>
          <p:grpSpPr>
            <a:xfrm>
              <a:off x="2964271" y="1636092"/>
              <a:ext cx="1982565" cy="566447"/>
              <a:chOff x="2964271" y="1636092"/>
              <a:chExt cx="1982565" cy="566447"/>
            </a:xfrm>
          </p:grpSpPr>
          <p:sp>
            <p:nvSpPr>
              <p:cNvPr id="66" name="Rounded Rectangle 4">
                <a:extLst>
                  <a:ext uri="{FF2B5EF4-FFF2-40B4-BE49-F238E27FC236}">
                    <a16:creationId xmlns:a16="http://schemas.microsoft.com/office/drawing/2014/main" id="{8D4DF010-BD5C-3D3E-A42B-3450CAE78B81}"/>
                  </a:ext>
                </a:extLst>
              </p:cNvPr>
              <p:cNvSpPr/>
              <p:nvPr/>
            </p:nvSpPr>
            <p:spPr>
              <a:xfrm>
                <a:off x="2964271" y="1636092"/>
                <a:ext cx="1982565" cy="566447"/>
              </a:xfrm>
              <a:custGeom>
                <a:avLst/>
                <a:gdLst/>
                <a:ahLst/>
                <a:cxnLst/>
                <a:rect l="0" t="0" r="0" b="0"/>
                <a:pathLst>
                  <a:path w="1600200" h="457200">
                    <a:moveTo>
                      <a:pt x="0" y="57150"/>
                    </a:moveTo>
                    <a:cubicBezTo>
                      <a:pt x="0" y="25587"/>
                      <a:pt x="25587" y="0"/>
                      <a:pt x="57150" y="0"/>
                    </a:cubicBezTo>
                    <a:lnTo>
                      <a:pt x="114300" y="0"/>
                    </a:lnTo>
                    <a:lnTo>
                      <a:pt x="114300" y="114300"/>
                    </a:lnTo>
                    <a:lnTo>
                      <a:pt x="0" y="114300"/>
                    </a:lnTo>
                    <a:close/>
                    <a:moveTo>
                      <a:pt x="1485900" y="0"/>
                    </a:moveTo>
                    <a:lnTo>
                      <a:pt x="1485900" y="114300"/>
                    </a:lnTo>
                    <a:lnTo>
                      <a:pt x="114300" y="114300"/>
                    </a:lnTo>
                    <a:lnTo>
                      <a:pt x="114300" y="0"/>
                    </a:lnTo>
                    <a:close/>
                    <a:moveTo>
                      <a:pt x="1600200" y="114300"/>
                    </a:moveTo>
                    <a:lnTo>
                      <a:pt x="1485900" y="114300"/>
                    </a:lnTo>
                    <a:lnTo>
                      <a:pt x="1485900" y="0"/>
                    </a:lnTo>
                    <a:lnTo>
                      <a:pt x="1543050" y="0"/>
                    </a:lnTo>
                    <a:cubicBezTo>
                      <a:pt x="1574612" y="0"/>
                      <a:pt x="1600200" y="25587"/>
                      <a:pt x="1600200" y="57150"/>
                    </a:cubicBezTo>
                    <a:close/>
                    <a:moveTo>
                      <a:pt x="1600200" y="342900"/>
                    </a:moveTo>
                    <a:lnTo>
                      <a:pt x="0" y="342900"/>
                    </a:lnTo>
                    <a:lnTo>
                      <a:pt x="0" y="114300"/>
                    </a:lnTo>
                    <a:lnTo>
                      <a:pt x="1600200" y="114300"/>
                    </a:lnTo>
                    <a:close/>
                    <a:moveTo>
                      <a:pt x="0" y="342900"/>
                    </a:moveTo>
                    <a:lnTo>
                      <a:pt x="114300" y="342900"/>
                    </a:lnTo>
                    <a:lnTo>
                      <a:pt x="114300" y="457200"/>
                    </a:lnTo>
                    <a:lnTo>
                      <a:pt x="57150" y="457200"/>
                    </a:lnTo>
                    <a:cubicBezTo>
                      <a:pt x="25587" y="457200"/>
                      <a:pt x="0" y="431612"/>
                      <a:pt x="0" y="400050"/>
                    </a:cubicBezTo>
                    <a:close/>
                    <a:moveTo>
                      <a:pt x="114300" y="457200"/>
                    </a:moveTo>
                    <a:lnTo>
                      <a:pt x="114300" y="342900"/>
                    </a:lnTo>
                    <a:lnTo>
                      <a:pt x="1485900" y="342900"/>
                    </a:lnTo>
                    <a:lnTo>
                      <a:pt x="1485900" y="457200"/>
                    </a:lnTo>
                    <a:close/>
                    <a:moveTo>
                      <a:pt x="1485900" y="457200"/>
                    </a:moveTo>
                    <a:lnTo>
                      <a:pt x="1485900" y="342900"/>
                    </a:lnTo>
                    <a:lnTo>
                      <a:pt x="1600200" y="342900"/>
                    </a:lnTo>
                    <a:lnTo>
                      <a:pt x="1600200" y="400050"/>
                    </a:lnTo>
                    <a:cubicBezTo>
                      <a:pt x="1600200" y="431612"/>
                      <a:pt x="1574612" y="457200"/>
                      <a:pt x="1543050" y="457200"/>
                    </a:cubicBezTo>
                    <a:close/>
                  </a:path>
                </a:pathLst>
              </a:custGeom>
              <a:solidFill>
                <a:srgbClr val="2F3E46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dirty="0">
                  <a:latin typeface="Jost SemiBold" panose="020B0604020202020204" charset="0"/>
                  <a:ea typeface="Jost SemiBold" panose="020B060402020202020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8E9C00-2B79-EC4A-3D94-3FEF4617B72E}"/>
                  </a:ext>
                </a:extLst>
              </p:cNvPr>
              <p:cNvSpPr txBox="1"/>
              <p:nvPr/>
            </p:nvSpPr>
            <p:spPr>
              <a:xfrm>
                <a:off x="3263056" y="1803899"/>
                <a:ext cx="138499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rgbClr val="FFFFFF"/>
                    </a:solidFill>
                    <a:latin typeface="Jost SemiBold" panose="020B0604020202020204" charset="0"/>
                    <a:ea typeface="Jost SemiBold" panose="020B0604020202020204" charset="0"/>
                  </a:rPr>
                  <a:t>Revenue (EGP)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22076A4-2452-1F98-D651-1306EB2DE06C}"/>
              </a:ext>
            </a:extLst>
          </p:cNvPr>
          <p:cNvGrpSpPr/>
          <p:nvPr/>
        </p:nvGrpSpPr>
        <p:grpSpPr>
          <a:xfrm>
            <a:off x="2964271" y="3760269"/>
            <a:ext cx="1982565" cy="566447"/>
            <a:chOff x="2964271" y="3760269"/>
            <a:chExt cx="1982565" cy="566447"/>
          </a:xfrm>
        </p:grpSpPr>
        <p:sp>
          <p:nvSpPr>
            <p:cNvPr id="42" name="Rounded Rectangle 40">
              <a:extLst>
                <a:ext uri="{FF2B5EF4-FFF2-40B4-BE49-F238E27FC236}">
                  <a16:creationId xmlns:a16="http://schemas.microsoft.com/office/drawing/2014/main" id="{4EACA75B-3279-9B11-F0D7-A48A4734A9F0}"/>
                </a:ext>
              </a:extLst>
            </p:cNvPr>
            <p:cNvSpPr/>
            <p:nvPr/>
          </p:nvSpPr>
          <p:spPr>
            <a:xfrm>
              <a:off x="2964271" y="3760269"/>
              <a:ext cx="1982565" cy="566447"/>
            </a:xfrm>
            <a:custGeom>
              <a:avLst/>
              <a:gdLst/>
              <a:ahLst/>
              <a:cxnLst/>
              <a:rect l="0" t="0" r="0" b="0"/>
              <a:pathLst>
                <a:path w="16002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485900" y="0"/>
                  </a:moveTo>
                  <a:lnTo>
                    <a:pt x="14859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600200" y="114300"/>
                  </a:moveTo>
                  <a:lnTo>
                    <a:pt x="1485900" y="114300"/>
                  </a:lnTo>
                  <a:lnTo>
                    <a:pt x="1485900" y="0"/>
                  </a:lnTo>
                  <a:lnTo>
                    <a:pt x="1543050" y="0"/>
                  </a:lnTo>
                  <a:cubicBezTo>
                    <a:pt x="1574612" y="0"/>
                    <a:pt x="1600200" y="25587"/>
                    <a:pt x="1600200" y="57150"/>
                  </a:cubicBezTo>
                  <a:close/>
                  <a:moveTo>
                    <a:pt x="16002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6002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485900" y="342900"/>
                  </a:lnTo>
                  <a:lnTo>
                    <a:pt x="1485900" y="457200"/>
                  </a:lnTo>
                  <a:close/>
                  <a:moveTo>
                    <a:pt x="1485900" y="457200"/>
                  </a:moveTo>
                  <a:lnTo>
                    <a:pt x="1485900" y="342900"/>
                  </a:lnTo>
                  <a:lnTo>
                    <a:pt x="1600200" y="342900"/>
                  </a:lnTo>
                  <a:lnTo>
                    <a:pt x="1600200" y="400050"/>
                  </a:lnTo>
                  <a:cubicBezTo>
                    <a:pt x="1600200" y="431612"/>
                    <a:pt x="1574612" y="457200"/>
                    <a:pt x="1543050" y="457200"/>
                  </a:cubicBezTo>
                  <a:close/>
                </a:path>
              </a:pathLst>
            </a:custGeom>
            <a:solidFill>
              <a:srgbClr val="E3E7D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43" name="Rounded Rectangle 41">
              <a:extLst>
                <a:ext uri="{FF2B5EF4-FFF2-40B4-BE49-F238E27FC236}">
                  <a16:creationId xmlns:a16="http://schemas.microsoft.com/office/drawing/2014/main" id="{AA9DE3C1-8383-603C-DF15-0B07EB3858E1}"/>
                </a:ext>
              </a:extLst>
            </p:cNvPr>
            <p:cNvSpPr/>
            <p:nvPr/>
          </p:nvSpPr>
          <p:spPr>
            <a:xfrm>
              <a:off x="2964271" y="3760269"/>
              <a:ext cx="1982565" cy="566447"/>
            </a:xfrm>
            <a:custGeom>
              <a:avLst/>
              <a:gdLst/>
              <a:ahLst/>
              <a:cxnLst/>
              <a:rect l="0" t="0" r="0" b="0"/>
              <a:pathLst>
                <a:path w="16002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600200" y="114300"/>
                  </a:moveTo>
                  <a:lnTo>
                    <a:pt x="16002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4859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485900" y="0"/>
                  </a:moveTo>
                  <a:lnTo>
                    <a:pt x="1543050" y="0"/>
                  </a:lnTo>
                  <a:cubicBezTo>
                    <a:pt x="1574612" y="0"/>
                    <a:pt x="1600200" y="25587"/>
                    <a:pt x="1600200" y="57150"/>
                  </a:cubicBezTo>
                  <a:lnTo>
                    <a:pt x="1600200" y="114300"/>
                  </a:lnTo>
                  <a:moveTo>
                    <a:pt x="1485900" y="457200"/>
                  </a:moveTo>
                  <a:lnTo>
                    <a:pt x="114300" y="457200"/>
                  </a:lnTo>
                  <a:moveTo>
                    <a:pt x="1600200" y="342900"/>
                  </a:moveTo>
                  <a:lnTo>
                    <a:pt x="1600200" y="400050"/>
                  </a:lnTo>
                  <a:cubicBezTo>
                    <a:pt x="1600200" y="431612"/>
                    <a:pt x="1574612" y="457200"/>
                    <a:pt x="1543050" y="457200"/>
                  </a:cubicBezTo>
                  <a:lnTo>
                    <a:pt x="14859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32F0E4-FD01-661C-C89E-B4FCD2F35815}"/>
                </a:ext>
              </a:extLst>
            </p:cNvPr>
            <p:cNvSpPr txBox="1"/>
            <p:nvPr/>
          </p:nvSpPr>
          <p:spPr>
            <a:xfrm>
              <a:off x="3311146" y="3935770"/>
              <a:ext cx="128881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5,000,000 EGP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1A4354C-33A3-3991-BE70-661066EC3CC7}"/>
              </a:ext>
            </a:extLst>
          </p:cNvPr>
          <p:cNvGrpSpPr/>
          <p:nvPr/>
        </p:nvGrpSpPr>
        <p:grpSpPr>
          <a:xfrm>
            <a:off x="1406541" y="1636091"/>
            <a:ext cx="1416118" cy="566448"/>
            <a:chOff x="1406541" y="1636091"/>
            <a:chExt cx="1416118" cy="566448"/>
          </a:xfrm>
        </p:grpSpPr>
        <p:sp>
          <p:nvSpPr>
            <p:cNvPr id="68" name="Rounded Rectangle 1">
              <a:extLst>
                <a:ext uri="{FF2B5EF4-FFF2-40B4-BE49-F238E27FC236}">
                  <a16:creationId xmlns:a16="http://schemas.microsoft.com/office/drawing/2014/main" id="{6932395D-69FF-14E1-D019-C06427C0496F}"/>
                </a:ext>
              </a:extLst>
            </p:cNvPr>
            <p:cNvSpPr/>
            <p:nvPr/>
          </p:nvSpPr>
          <p:spPr>
            <a:xfrm>
              <a:off x="1406541" y="1636091"/>
              <a:ext cx="1416118" cy="566447"/>
            </a:xfrm>
            <a:custGeom>
              <a:avLst/>
              <a:gdLst/>
              <a:ahLst/>
              <a:cxnLst/>
              <a:rect l="0" t="0" r="0" b="0"/>
              <a:pathLst>
                <a:path w="11430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028700" y="0"/>
                  </a:moveTo>
                  <a:lnTo>
                    <a:pt x="10287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143000" y="114300"/>
                  </a:moveTo>
                  <a:lnTo>
                    <a:pt x="1028700" y="114300"/>
                  </a:lnTo>
                  <a:lnTo>
                    <a:pt x="1028700" y="0"/>
                  </a:lnTo>
                  <a:lnTo>
                    <a:pt x="1085850" y="0"/>
                  </a:lnTo>
                  <a:cubicBezTo>
                    <a:pt x="1117412" y="0"/>
                    <a:pt x="1143000" y="25587"/>
                    <a:pt x="1143000" y="57150"/>
                  </a:cubicBezTo>
                  <a:close/>
                  <a:moveTo>
                    <a:pt x="11430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1430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028700" y="342900"/>
                  </a:lnTo>
                  <a:lnTo>
                    <a:pt x="1028700" y="457200"/>
                  </a:lnTo>
                  <a:close/>
                  <a:moveTo>
                    <a:pt x="1028700" y="457200"/>
                  </a:moveTo>
                  <a:lnTo>
                    <a:pt x="1028700" y="342900"/>
                  </a:lnTo>
                  <a:lnTo>
                    <a:pt x="1143000" y="342900"/>
                  </a:lnTo>
                  <a:lnTo>
                    <a:pt x="1143000" y="400050"/>
                  </a:lnTo>
                  <a:cubicBezTo>
                    <a:pt x="1143000" y="431612"/>
                    <a:pt x="1117412" y="457200"/>
                    <a:pt x="1085850" y="457200"/>
                  </a:cubicBezTo>
                  <a:close/>
                </a:path>
              </a:pathLst>
            </a:custGeom>
            <a:solidFill>
              <a:srgbClr val="2F3E4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sp>
          <p:nvSpPr>
            <p:cNvPr id="69" name="Rounded Rectangle 2">
              <a:extLst>
                <a:ext uri="{FF2B5EF4-FFF2-40B4-BE49-F238E27FC236}">
                  <a16:creationId xmlns:a16="http://schemas.microsoft.com/office/drawing/2014/main" id="{DF799E4C-973D-4051-FFB0-B27231556480}"/>
                </a:ext>
              </a:extLst>
            </p:cNvPr>
            <p:cNvSpPr/>
            <p:nvPr/>
          </p:nvSpPr>
          <p:spPr>
            <a:xfrm>
              <a:off x="1406541" y="1636092"/>
              <a:ext cx="1416118" cy="566447"/>
            </a:xfrm>
            <a:custGeom>
              <a:avLst/>
              <a:gdLst/>
              <a:ahLst/>
              <a:cxnLst/>
              <a:rect l="0" t="0" r="0" b="0"/>
              <a:pathLst>
                <a:path w="11430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143000" y="114300"/>
                  </a:moveTo>
                  <a:lnTo>
                    <a:pt x="11430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0287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028700" y="0"/>
                  </a:moveTo>
                  <a:lnTo>
                    <a:pt x="1085850" y="0"/>
                  </a:lnTo>
                  <a:cubicBezTo>
                    <a:pt x="1117412" y="0"/>
                    <a:pt x="1143000" y="25587"/>
                    <a:pt x="1143000" y="57150"/>
                  </a:cubicBezTo>
                  <a:lnTo>
                    <a:pt x="1143000" y="114300"/>
                  </a:lnTo>
                  <a:moveTo>
                    <a:pt x="1028700" y="457200"/>
                  </a:moveTo>
                  <a:lnTo>
                    <a:pt x="114300" y="457200"/>
                  </a:lnTo>
                  <a:moveTo>
                    <a:pt x="1143000" y="342900"/>
                  </a:moveTo>
                  <a:lnTo>
                    <a:pt x="1143000" y="400050"/>
                  </a:lnTo>
                  <a:cubicBezTo>
                    <a:pt x="1143000" y="431612"/>
                    <a:pt x="1117412" y="457200"/>
                    <a:pt x="1085850" y="457200"/>
                  </a:cubicBezTo>
                  <a:lnTo>
                    <a:pt x="10287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297A5E-B49F-D2CF-0283-6962B041B0AB}"/>
                </a:ext>
              </a:extLst>
            </p:cNvPr>
            <p:cNvSpPr txBox="1"/>
            <p:nvPr/>
          </p:nvSpPr>
          <p:spPr>
            <a:xfrm>
              <a:off x="1660950" y="1803898"/>
              <a:ext cx="9073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 dirty="0">
                  <a:solidFill>
                    <a:srgbClr val="FFFFFF"/>
                  </a:solidFill>
                  <a:latin typeface="Jost SemiBold" panose="020B0604020202020204" charset="0"/>
                  <a:ea typeface="Jost SemiBold" panose="020B0604020202020204" charset="0"/>
                </a:rPr>
                <a:t>Units Sold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362CAD8-3720-CA89-AFBD-B48B2188E245}"/>
              </a:ext>
            </a:extLst>
          </p:cNvPr>
          <p:cNvGrpSpPr/>
          <p:nvPr/>
        </p:nvGrpSpPr>
        <p:grpSpPr>
          <a:xfrm>
            <a:off x="5088448" y="3760269"/>
            <a:ext cx="1699342" cy="566447"/>
            <a:chOff x="5088448" y="3760269"/>
            <a:chExt cx="1699342" cy="566447"/>
          </a:xfrm>
        </p:grpSpPr>
        <p:sp>
          <p:nvSpPr>
            <p:cNvPr id="40" name="Rounded Rectangle 43">
              <a:extLst>
                <a:ext uri="{FF2B5EF4-FFF2-40B4-BE49-F238E27FC236}">
                  <a16:creationId xmlns:a16="http://schemas.microsoft.com/office/drawing/2014/main" id="{512A5955-8B6D-FDEF-AC91-7EC6A98FBA8C}"/>
                </a:ext>
              </a:extLst>
            </p:cNvPr>
            <p:cNvSpPr/>
            <p:nvPr/>
          </p:nvSpPr>
          <p:spPr>
            <a:xfrm>
              <a:off x="5088448" y="3760269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257300" y="0"/>
                  </a:moveTo>
                  <a:lnTo>
                    <a:pt x="12573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371600" y="114300"/>
                  </a:moveTo>
                  <a:lnTo>
                    <a:pt x="1257300" y="114300"/>
                  </a:lnTo>
                  <a:lnTo>
                    <a:pt x="1257300" y="0"/>
                  </a:ln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close/>
                  <a:moveTo>
                    <a:pt x="13716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3716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257300" y="342900"/>
                  </a:lnTo>
                  <a:lnTo>
                    <a:pt x="1257300" y="457200"/>
                  </a:lnTo>
                  <a:close/>
                  <a:moveTo>
                    <a:pt x="1257300" y="457200"/>
                  </a:moveTo>
                  <a:lnTo>
                    <a:pt x="1257300" y="342900"/>
                  </a:lnTo>
                  <a:lnTo>
                    <a:pt x="1371600" y="342900"/>
                  </a:ln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close/>
                </a:path>
              </a:pathLst>
            </a:custGeom>
            <a:solidFill>
              <a:srgbClr val="E3E7D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41" name="Rounded Rectangle 44">
              <a:extLst>
                <a:ext uri="{FF2B5EF4-FFF2-40B4-BE49-F238E27FC236}">
                  <a16:creationId xmlns:a16="http://schemas.microsoft.com/office/drawing/2014/main" id="{2D031001-46AB-BBD0-4BC1-B0AF364C5CCB}"/>
                </a:ext>
              </a:extLst>
            </p:cNvPr>
            <p:cNvSpPr/>
            <p:nvPr/>
          </p:nvSpPr>
          <p:spPr>
            <a:xfrm>
              <a:off x="5088448" y="3760269"/>
              <a:ext cx="1699342" cy="566447"/>
            </a:xfrm>
            <a:custGeom>
              <a:avLst/>
              <a:gdLst/>
              <a:ahLst/>
              <a:cxnLst/>
              <a:rect l="0" t="0" r="0" b="0"/>
              <a:pathLst>
                <a:path w="13716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371600" y="114300"/>
                  </a:moveTo>
                  <a:lnTo>
                    <a:pt x="13716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2573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257300" y="0"/>
                  </a:moveTo>
                  <a:lnTo>
                    <a:pt x="1314450" y="0"/>
                  </a:lnTo>
                  <a:cubicBezTo>
                    <a:pt x="1346012" y="0"/>
                    <a:pt x="1371600" y="25587"/>
                    <a:pt x="1371600" y="57150"/>
                  </a:cubicBezTo>
                  <a:lnTo>
                    <a:pt x="1371600" y="114300"/>
                  </a:lnTo>
                  <a:moveTo>
                    <a:pt x="1257300" y="457200"/>
                  </a:moveTo>
                  <a:lnTo>
                    <a:pt x="114300" y="457200"/>
                  </a:lnTo>
                  <a:moveTo>
                    <a:pt x="1371600" y="342900"/>
                  </a:moveTo>
                  <a:lnTo>
                    <a:pt x="1371600" y="400050"/>
                  </a:lnTo>
                  <a:cubicBezTo>
                    <a:pt x="1371600" y="431612"/>
                    <a:pt x="1346012" y="457200"/>
                    <a:pt x="1314450" y="457200"/>
                  </a:cubicBezTo>
                  <a:lnTo>
                    <a:pt x="12573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8A42D4-DAA6-018B-7F2B-E711153FD3EC}"/>
                </a:ext>
              </a:extLst>
            </p:cNvPr>
            <p:cNvSpPr txBox="1"/>
            <p:nvPr/>
          </p:nvSpPr>
          <p:spPr>
            <a:xfrm>
              <a:off x="5297719" y="3935770"/>
              <a:ext cx="12808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0" dirty="0">
                  <a:solidFill>
                    <a:schemeClr val="tx1"/>
                  </a:solidFill>
                  <a:latin typeface="Albert Sans" pitchFamily="2" charset="0"/>
                </a:rPr>
                <a:t>2,890,000 EGP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A9A02CB-CF3F-FD8A-FA1C-43E49C8EF23C}"/>
              </a:ext>
            </a:extLst>
          </p:cNvPr>
          <p:cNvGrpSpPr/>
          <p:nvPr/>
        </p:nvGrpSpPr>
        <p:grpSpPr>
          <a:xfrm>
            <a:off x="1406541" y="3052210"/>
            <a:ext cx="1416118" cy="566447"/>
            <a:chOff x="1406541" y="3052210"/>
            <a:chExt cx="1416118" cy="566447"/>
          </a:xfrm>
        </p:grpSpPr>
        <p:sp>
          <p:nvSpPr>
            <p:cNvPr id="52" name="Rounded Rectangle 25">
              <a:extLst>
                <a:ext uri="{FF2B5EF4-FFF2-40B4-BE49-F238E27FC236}">
                  <a16:creationId xmlns:a16="http://schemas.microsoft.com/office/drawing/2014/main" id="{2BE04957-DA35-F029-33FE-7DCEB8775F6F}"/>
                </a:ext>
              </a:extLst>
            </p:cNvPr>
            <p:cNvSpPr/>
            <p:nvPr/>
          </p:nvSpPr>
          <p:spPr>
            <a:xfrm>
              <a:off x="1406541" y="3052210"/>
              <a:ext cx="1416118" cy="566447"/>
            </a:xfrm>
            <a:custGeom>
              <a:avLst/>
              <a:gdLst/>
              <a:ahLst/>
              <a:cxnLst/>
              <a:rect l="0" t="0" r="0" b="0"/>
              <a:pathLst>
                <a:path w="1143000" h="457200">
                  <a:moveTo>
                    <a:pt x="0" y="57150"/>
                  </a:move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close/>
                  <a:moveTo>
                    <a:pt x="1028700" y="0"/>
                  </a:moveTo>
                  <a:lnTo>
                    <a:pt x="102870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  <a:moveTo>
                    <a:pt x="1143000" y="114300"/>
                  </a:moveTo>
                  <a:lnTo>
                    <a:pt x="1028700" y="114300"/>
                  </a:lnTo>
                  <a:lnTo>
                    <a:pt x="1028700" y="0"/>
                  </a:lnTo>
                  <a:lnTo>
                    <a:pt x="1085850" y="0"/>
                  </a:lnTo>
                  <a:cubicBezTo>
                    <a:pt x="1117412" y="0"/>
                    <a:pt x="1143000" y="25587"/>
                    <a:pt x="1143000" y="57150"/>
                  </a:cubicBezTo>
                  <a:close/>
                  <a:moveTo>
                    <a:pt x="1143000" y="342900"/>
                  </a:moveTo>
                  <a:lnTo>
                    <a:pt x="0" y="342900"/>
                  </a:lnTo>
                  <a:lnTo>
                    <a:pt x="0" y="114300"/>
                  </a:lnTo>
                  <a:lnTo>
                    <a:pt x="1143000" y="114300"/>
                  </a:lnTo>
                  <a:close/>
                  <a:moveTo>
                    <a:pt x="0" y="342900"/>
                  </a:moveTo>
                  <a:lnTo>
                    <a:pt x="114300" y="342900"/>
                  </a:lnTo>
                  <a:lnTo>
                    <a:pt x="114300" y="457200"/>
                  </a:ln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close/>
                  <a:moveTo>
                    <a:pt x="114300" y="457200"/>
                  </a:moveTo>
                  <a:lnTo>
                    <a:pt x="114300" y="342900"/>
                  </a:lnTo>
                  <a:lnTo>
                    <a:pt x="1028700" y="342900"/>
                  </a:lnTo>
                  <a:lnTo>
                    <a:pt x="1028700" y="457200"/>
                  </a:lnTo>
                  <a:close/>
                  <a:moveTo>
                    <a:pt x="1028700" y="457200"/>
                  </a:moveTo>
                  <a:lnTo>
                    <a:pt x="1028700" y="342900"/>
                  </a:lnTo>
                  <a:lnTo>
                    <a:pt x="1143000" y="342900"/>
                  </a:lnTo>
                  <a:lnTo>
                    <a:pt x="1143000" y="400050"/>
                  </a:lnTo>
                  <a:cubicBezTo>
                    <a:pt x="1143000" y="431612"/>
                    <a:pt x="1117412" y="457200"/>
                    <a:pt x="1085850" y="457200"/>
                  </a:cubicBezTo>
                  <a:close/>
                </a:path>
              </a:pathLst>
            </a:custGeom>
            <a:solidFill>
              <a:srgbClr val="52796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>
                <a:latin typeface="Albert Sans" pitchFamily="2" charset="0"/>
              </a:endParaRPr>
            </a:p>
          </p:txBody>
        </p:sp>
        <p:sp>
          <p:nvSpPr>
            <p:cNvPr id="53" name="Rounded Rectangle 26">
              <a:extLst>
                <a:ext uri="{FF2B5EF4-FFF2-40B4-BE49-F238E27FC236}">
                  <a16:creationId xmlns:a16="http://schemas.microsoft.com/office/drawing/2014/main" id="{D2576652-FC14-5CD1-B9C0-D3EAE268B01E}"/>
                </a:ext>
              </a:extLst>
            </p:cNvPr>
            <p:cNvSpPr/>
            <p:nvPr/>
          </p:nvSpPr>
          <p:spPr>
            <a:xfrm>
              <a:off x="1406541" y="3052210"/>
              <a:ext cx="1416118" cy="566447"/>
            </a:xfrm>
            <a:custGeom>
              <a:avLst/>
              <a:gdLst/>
              <a:ahLst/>
              <a:cxnLst/>
              <a:rect l="0" t="0" r="0" b="0"/>
              <a:pathLst>
                <a:path w="1143000" h="457200">
                  <a:moveTo>
                    <a:pt x="0" y="114300"/>
                  </a:moveTo>
                  <a:lnTo>
                    <a:pt x="0" y="57150"/>
                  </a:lnTo>
                  <a:cubicBezTo>
                    <a:pt x="0" y="25587"/>
                    <a:pt x="25587" y="0"/>
                    <a:pt x="57150" y="0"/>
                  </a:cubicBezTo>
                  <a:lnTo>
                    <a:pt x="114300" y="0"/>
                  </a:lnTo>
                  <a:moveTo>
                    <a:pt x="1143000" y="114300"/>
                  </a:moveTo>
                  <a:lnTo>
                    <a:pt x="1143000" y="342900"/>
                  </a:lnTo>
                  <a:moveTo>
                    <a:pt x="0" y="342900"/>
                  </a:moveTo>
                  <a:lnTo>
                    <a:pt x="0" y="114300"/>
                  </a:lnTo>
                  <a:moveTo>
                    <a:pt x="114300" y="0"/>
                  </a:moveTo>
                  <a:lnTo>
                    <a:pt x="1028700" y="0"/>
                  </a:lnTo>
                  <a:moveTo>
                    <a:pt x="114300" y="457200"/>
                  </a:moveTo>
                  <a:lnTo>
                    <a:pt x="57150" y="457200"/>
                  </a:lnTo>
                  <a:cubicBezTo>
                    <a:pt x="25587" y="457200"/>
                    <a:pt x="0" y="431612"/>
                    <a:pt x="0" y="400050"/>
                  </a:cubicBezTo>
                  <a:lnTo>
                    <a:pt x="0" y="342900"/>
                  </a:lnTo>
                  <a:moveTo>
                    <a:pt x="1028700" y="0"/>
                  </a:moveTo>
                  <a:lnTo>
                    <a:pt x="1085850" y="0"/>
                  </a:lnTo>
                  <a:cubicBezTo>
                    <a:pt x="1117412" y="0"/>
                    <a:pt x="1143000" y="25587"/>
                    <a:pt x="1143000" y="57150"/>
                  </a:cubicBezTo>
                  <a:lnTo>
                    <a:pt x="1143000" y="114300"/>
                  </a:lnTo>
                  <a:moveTo>
                    <a:pt x="1028700" y="457200"/>
                  </a:moveTo>
                  <a:lnTo>
                    <a:pt x="114300" y="457200"/>
                  </a:lnTo>
                  <a:moveTo>
                    <a:pt x="1143000" y="342900"/>
                  </a:moveTo>
                  <a:lnTo>
                    <a:pt x="1143000" y="400050"/>
                  </a:lnTo>
                  <a:cubicBezTo>
                    <a:pt x="1143000" y="431612"/>
                    <a:pt x="1117412" y="457200"/>
                    <a:pt x="1085850" y="457200"/>
                  </a:cubicBezTo>
                  <a:lnTo>
                    <a:pt x="1028700" y="457200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Albert Sans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821A88-7526-843C-BEFF-7316FF3BE9E8}"/>
                </a:ext>
              </a:extLst>
            </p:cNvPr>
            <p:cNvSpPr txBox="1"/>
            <p:nvPr/>
          </p:nvSpPr>
          <p:spPr>
            <a:xfrm>
              <a:off x="1931858" y="3220017"/>
              <a:ext cx="36548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 dirty="0">
                  <a:solidFill>
                    <a:srgbClr val="FFFFFF"/>
                  </a:solidFill>
                  <a:latin typeface="Albert Sans" pitchFamily="2" charset="0"/>
                </a:rPr>
                <a:t>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10372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367D7C4-AB5A-A861-BF90-C94EAF5F9D63}"/>
              </a:ext>
            </a:extLst>
          </p:cNvPr>
          <p:cNvSpPr txBox="1"/>
          <p:nvPr/>
        </p:nvSpPr>
        <p:spPr>
          <a:xfrm>
            <a:off x="1069848" y="662361"/>
            <a:ext cx="74427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3600" dirty="0">
                <a:solidFill>
                  <a:schemeClr val="dk1"/>
                </a:solidFill>
                <a:latin typeface="Jost SemiBold"/>
                <a:cs typeface="Jost SemiBold"/>
                <a:sym typeface="Open Sans Extra Bold"/>
              </a:rPr>
              <a:t>Additional Revenue Opportunities</a:t>
            </a:r>
          </a:p>
        </p:txBody>
      </p:sp>
      <p:sp>
        <p:nvSpPr>
          <p:cNvPr id="180" name="Rounded Rectangle 10">
            <a:extLst>
              <a:ext uri="{FF2B5EF4-FFF2-40B4-BE49-F238E27FC236}">
                <a16:creationId xmlns:a16="http://schemas.microsoft.com/office/drawing/2014/main" id="{6CE1F26F-8089-8F83-ACD3-1C53BC0F4896}"/>
              </a:ext>
            </a:extLst>
          </p:cNvPr>
          <p:cNvSpPr/>
          <p:nvPr/>
        </p:nvSpPr>
        <p:spPr>
          <a:xfrm>
            <a:off x="8199741" y="2845392"/>
            <a:ext cx="685768" cy="685800"/>
          </a:xfrm>
          <a:custGeom>
            <a:avLst/>
            <a:gdLst/>
            <a:ahLst/>
            <a:cxnLst/>
            <a:rect l="0" t="0" r="0" b="0"/>
            <a:pathLst>
              <a:path w="685768" h="685800">
                <a:moveTo>
                  <a:pt x="235712" y="0"/>
                </a:moveTo>
                <a:cubicBezTo>
                  <a:pt x="251494" y="0"/>
                  <a:pt x="264287" y="12793"/>
                  <a:pt x="264287" y="28575"/>
                </a:cubicBezTo>
                <a:lnTo>
                  <a:pt x="264287" y="282835"/>
                </a:lnTo>
                <a:cubicBezTo>
                  <a:pt x="264287" y="298616"/>
                  <a:pt x="251494" y="311410"/>
                  <a:pt x="235712" y="311410"/>
                </a:cubicBezTo>
                <a:cubicBezTo>
                  <a:pt x="219931" y="311410"/>
                  <a:pt x="207137" y="298616"/>
                  <a:pt x="207137" y="282835"/>
                </a:cubicBezTo>
                <a:lnTo>
                  <a:pt x="207137" y="28575"/>
                </a:lnTo>
                <a:cubicBezTo>
                  <a:pt x="207137" y="12793"/>
                  <a:pt x="219931" y="0"/>
                  <a:pt x="235712" y="0"/>
                </a:cubicBezTo>
                <a:close/>
                <a:moveTo>
                  <a:pt x="121412" y="405450"/>
                </a:moveTo>
                <a:cubicBezTo>
                  <a:pt x="121412" y="421232"/>
                  <a:pt x="108619" y="434025"/>
                  <a:pt x="92837" y="434025"/>
                </a:cubicBezTo>
                <a:cubicBezTo>
                  <a:pt x="77056" y="434025"/>
                  <a:pt x="64262" y="421232"/>
                  <a:pt x="64262" y="405450"/>
                </a:cubicBezTo>
                <a:lnTo>
                  <a:pt x="64262" y="171078"/>
                </a:lnTo>
                <a:cubicBezTo>
                  <a:pt x="64262" y="155297"/>
                  <a:pt x="77056" y="142503"/>
                  <a:pt x="92837" y="142503"/>
                </a:cubicBezTo>
                <a:cubicBezTo>
                  <a:pt x="108619" y="142503"/>
                  <a:pt x="121412" y="155297"/>
                  <a:pt x="121412" y="171078"/>
                </a:cubicBezTo>
                <a:close/>
                <a:moveTo>
                  <a:pt x="649707" y="337127"/>
                </a:moveTo>
                <a:lnTo>
                  <a:pt x="601244" y="291893"/>
                </a:lnTo>
                <a:lnTo>
                  <a:pt x="550037" y="334984"/>
                </a:lnTo>
                <a:lnTo>
                  <a:pt x="550037" y="657225"/>
                </a:lnTo>
                <a:cubicBezTo>
                  <a:pt x="550037" y="673006"/>
                  <a:pt x="537244" y="685800"/>
                  <a:pt x="521462" y="685800"/>
                </a:cubicBezTo>
                <a:cubicBezTo>
                  <a:pt x="505681" y="685800"/>
                  <a:pt x="492887" y="673006"/>
                  <a:pt x="492887" y="657225"/>
                </a:cubicBezTo>
                <a:lnTo>
                  <a:pt x="492887" y="383076"/>
                </a:lnTo>
                <a:lnTo>
                  <a:pt x="407162" y="455228"/>
                </a:lnTo>
                <a:lnTo>
                  <a:pt x="407162" y="573414"/>
                </a:lnTo>
                <a:cubicBezTo>
                  <a:pt x="407162" y="589196"/>
                  <a:pt x="394369" y="601989"/>
                  <a:pt x="378587" y="601989"/>
                </a:cubicBezTo>
                <a:cubicBezTo>
                  <a:pt x="362806" y="601989"/>
                  <a:pt x="350012" y="589196"/>
                  <a:pt x="350012" y="573414"/>
                </a:cubicBezTo>
                <a:lnTo>
                  <a:pt x="350012" y="458200"/>
                </a:lnTo>
                <a:lnTo>
                  <a:pt x="291805" y="389591"/>
                </a:lnTo>
                <a:lnTo>
                  <a:pt x="264287" y="411365"/>
                </a:lnTo>
                <a:lnTo>
                  <a:pt x="264287" y="539867"/>
                </a:lnTo>
                <a:cubicBezTo>
                  <a:pt x="264287" y="555648"/>
                  <a:pt x="251494" y="568442"/>
                  <a:pt x="235712" y="568442"/>
                </a:cubicBezTo>
                <a:cubicBezTo>
                  <a:pt x="219931" y="568442"/>
                  <a:pt x="207137" y="555648"/>
                  <a:pt x="207137" y="539867"/>
                </a:cubicBezTo>
                <a:lnTo>
                  <a:pt x="207137" y="456628"/>
                </a:lnTo>
                <a:lnTo>
                  <a:pt x="121412" y="524494"/>
                </a:lnTo>
                <a:lnTo>
                  <a:pt x="121412" y="646052"/>
                </a:lnTo>
                <a:cubicBezTo>
                  <a:pt x="121412" y="661833"/>
                  <a:pt x="108619" y="674627"/>
                  <a:pt x="92837" y="674627"/>
                </a:cubicBezTo>
                <a:cubicBezTo>
                  <a:pt x="77056" y="674627"/>
                  <a:pt x="64262" y="661833"/>
                  <a:pt x="64262" y="646052"/>
                </a:cubicBezTo>
                <a:lnTo>
                  <a:pt x="64262" y="569728"/>
                </a:lnTo>
                <a:lnTo>
                  <a:pt x="49403" y="581501"/>
                </a:lnTo>
                <a:cubicBezTo>
                  <a:pt x="37014" y="590949"/>
                  <a:pt x="19339" y="588730"/>
                  <a:pt x="9669" y="576513"/>
                </a:cubicBezTo>
                <a:cubicBezTo>
                  <a:pt x="0" y="564295"/>
                  <a:pt x="1900" y="546583"/>
                  <a:pt x="13942" y="536695"/>
                </a:cubicBezTo>
                <a:lnTo>
                  <a:pt x="214481" y="377932"/>
                </a:lnTo>
                <a:cubicBezTo>
                  <a:pt x="216633" y="375526"/>
                  <a:pt x="219173" y="373497"/>
                  <a:pt x="221996" y="371932"/>
                </a:cubicBezTo>
                <a:lnTo>
                  <a:pt x="278003" y="327640"/>
                </a:lnTo>
                <a:cubicBezTo>
                  <a:pt x="290079" y="318083"/>
                  <a:pt x="307557" y="319814"/>
                  <a:pt x="317522" y="331555"/>
                </a:cubicBezTo>
                <a:lnTo>
                  <a:pt x="379102" y="404136"/>
                </a:lnTo>
                <a:lnTo>
                  <a:pt x="559153" y="252631"/>
                </a:lnTo>
                <a:lnTo>
                  <a:pt x="521148" y="217112"/>
                </a:lnTo>
                <a:cubicBezTo>
                  <a:pt x="514722" y="211108"/>
                  <a:pt x="512616" y="201786"/>
                  <a:pt x="515838" y="193603"/>
                </a:cubicBezTo>
                <a:cubicBezTo>
                  <a:pt x="519060" y="185419"/>
                  <a:pt x="526955" y="180034"/>
                  <a:pt x="535750" y="180022"/>
                </a:cubicBezTo>
                <a:lnTo>
                  <a:pt x="664337" y="180022"/>
                </a:lnTo>
                <a:cubicBezTo>
                  <a:pt x="676173" y="180022"/>
                  <a:pt x="685768" y="189617"/>
                  <a:pt x="685768" y="201453"/>
                </a:cubicBezTo>
                <a:lnTo>
                  <a:pt x="685768" y="321468"/>
                </a:lnTo>
                <a:cubicBezTo>
                  <a:pt x="685768" y="330004"/>
                  <a:pt x="680702" y="337725"/>
                  <a:pt x="672873" y="341125"/>
                </a:cubicBezTo>
                <a:cubicBezTo>
                  <a:pt x="665044" y="344524"/>
                  <a:pt x="655944" y="342954"/>
                  <a:pt x="649707" y="337127"/>
                </a:cubicBezTo>
                <a:close/>
                <a:moveTo>
                  <a:pt x="407162" y="115157"/>
                </a:moveTo>
                <a:lnTo>
                  <a:pt x="407162" y="294008"/>
                </a:lnTo>
                <a:cubicBezTo>
                  <a:pt x="407162" y="309789"/>
                  <a:pt x="394369" y="322583"/>
                  <a:pt x="378587" y="322583"/>
                </a:cubicBezTo>
                <a:cubicBezTo>
                  <a:pt x="362806" y="322583"/>
                  <a:pt x="350012" y="309789"/>
                  <a:pt x="350012" y="294008"/>
                </a:cubicBezTo>
                <a:lnTo>
                  <a:pt x="350012" y="115185"/>
                </a:lnTo>
                <a:cubicBezTo>
                  <a:pt x="350012" y="99404"/>
                  <a:pt x="362806" y="86610"/>
                  <a:pt x="378587" y="86610"/>
                </a:cubicBezTo>
                <a:cubicBezTo>
                  <a:pt x="394369" y="86610"/>
                  <a:pt x="407162" y="99404"/>
                  <a:pt x="407162" y="115185"/>
                </a:cubicBezTo>
                <a:close/>
                <a:moveTo>
                  <a:pt x="521462" y="0"/>
                </a:moveTo>
                <a:cubicBezTo>
                  <a:pt x="537244" y="0"/>
                  <a:pt x="550037" y="12793"/>
                  <a:pt x="550037" y="28575"/>
                </a:cubicBezTo>
                <a:lnTo>
                  <a:pt x="550037" y="115185"/>
                </a:lnTo>
                <a:cubicBezTo>
                  <a:pt x="550037" y="130967"/>
                  <a:pt x="537244" y="143760"/>
                  <a:pt x="521462" y="143760"/>
                </a:cubicBezTo>
                <a:cubicBezTo>
                  <a:pt x="505681" y="143760"/>
                  <a:pt x="492887" y="130967"/>
                  <a:pt x="492887" y="115185"/>
                </a:cubicBezTo>
                <a:lnTo>
                  <a:pt x="492887" y="28575"/>
                </a:lnTo>
                <a:cubicBezTo>
                  <a:pt x="492887" y="12793"/>
                  <a:pt x="505681" y="0"/>
                  <a:pt x="52146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C3E4482-1856-6217-42BA-D28ACF6B4A01}"/>
              </a:ext>
            </a:extLst>
          </p:cNvPr>
          <p:cNvGrpSpPr/>
          <p:nvPr/>
        </p:nvGrpSpPr>
        <p:grpSpPr>
          <a:xfrm>
            <a:off x="5561043" y="2360071"/>
            <a:ext cx="2499771" cy="1763648"/>
            <a:chOff x="5423883" y="2428651"/>
            <a:chExt cx="2499771" cy="1763648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73EFBE6-C248-9DB6-AFAD-AE71599DAB02}"/>
                </a:ext>
              </a:extLst>
            </p:cNvPr>
            <p:cNvGrpSpPr/>
            <p:nvPr/>
          </p:nvGrpSpPr>
          <p:grpSpPr>
            <a:xfrm>
              <a:off x="6747888" y="2428651"/>
              <a:ext cx="1175766" cy="1763648"/>
              <a:chOff x="5285107" y="2702351"/>
              <a:chExt cx="1175766" cy="1763648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889FD6A7-01AF-A67E-213A-03A5E3BE4F51}"/>
                  </a:ext>
                </a:extLst>
              </p:cNvPr>
              <p:cNvGrpSpPr/>
              <p:nvPr/>
            </p:nvGrpSpPr>
            <p:grpSpPr>
              <a:xfrm rot="16200000">
                <a:off x="4991166" y="2996292"/>
                <a:ext cx="1763648" cy="1175766"/>
                <a:chOff x="2675015" y="2138250"/>
                <a:chExt cx="1763648" cy="1175766"/>
              </a:xfrm>
            </p:grpSpPr>
            <p:sp>
              <p:nvSpPr>
                <p:cNvPr id="175" name="Rounded Rectangle 4">
                  <a:extLst>
                    <a:ext uri="{FF2B5EF4-FFF2-40B4-BE49-F238E27FC236}">
                      <a16:creationId xmlns:a16="http://schemas.microsoft.com/office/drawing/2014/main" id="{FF9AB664-9EEC-9DF3-3E51-E8827916297B}"/>
                    </a:ext>
                  </a:extLst>
                </p:cNvPr>
                <p:cNvSpPr/>
                <p:nvPr/>
              </p:nvSpPr>
              <p:spPr>
                <a:xfrm>
                  <a:off x="2675015" y="2138250"/>
                  <a:ext cx="1763648" cy="117576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63648" h="1175766">
                      <a:moveTo>
                        <a:pt x="548640" y="1175766"/>
                      </a:moveTo>
                      <a:lnTo>
                        <a:pt x="0" y="225552"/>
                      </a:lnTo>
                      <a:cubicBezTo>
                        <a:pt x="261651" y="81819"/>
                        <a:pt x="562260" y="0"/>
                        <a:pt x="881824" y="0"/>
                      </a:cubicBezTo>
                      <a:cubicBezTo>
                        <a:pt x="1201388" y="0"/>
                        <a:pt x="1501997" y="81819"/>
                        <a:pt x="1763648" y="225552"/>
                      </a:cubicBezTo>
                      <a:lnTo>
                        <a:pt x="1215008" y="1175766"/>
                      </a:lnTo>
                      <a:cubicBezTo>
                        <a:pt x="1114805" y="1124807"/>
                        <a:pt x="1001648" y="1095946"/>
                        <a:pt x="881729" y="1095946"/>
                      </a:cubicBezTo>
                      <a:cubicBezTo>
                        <a:pt x="761809" y="1095946"/>
                        <a:pt x="648652" y="1124902"/>
                        <a:pt x="548449" y="1175766"/>
                      </a:cubicBezTo>
                      <a:close/>
                    </a:path>
                  </a:pathLst>
                </a:custGeom>
                <a:solidFill>
                  <a:srgbClr val="52796F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>
                    <a:latin typeface="Jost SemiBold" panose="020B0604020202020204" charset="0"/>
                    <a:ea typeface="Jost SemiBold" panose="020B0604020202020204" charset="0"/>
                  </a:endParaRPr>
                </a:p>
              </p:txBody>
            </p:sp>
            <p:sp>
              <p:nvSpPr>
                <p:cNvPr id="176" name="Rounded Rectangle 5">
                  <a:extLst>
                    <a:ext uri="{FF2B5EF4-FFF2-40B4-BE49-F238E27FC236}">
                      <a16:creationId xmlns:a16="http://schemas.microsoft.com/office/drawing/2014/main" id="{9F9C82FE-3335-7E08-3B6C-9F097A6D4A91}"/>
                    </a:ext>
                  </a:extLst>
                </p:cNvPr>
                <p:cNvSpPr/>
                <p:nvPr/>
              </p:nvSpPr>
              <p:spPr>
                <a:xfrm>
                  <a:off x="2675015" y="2138250"/>
                  <a:ext cx="1763648" cy="117576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63648" h="1175766">
                      <a:moveTo>
                        <a:pt x="548640" y="1175766"/>
                      </a:moveTo>
                      <a:lnTo>
                        <a:pt x="0" y="225552"/>
                      </a:lnTo>
                      <a:cubicBezTo>
                        <a:pt x="261651" y="81819"/>
                        <a:pt x="562260" y="0"/>
                        <a:pt x="881824" y="0"/>
                      </a:cubicBezTo>
                      <a:cubicBezTo>
                        <a:pt x="1201388" y="0"/>
                        <a:pt x="1501997" y="81819"/>
                        <a:pt x="1763648" y="225552"/>
                      </a:cubicBezTo>
                      <a:lnTo>
                        <a:pt x="1215008" y="1175766"/>
                      </a:lnTo>
                      <a:cubicBezTo>
                        <a:pt x="1114805" y="1124807"/>
                        <a:pt x="1001648" y="1095946"/>
                        <a:pt x="881729" y="1095946"/>
                      </a:cubicBezTo>
                      <a:cubicBezTo>
                        <a:pt x="761809" y="1095946"/>
                        <a:pt x="648652" y="1124902"/>
                        <a:pt x="548449" y="1175766"/>
                      </a:cubicBezTo>
                      <a:close/>
                    </a:path>
                  </a:pathLst>
                </a:custGeom>
                <a:noFill/>
                <a:ln w="14287">
                  <a:solidFill>
                    <a:srgbClr val="FFFFFF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>
                    <a:latin typeface="Jost SemiBold" panose="020B0604020202020204" charset="0"/>
                    <a:ea typeface="Jost SemiBold" panose="020B0604020202020204" charset="0"/>
                  </a:endParaRPr>
                </a:p>
              </p:txBody>
            </p:sp>
          </p:grpSp>
          <p:sp>
            <p:nvSpPr>
              <p:cNvPr id="181" name="Rounded Rectangle 11">
                <a:extLst>
                  <a:ext uri="{FF2B5EF4-FFF2-40B4-BE49-F238E27FC236}">
                    <a16:creationId xmlns:a16="http://schemas.microsoft.com/office/drawing/2014/main" id="{223C5A97-48C8-EB4D-0451-D400F33BFFA4}"/>
                  </a:ext>
                </a:extLst>
              </p:cNvPr>
              <p:cNvSpPr/>
              <p:nvPr/>
            </p:nvSpPr>
            <p:spPr>
              <a:xfrm>
                <a:off x="5665659" y="3409524"/>
                <a:ext cx="344235" cy="349299"/>
              </a:xfrm>
              <a:custGeom>
                <a:avLst/>
                <a:gdLst/>
                <a:ahLst/>
                <a:cxnLst/>
                <a:rect l="0" t="0" r="0" b="0"/>
                <a:pathLst>
                  <a:path w="344235" h="349299">
                    <a:moveTo>
                      <a:pt x="292004" y="213568"/>
                    </a:moveTo>
                    <a:cubicBezTo>
                      <a:pt x="290930" y="214127"/>
                      <a:pt x="289650" y="214127"/>
                      <a:pt x="288575" y="213568"/>
                    </a:cubicBezTo>
                    <a:cubicBezTo>
                      <a:pt x="287600" y="212879"/>
                      <a:pt x="287015" y="211762"/>
                      <a:pt x="287004" y="210567"/>
                    </a:cubicBezTo>
                    <a:lnTo>
                      <a:pt x="287004" y="186422"/>
                    </a:lnTo>
                    <a:cubicBezTo>
                      <a:pt x="287021" y="185193"/>
                      <a:pt x="287669" y="184060"/>
                      <a:pt x="288718" y="183421"/>
                    </a:cubicBezTo>
                    <a:cubicBezTo>
                      <a:pt x="310835" y="169645"/>
                      <a:pt x="320835" y="142654"/>
                      <a:pt x="313030" y="117793"/>
                    </a:cubicBezTo>
                    <a:cubicBezTo>
                      <a:pt x="305225" y="92933"/>
                      <a:pt x="281593" y="76500"/>
                      <a:pt x="255571" y="77837"/>
                    </a:cubicBezTo>
                    <a:cubicBezTo>
                      <a:pt x="250590" y="78008"/>
                      <a:pt x="245879" y="75572"/>
                      <a:pt x="243141" y="71407"/>
                    </a:cubicBezTo>
                    <a:cubicBezTo>
                      <a:pt x="222994" y="42420"/>
                      <a:pt x="187138" y="28747"/>
                      <a:pt x="152806" y="36959"/>
                    </a:cubicBezTo>
                    <a:cubicBezTo>
                      <a:pt x="118474" y="45170"/>
                      <a:pt x="92686" y="73589"/>
                      <a:pt x="87836" y="108555"/>
                    </a:cubicBezTo>
                    <a:cubicBezTo>
                      <a:pt x="87306" y="112388"/>
                      <a:pt x="85244" y="115842"/>
                      <a:pt x="82121" y="118127"/>
                    </a:cubicBezTo>
                    <a:cubicBezTo>
                      <a:pt x="79000" y="120421"/>
                      <a:pt x="75081" y="121349"/>
                      <a:pt x="71262" y="120699"/>
                    </a:cubicBezTo>
                    <a:cubicBezTo>
                      <a:pt x="69360" y="120552"/>
                      <a:pt x="67450" y="120552"/>
                      <a:pt x="65547" y="120699"/>
                    </a:cubicBezTo>
                    <a:cubicBezTo>
                      <a:pt x="47631" y="120589"/>
                      <a:pt x="32404" y="133769"/>
                      <a:pt x="29946" y="151517"/>
                    </a:cubicBezTo>
                    <a:cubicBezTo>
                      <a:pt x="27488" y="169265"/>
                      <a:pt x="38559" y="186088"/>
                      <a:pt x="55832" y="190851"/>
                    </a:cubicBezTo>
                    <a:cubicBezTo>
                      <a:pt x="57386" y="191251"/>
                      <a:pt x="58454" y="192676"/>
                      <a:pt x="58404" y="194280"/>
                    </a:cubicBezTo>
                    <a:lnTo>
                      <a:pt x="58404" y="216568"/>
                    </a:lnTo>
                    <a:cubicBezTo>
                      <a:pt x="58438" y="217668"/>
                      <a:pt x="57964" y="218722"/>
                      <a:pt x="57118" y="219426"/>
                    </a:cubicBezTo>
                    <a:cubicBezTo>
                      <a:pt x="56195" y="219765"/>
                      <a:pt x="55183" y="219765"/>
                      <a:pt x="54260" y="219426"/>
                    </a:cubicBezTo>
                    <a:cubicBezTo>
                      <a:pt x="22606" y="213768"/>
                      <a:pt x="0" y="185595"/>
                      <a:pt x="1334" y="153467"/>
                    </a:cubicBezTo>
                    <a:cubicBezTo>
                      <a:pt x="2668" y="121339"/>
                      <a:pt x="27533" y="95138"/>
                      <a:pt x="59547" y="92124"/>
                    </a:cubicBezTo>
                    <a:cubicBezTo>
                      <a:pt x="60941" y="92015"/>
                      <a:pt x="62156" y="91131"/>
                      <a:pt x="62690" y="89838"/>
                    </a:cubicBezTo>
                    <a:cubicBezTo>
                      <a:pt x="74163" y="48825"/>
                      <a:pt x="107487" y="17592"/>
                      <a:pt x="149156" y="8796"/>
                    </a:cubicBezTo>
                    <a:cubicBezTo>
                      <a:pt x="190825" y="0"/>
                      <a:pt x="233929" y="15099"/>
                      <a:pt x="261000" y="47976"/>
                    </a:cubicBezTo>
                    <a:cubicBezTo>
                      <a:pt x="261628" y="48760"/>
                      <a:pt x="262568" y="49230"/>
                      <a:pt x="263572" y="49262"/>
                    </a:cubicBezTo>
                    <a:cubicBezTo>
                      <a:pt x="308897" y="51986"/>
                      <a:pt x="344235" y="89580"/>
                      <a:pt x="344154" y="134987"/>
                    </a:cubicBezTo>
                    <a:cubicBezTo>
                      <a:pt x="344036" y="169248"/>
                      <a:pt x="323529" y="200149"/>
                      <a:pt x="292004" y="213568"/>
                    </a:cubicBezTo>
                    <a:close/>
                    <a:moveTo>
                      <a:pt x="265573" y="327868"/>
                    </a:moveTo>
                    <a:cubicBezTo>
                      <a:pt x="265573" y="339704"/>
                      <a:pt x="255977" y="349299"/>
                      <a:pt x="244141" y="349299"/>
                    </a:cubicBezTo>
                    <a:lnTo>
                      <a:pt x="101266" y="349299"/>
                    </a:lnTo>
                    <a:cubicBezTo>
                      <a:pt x="89430" y="349299"/>
                      <a:pt x="79835" y="339704"/>
                      <a:pt x="79835" y="327868"/>
                    </a:cubicBezTo>
                    <a:lnTo>
                      <a:pt x="79835" y="184993"/>
                    </a:lnTo>
                    <a:cubicBezTo>
                      <a:pt x="79835" y="173157"/>
                      <a:pt x="89430" y="163562"/>
                      <a:pt x="101266" y="163562"/>
                    </a:cubicBezTo>
                    <a:lnTo>
                      <a:pt x="244141" y="163562"/>
                    </a:lnTo>
                    <a:cubicBezTo>
                      <a:pt x="255977" y="163562"/>
                      <a:pt x="265573" y="173157"/>
                      <a:pt x="265573" y="184993"/>
                    </a:cubicBezTo>
                    <a:close/>
                    <a:moveTo>
                      <a:pt x="152273" y="215139"/>
                    </a:moveTo>
                    <a:cubicBezTo>
                      <a:pt x="148554" y="212992"/>
                      <a:pt x="143971" y="212996"/>
                      <a:pt x="140255" y="215148"/>
                    </a:cubicBezTo>
                    <a:cubicBezTo>
                      <a:pt x="136540" y="217301"/>
                      <a:pt x="134257" y="221275"/>
                      <a:pt x="134270" y="225569"/>
                    </a:cubicBezTo>
                    <a:lnTo>
                      <a:pt x="134270" y="287291"/>
                    </a:lnTo>
                    <a:cubicBezTo>
                      <a:pt x="134257" y="291586"/>
                      <a:pt x="136540" y="295560"/>
                      <a:pt x="140255" y="297712"/>
                    </a:cubicBezTo>
                    <a:cubicBezTo>
                      <a:pt x="143971" y="299865"/>
                      <a:pt x="148554" y="299868"/>
                      <a:pt x="152273" y="297721"/>
                    </a:cubicBezTo>
                    <a:lnTo>
                      <a:pt x="205136" y="266860"/>
                    </a:lnTo>
                    <a:cubicBezTo>
                      <a:pt x="208810" y="264669"/>
                      <a:pt x="211059" y="260708"/>
                      <a:pt x="211059" y="256430"/>
                    </a:cubicBezTo>
                    <a:cubicBezTo>
                      <a:pt x="211059" y="252153"/>
                      <a:pt x="208810" y="248192"/>
                      <a:pt x="205136" y="2460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Jost SemiBold" panose="020B0604020202020204" charset="0"/>
                  <a:ea typeface="Jost SemiBold" panose="020B0604020202020204" charset="0"/>
                </a:endParaRPr>
              </a:p>
            </p:txBody>
          </p: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95A61647-8F1F-4577-8F2C-D2E8FE815016}"/>
                </a:ext>
              </a:extLst>
            </p:cNvPr>
            <p:cNvSpPr txBox="1"/>
            <p:nvPr/>
          </p:nvSpPr>
          <p:spPr>
            <a:xfrm>
              <a:off x="5423883" y="2913870"/>
              <a:ext cx="1247136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1800" b="1" dirty="0">
                  <a:solidFill>
                    <a:srgbClr val="52796F"/>
                  </a:solidFill>
                  <a:latin typeface="Jost SemiBold" panose="020B0604020202020204" charset="0"/>
                  <a:ea typeface="Jost SemiBold" panose="020B0604020202020204" charset="0"/>
                </a:rPr>
                <a:t>Institutional</a:t>
              </a:r>
              <a:br>
                <a:rPr lang="ar-EG" sz="1800" b="1" dirty="0">
                  <a:solidFill>
                    <a:srgbClr val="52796F"/>
                  </a:solidFill>
                  <a:latin typeface="Jost SemiBold" panose="020B0604020202020204" charset="0"/>
                  <a:ea typeface="Jost SemiBold" panose="020B0604020202020204" charset="0"/>
                </a:rPr>
              </a:br>
              <a:r>
                <a:rPr sz="1800" b="1" dirty="0">
                  <a:solidFill>
                    <a:srgbClr val="52796F"/>
                  </a:solidFill>
                  <a:latin typeface="Jost SemiBold" panose="020B0604020202020204" charset="0"/>
                  <a:ea typeface="Jost SemiBold" panose="020B0604020202020204" charset="0"/>
                </a:rPr>
                <a:t>Sales</a:t>
              </a:r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A9132AD5-99B0-5DF2-CCC1-75056FBD7F12}"/>
              </a:ext>
            </a:extLst>
          </p:cNvPr>
          <p:cNvSpPr txBox="1"/>
          <p:nvPr/>
        </p:nvSpPr>
        <p:spPr>
          <a:xfrm>
            <a:off x="886968" y="1437800"/>
            <a:ext cx="469029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800" b="1" dirty="0">
                <a:latin typeface="Albert Sans" pitchFamily="2" charset="0"/>
              </a:rPr>
              <a:t> </a:t>
            </a:r>
            <a:r>
              <a:rPr lang="en-US" sz="1800" b="1" dirty="0">
                <a:solidFill>
                  <a:srgbClr val="2F3E46"/>
                </a:solidFill>
                <a:latin typeface="Albert Sans" pitchFamily="2" charset="0"/>
              </a:rPr>
              <a:t>Direct Sales (B2C):</a:t>
            </a:r>
            <a:endParaRPr lang="en-US" sz="1800" dirty="0">
              <a:solidFill>
                <a:srgbClr val="2F3E46"/>
              </a:solidFill>
              <a:latin typeface="Albert Sans" pitchFamily="2" charset="0"/>
            </a:endParaRPr>
          </a:p>
          <a:p>
            <a:pPr marL="45720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lbert Sans" pitchFamily="2" charset="0"/>
              </a:rPr>
              <a:t>Amazon Egypt </a:t>
            </a:r>
          </a:p>
          <a:p>
            <a:pPr marL="45720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lbert Sans" pitchFamily="2" charset="0"/>
              </a:rPr>
              <a:t>Jumia</a:t>
            </a:r>
          </a:p>
          <a:p>
            <a:pPr lvl="1"/>
            <a:endParaRPr lang="en-US" sz="1800" dirty="0">
              <a:latin typeface="Albert Sans" pitchFamily="2" charset="0"/>
            </a:endParaRPr>
          </a:p>
          <a:p>
            <a:pPr>
              <a:buFont typeface="+mj-lt"/>
              <a:buAutoNum type="arabicPeriod"/>
            </a:pPr>
            <a:r>
              <a:rPr lang="en-US" sz="1800" b="1" dirty="0">
                <a:latin typeface="Albert Sans" pitchFamily="2" charset="0"/>
              </a:rPr>
              <a:t>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</a:rPr>
              <a:t>Institutional Sales (B2B):</a:t>
            </a:r>
            <a:endParaRPr lang="en-US" sz="1800" dirty="0">
              <a:solidFill>
                <a:srgbClr val="52796F"/>
              </a:solidFill>
              <a:latin typeface="Albert Sans" pitchFamily="2" charset="0"/>
            </a:endParaRPr>
          </a:p>
          <a:p>
            <a:pPr marL="45720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lbert Sans" pitchFamily="2" charset="0"/>
              </a:rPr>
              <a:t>Schools</a:t>
            </a:r>
          </a:p>
          <a:p>
            <a:pPr marL="45720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lbert Sans" pitchFamily="2" charset="0"/>
              </a:rPr>
              <a:t>Hospitals</a:t>
            </a:r>
          </a:p>
          <a:p>
            <a:pPr lvl="1"/>
            <a:endParaRPr lang="en-US" sz="1800" dirty="0">
              <a:latin typeface="Albert Sans" pitchFamily="2" charset="0"/>
            </a:endParaRPr>
          </a:p>
          <a:p>
            <a:pPr>
              <a:buFont typeface="+mj-lt"/>
              <a:buAutoNum type="arabicPeriod"/>
            </a:pPr>
            <a:r>
              <a:rPr lang="en-US" sz="1800" b="1" dirty="0">
                <a:latin typeface="Albert Sans" pitchFamily="2" charset="0"/>
              </a:rPr>
              <a:t> </a:t>
            </a:r>
            <a:r>
              <a:rPr lang="en-US" sz="1800" b="1" dirty="0">
                <a:solidFill>
                  <a:srgbClr val="84A98C"/>
                </a:solidFill>
                <a:latin typeface="Albert Sans" pitchFamily="2" charset="0"/>
              </a:rPr>
              <a:t>Subscription Services:</a:t>
            </a:r>
            <a:endParaRPr lang="en-US" sz="1800" dirty="0">
              <a:solidFill>
                <a:srgbClr val="84A98C"/>
              </a:solidFill>
              <a:latin typeface="Albert Sans" pitchFamily="2" charset="0"/>
            </a:endParaRPr>
          </a:p>
          <a:p>
            <a:pPr marL="45720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lbert Sans" pitchFamily="2" charset="0"/>
              </a:rPr>
              <a:t>Sign Language feature</a:t>
            </a:r>
          </a:p>
          <a:p>
            <a:pPr marL="45720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lbert Sans" pitchFamily="2" charset="0"/>
              </a:rPr>
              <a:t>Speech Recognition feature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8846CED-AB80-2BE5-48C2-F6DFCE0C22EA}"/>
              </a:ext>
            </a:extLst>
          </p:cNvPr>
          <p:cNvGrpSpPr/>
          <p:nvPr/>
        </p:nvGrpSpPr>
        <p:grpSpPr>
          <a:xfrm>
            <a:off x="5954635" y="3645841"/>
            <a:ext cx="2724170" cy="1430178"/>
            <a:chOff x="5817475" y="3714421"/>
            <a:chExt cx="2724170" cy="1430178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7ECEC1D-E1F3-6F29-C0F1-1465244F034D}"/>
                </a:ext>
              </a:extLst>
            </p:cNvPr>
            <p:cNvGrpSpPr/>
            <p:nvPr/>
          </p:nvGrpSpPr>
          <p:grpSpPr>
            <a:xfrm>
              <a:off x="5817475" y="3714421"/>
              <a:ext cx="2724170" cy="1430178"/>
              <a:chOff x="5817475" y="3714421"/>
              <a:chExt cx="2724170" cy="1430178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0A1C8F8-DE22-03AD-C966-0A308E19E64A}"/>
                  </a:ext>
                </a:extLst>
              </p:cNvPr>
              <p:cNvGrpSpPr/>
              <p:nvPr/>
            </p:nvGrpSpPr>
            <p:grpSpPr>
              <a:xfrm rot="16200000">
                <a:off x="7062842" y="3665795"/>
                <a:ext cx="1430178" cy="1527429"/>
                <a:chOff x="1722715" y="2404578"/>
                <a:chExt cx="1430178" cy="1527429"/>
              </a:xfrm>
            </p:grpSpPr>
            <p:sp>
              <p:nvSpPr>
                <p:cNvPr id="172" name="Rounded Rectangle 1">
                  <a:extLst>
                    <a:ext uri="{FF2B5EF4-FFF2-40B4-BE49-F238E27FC236}">
                      <a16:creationId xmlns:a16="http://schemas.microsoft.com/office/drawing/2014/main" id="{EA63A305-D6E7-2CE5-FB01-3FE87FDED7F1}"/>
                    </a:ext>
                  </a:extLst>
                </p:cNvPr>
                <p:cNvSpPr/>
                <p:nvPr/>
              </p:nvSpPr>
              <p:spPr>
                <a:xfrm>
                  <a:off x="1722715" y="2404578"/>
                  <a:ext cx="1430178" cy="15274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0178" h="1527429">
                      <a:moveTo>
                        <a:pt x="0" y="1527429"/>
                      </a:moveTo>
                      <a:cubicBezTo>
                        <a:pt x="14096" y="880014"/>
                        <a:pt x="363569" y="315277"/>
                        <a:pt x="881538" y="0"/>
                      </a:cubicBezTo>
                      <a:lnTo>
                        <a:pt x="1430178" y="950309"/>
                      </a:lnTo>
                      <a:cubicBezTo>
                        <a:pt x="1239488" y="1075372"/>
                        <a:pt x="1109853" y="1286065"/>
                        <a:pt x="1096613" y="1527429"/>
                      </a:cubicBezTo>
                      <a:close/>
                    </a:path>
                  </a:pathLst>
                </a:custGeom>
                <a:solidFill>
                  <a:srgbClr val="84A98C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>
                    <a:latin typeface="Jost SemiBold" panose="020B0604020202020204" charset="0"/>
                    <a:ea typeface="Jost SemiBold" panose="020B0604020202020204" charset="0"/>
                  </a:endParaRPr>
                </a:p>
              </p:txBody>
            </p:sp>
            <p:sp>
              <p:nvSpPr>
                <p:cNvPr id="173" name="Rounded Rectangle 2">
                  <a:extLst>
                    <a:ext uri="{FF2B5EF4-FFF2-40B4-BE49-F238E27FC236}">
                      <a16:creationId xmlns:a16="http://schemas.microsoft.com/office/drawing/2014/main" id="{2A132BD5-BF09-2524-E118-387B2B40BB60}"/>
                    </a:ext>
                  </a:extLst>
                </p:cNvPr>
                <p:cNvSpPr/>
                <p:nvPr/>
              </p:nvSpPr>
              <p:spPr>
                <a:xfrm>
                  <a:off x="1722715" y="2404578"/>
                  <a:ext cx="1430178" cy="15274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0178" h="1527429">
                      <a:moveTo>
                        <a:pt x="0" y="1527429"/>
                      </a:moveTo>
                      <a:cubicBezTo>
                        <a:pt x="14096" y="880014"/>
                        <a:pt x="363569" y="315277"/>
                        <a:pt x="881538" y="0"/>
                      </a:cubicBezTo>
                      <a:lnTo>
                        <a:pt x="1430178" y="950309"/>
                      </a:lnTo>
                      <a:cubicBezTo>
                        <a:pt x="1239488" y="1075372"/>
                        <a:pt x="1109853" y="1286065"/>
                        <a:pt x="1096613" y="1527429"/>
                      </a:cubicBezTo>
                      <a:close/>
                    </a:path>
                  </a:pathLst>
                </a:custGeom>
                <a:noFill/>
                <a:ln w="14287">
                  <a:solidFill>
                    <a:srgbClr val="FFFFFF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>
                    <a:latin typeface="Jost SemiBold" panose="020B0604020202020204" charset="0"/>
                    <a:ea typeface="Jost SemiBold" panose="020B0604020202020204" charset="0"/>
                  </a:endParaRPr>
                </a:p>
              </p:txBody>
            </p:sp>
          </p:grp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AC57775E-C522-1EAE-9C58-0B568F03C81A}"/>
                  </a:ext>
                </a:extLst>
              </p:cNvPr>
              <p:cNvSpPr txBox="1"/>
              <p:nvPr/>
            </p:nvSpPr>
            <p:spPr>
              <a:xfrm>
                <a:off x="5817475" y="4481139"/>
                <a:ext cx="1348126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rgbClr val="84A98C"/>
                    </a:solidFill>
                    <a:latin typeface="Jost SemiBold" panose="020B0604020202020204" charset="0"/>
                    <a:ea typeface="Jost SemiBold" panose="020B0604020202020204" charset="0"/>
                  </a:rPr>
                  <a:t>Subscription</a:t>
                </a:r>
                <a:br>
                  <a:rPr lang="en-US" sz="1800" b="1" dirty="0">
                    <a:solidFill>
                      <a:srgbClr val="84A98C"/>
                    </a:solidFill>
                    <a:latin typeface="Jost SemiBold" panose="020B0604020202020204" charset="0"/>
                    <a:ea typeface="Jost SemiBold" panose="020B0604020202020204" charset="0"/>
                  </a:rPr>
                </a:br>
                <a:r>
                  <a:rPr lang="en-US" sz="1800" b="1" dirty="0">
                    <a:solidFill>
                      <a:srgbClr val="84A98C"/>
                    </a:solidFill>
                    <a:latin typeface="Jost SemiBold" panose="020B0604020202020204" charset="0"/>
                    <a:ea typeface="Jost SemiBold" panose="020B0604020202020204" charset="0"/>
                  </a:rPr>
                  <a:t>Services</a:t>
                </a:r>
              </a:p>
            </p:txBody>
          </p:sp>
        </p:grpSp>
        <p:sp>
          <p:nvSpPr>
            <p:cNvPr id="208" name="Rounded Rectangle 13">
              <a:extLst>
                <a:ext uri="{FF2B5EF4-FFF2-40B4-BE49-F238E27FC236}">
                  <a16:creationId xmlns:a16="http://schemas.microsoft.com/office/drawing/2014/main" id="{94D7E774-5530-0D6C-F75D-045641823341}"/>
                </a:ext>
              </a:extLst>
            </p:cNvPr>
            <p:cNvSpPr/>
            <p:nvPr/>
          </p:nvSpPr>
          <p:spPr>
            <a:xfrm>
              <a:off x="7778092" y="4292633"/>
              <a:ext cx="342900" cy="342900"/>
            </a:xfrm>
            <a:custGeom>
              <a:avLst/>
              <a:gdLst/>
              <a:ahLst/>
              <a:cxnLst/>
              <a:rect l="0" t="0" r="0" b="0"/>
              <a:pathLst>
                <a:path w="342900" h="342900">
                  <a:moveTo>
                    <a:pt x="155019" y="222027"/>
                  </a:moveTo>
                  <a:cubicBezTo>
                    <a:pt x="155015" y="205848"/>
                    <a:pt x="168641" y="192731"/>
                    <a:pt x="185451" y="192731"/>
                  </a:cubicBezTo>
                  <a:cubicBezTo>
                    <a:pt x="202261" y="192731"/>
                    <a:pt x="215888" y="205848"/>
                    <a:pt x="215884" y="222027"/>
                  </a:cubicBezTo>
                  <a:cubicBezTo>
                    <a:pt x="215888" y="238206"/>
                    <a:pt x="202261" y="251324"/>
                    <a:pt x="185451" y="251324"/>
                  </a:cubicBezTo>
                  <a:cubicBezTo>
                    <a:pt x="168641" y="251324"/>
                    <a:pt x="155015" y="238206"/>
                    <a:pt x="155019" y="222027"/>
                  </a:cubicBezTo>
                  <a:moveTo>
                    <a:pt x="290036" y="279463"/>
                  </a:moveTo>
                  <a:cubicBezTo>
                    <a:pt x="303816" y="279195"/>
                    <a:pt x="317136" y="284424"/>
                    <a:pt x="327054" y="293994"/>
                  </a:cubicBezTo>
                  <a:cubicBezTo>
                    <a:pt x="336973" y="303564"/>
                    <a:pt x="342674" y="316688"/>
                    <a:pt x="342899" y="330469"/>
                  </a:cubicBezTo>
                  <a:lnTo>
                    <a:pt x="342899" y="342900"/>
                  </a:lnTo>
                  <a:lnTo>
                    <a:pt x="131730" y="342900"/>
                  </a:lnTo>
                  <a:lnTo>
                    <a:pt x="131730" y="330469"/>
                  </a:lnTo>
                  <a:cubicBezTo>
                    <a:pt x="133192" y="302379"/>
                    <a:pt x="156394" y="280353"/>
                    <a:pt x="184523" y="280353"/>
                  </a:cubicBezTo>
                  <a:cubicBezTo>
                    <a:pt x="212651" y="280353"/>
                    <a:pt x="235853" y="302379"/>
                    <a:pt x="237315" y="330469"/>
                  </a:cubicBezTo>
                  <a:cubicBezTo>
                    <a:pt x="237784" y="301824"/>
                    <a:pt x="261391" y="278986"/>
                    <a:pt x="290036" y="279463"/>
                  </a:cubicBezTo>
                  <a:close/>
                  <a:moveTo>
                    <a:pt x="260746" y="222027"/>
                  </a:moveTo>
                  <a:cubicBezTo>
                    <a:pt x="260742" y="205848"/>
                    <a:pt x="274369" y="192731"/>
                    <a:pt x="291179" y="192731"/>
                  </a:cubicBezTo>
                  <a:cubicBezTo>
                    <a:pt x="307989" y="192731"/>
                    <a:pt x="321615" y="205848"/>
                    <a:pt x="321611" y="222027"/>
                  </a:cubicBezTo>
                  <a:cubicBezTo>
                    <a:pt x="321615" y="238206"/>
                    <a:pt x="307989" y="251324"/>
                    <a:pt x="291179" y="251324"/>
                  </a:cubicBezTo>
                  <a:cubicBezTo>
                    <a:pt x="274369" y="251324"/>
                    <a:pt x="260742" y="238206"/>
                    <a:pt x="260746" y="222027"/>
                  </a:cubicBezTo>
                  <a:moveTo>
                    <a:pt x="300697" y="95014"/>
                  </a:moveTo>
                  <a:cubicBezTo>
                    <a:pt x="300073" y="97887"/>
                    <a:pt x="298281" y="100371"/>
                    <a:pt x="295751" y="101869"/>
                  </a:cubicBezTo>
                  <a:cubicBezTo>
                    <a:pt x="294057" y="102993"/>
                    <a:pt x="292068" y="103589"/>
                    <a:pt x="290036" y="103584"/>
                  </a:cubicBezTo>
                  <a:cubicBezTo>
                    <a:pt x="286379" y="103562"/>
                    <a:pt x="282985" y="101677"/>
                    <a:pt x="281035" y="98583"/>
                  </a:cubicBezTo>
                  <a:lnTo>
                    <a:pt x="272462" y="84296"/>
                  </a:lnTo>
                  <a:lnTo>
                    <a:pt x="255317" y="94440"/>
                  </a:lnTo>
                  <a:cubicBezTo>
                    <a:pt x="250681" y="97494"/>
                    <a:pt x="244481" y="96502"/>
                    <a:pt x="241030" y="92154"/>
                  </a:cubicBezTo>
                  <a:lnTo>
                    <a:pt x="221456" y="68865"/>
                  </a:lnTo>
                  <a:cubicBezTo>
                    <a:pt x="219610" y="66690"/>
                    <a:pt x="218708" y="63868"/>
                    <a:pt x="218949" y="61025"/>
                  </a:cubicBezTo>
                  <a:cubicBezTo>
                    <a:pt x="219190" y="58183"/>
                    <a:pt x="220555" y="55553"/>
                    <a:pt x="222742" y="53720"/>
                  </a:cubicBezTo>
                  <a:cubicBezTo>
                    <a:pt x="227322" y="50032"/>
                    <a:pt x="233993" y="50599"/>
                    <a:pt x="237886" y="55006"/>
                  </a:cubicBezTo>
                  <a:lnTo>
                    <a:pt x="252174" y="71437"/>
                  </a:lnTo>
                  <a:lnTo>
                    <a:pt x="271462" y="60864"/>
                  </a:lnTo>
                  <a:cubicBezTo>
                    <a:pt x="276382" y="58048"/>
                    <a:pt x="282644" y="59551"/>
                    <a:pt x="285750" y="64293"/>
                  </a:cubicBezTo>
                  <a:lnTo>
                    <a:pt x="299037" y="86725"/>
                  </a:lnTo>
                  <a:cubicBezTo>
                    <a:pt x="300719" y="89137"/>
                    <a:pt x="301320" y="92140"/>
                    <a:pt x="300697" y="95014"/>
                  </a:cubicBezTo>
                  <a:close/>
                  <a:moveTo>
                    <a:pt x="21574" y="70008"/>
                  </a:moveTo>
                  <a:cubicBezTo>
                    <a:pt x="21574" y="49650"/>
                    <a:pt x="38077" y="33147"/>
                    <a:pt x="58435" y="33147"/>
                  </a:cubicBezTo>
                  <a:cubicBezTo>
                    <a:pt x="78794" y="33147"/>
                    <a:pt x="95297" y="49650"/>
                    <a:pt x="95297" y="70008"/>
                  </a:cubicBezTo>
                  <a:cubicBezTo>
                    <a:pt x="95297" y="90366"/>
                    <a:pt x="78794" y="106870"/>
                    <a:pt x="58435" y="106870"/>
                  </a:cubicBezTo>
                  <a:cubicBezTo>
                    <a:pt x="38077" y="106870"/>
                    <a:pt x="21574" y="90366"/>
                    <a:pt x="21574" y="70008"/>
                  </a:cubicBezTo>
                  <a:moveTo>
                    <a:pt x="0" y="231743"/>
                  </a:moveTo>
                  <a:lnTo>
                    <a:pt x="0" y="175879"/>
                  </a:lnTo>
                  <a:cubicBezTo>
                    <a:pt x="312" y="149668"/>
                    <a:pt x="21650" y="128585"/>
                    <a:pt x="47863" y="128587"/>
                  </a:cubicBezTo>
                  <a:lnTo>
                    <a:pt x="94297" y="128587"/>
                  </a:lnTo>
                  <a:cubicBezTo>
                    <a:pt x="98891" y="128490"/>
                    <a:pt x="103217" y="126405"/>
                    <a:pt x="106156" y="122872"/>
                  </a:cubicBezTo>
                  <a:lnTo>
                    <a:pt x="149018" y="68294"/>
                  </a:lnTo>
                  <a:cubicBezTo>
                    <a:pt x="153802" y="60661"/>
                    <a:pt x="162478" y="56374"/>
                    <a:pt x="171447" y="57209"/>
                  </a:cubicBezTo>
                  <a:cubicBezTo>
                    <a:pt x="180416" y="58044"/>
                    <a:pt x="188151" y="63859"/>
                    <a:pt x="191444" y="72244"/>
                  </a:cubicBezTo>
                  <a:cubicBezTo>
                    <a:pt x="194737" y="80629"/>
                    <a:pt x="193027" y="90153"/>
                    <a:pt x="187023" y="96869"/>
                  </a:cubicBezTo>
                  <a:lnTo>
                    <a:pt x="109156" y="198881"/>
                  </a:lnTo>
                  <a:lnTo>
                    <a:pt x="109156" y="233029"/>
                  </a:lnTo>
                  <a:close/>
                  <a:moveTo>
                    <a:pt x="342900" y="26288"/>
                  </a:moveTo>
                  <a:lnTo>
                    <a:pt x="342900" y="127158"/>
                  </a:lnTo>
                  <a:cubicBezTo>
                    <a:pt x="342900" y="141677"/>
                    <a:pt x="331130" y="153447"/>
                    <a:pt x="316611" y="153447"/>
                  </a:cubicBezTo>
                  <a:lnTo>
                    <a:pt x="161734" y="153447"/>
                  </a:lnTo>
                  <a:lnTo>
                    <a:pt x="178165" y="132016"/>
                  </a:lnTo>
                  <a:lnTo>
                    <a:pt x="316611" y="132016"/>
                  </a:lnTo>
                  <a:cubicBezTo>
                    <a:pt x="319293" y="132016"/>
                    <a:pt x="321468" y="129841"/>
                    <a:pt x="321468" y="127158"/>
                  </a:cubicBezTo>
                  <a:lnTo>
                    <a:pt x="321468" y="26288"/>
                  </a:lnTo>
                  <a:cubicBezTo>
                    <a:pt x="321468" y="23606"/>
                    <a:pt x="319293" y="21431"/>
                    <a:pt x="316611" y="21431"/>
                  </a:cubicBezTo>
                  <a:lnTo>
                    <a:pt x="158448" y="21431"/>
                  </a:lnTo>
                  <a:cubicBezTo>
                    <a:pt x="155765" y="21431"/>
                    <a:pt x="153590" y="23606"/>
                    <a:pt x="153590" y="26288"/>
                  </a:cubicBezTo>
                  <a:lnTo>
                    <a:pt x="153590" y="46720"/>
                  </a:lnTo>
                  <a:cubicBezTo>
                    <a:pt x="147419" y="49255"/>
                    <a:pt x="142041" y="53400"/>
                    <a:pt x="138017" y="58721"/>
                  </a:cubicBezTo>
                  <a:lnTo>
                    <a:pt x="132159" y="66293"/>
                  </a:lnTo>
                  <a:lnTo>
                    <a:pt x="132159" y="26288"/>
                  </a:lnTo>
                  <a:cubicBezTo>
                    <a:pt x="132159" y="11769"/>
                    <a:pt x="143929" y="0"/>
                    <a:pt x="158448" y="0"/>
                  </a:cubicBezTo>
                  <a:lnTo>
                    <a:pt x="316611" y="0"/>
                  </a:lnTo>
                  <a:cubicBezTo>
                    <a:pt x="331130" y="0"/>
                    <a:pt x="342900" y="11769"/>
                    <a:pt x="342900" y="262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C513586-4086-2C5F-2351-E2F4D6C37657}"/>
              </a:ext>
            </a:extLst>
          </p:cNvPr>
          <p:cNvGrpSpPr/>
          <p:nvPr/>
        </p:nvGrpSpPr>
        <p:grpSpPr>
          <a:xfrm>
            <a:off x="6299184" y="1313139"/>
            <a:ext cx="2379621" cy="1524982"/>
            <a:chOff x="6162024" y="1381719"/>
            <a:chExt cx="2379621" cy="1524982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E9F433E-03BF-F3F0-8D4C-C3120CBA58D3}"/>
                </a:ext>
              </a:extLst>
            </p:cNvPr>
            <p:cNvGrpSpPr/>
            <p:nvPr/>
          </p:nvGrpSpPr>
          <p:grpSpPr>
            <a:xfrm>
              <a:off x="6162024" y="1381719"/>
              <a:ext cx="2379621" cy="1524982"/>
              <a:chOff x="6162024" y="1381719"/>
              <a:chExt cx="2379621" cy="1524982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57EF1FB1-71AE-3520-771A-8A4967C2FB47}"/>
                  </a:ext>
                </a:extLst>
              </p:cNvPr>
              <p:cNvGrpSpPr/>
              <p:nvPr/>
            </p:nvGrpSpPr>
            <p:grpSpPr>
              <a:xfrm>
                <a:off x="6202100" y="1381719"/>
                <a:ext cx="2339545" cy="1524982"/>
                <a:chOff x="6202100" y="1381719"/>
                <a:chExt cx="2339545" cy="1524982"/>
              </a:xfrm>
            </p:grpSpPr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EC62FDEE-3AD3-BCBC-4878-7F9981915408}"/>
                    </a:ext>
                  </a:extLst>
                </p:cNvPr>
                <p:cNvGrpSpPr/>
                <p:nvPr/>
              </p:nvGrpSpPr>
              <p:grpSpPr>
                <a:xfrm rot="16200000">
                  <a:off x="7062841" y="1427897"/>
                  <a:ext cx="1430179" cy="1527429"/>
                  <a:chOff x="3960614" y="2404577"/>
                  <a:chExt cx="1430179" cy="1527429"/>
                </a:xfrm>
              </p:grpSpPr>
              <p:sp>
                <p:nvSpPr>
                  <p:cNvPr id="178" name="Rounded Rectangle 7">
                    <a:extLst>
                      <a:ext uri="{FF2B5EF4-FFF2-40B4-BE49-F238E27FC236}">
                        <a16:creationId xmlns:a16="http://schemas.microsoft.com/office/drawing/2014/main" id="{A041DDDC-9A61-7218-D81A-85E2E3889F2D}"/>
                      </a:ext>
                    </a:extLst>
                  </p:cNvPr>
                  <p:cNvSpPr/>
                  <p:nvPr/>
                </p:nvSpPr>
                <p:spPr>
                  <a:xfrm>
                    <a:off x="3960615" y="2404577"/>
                    <a:ext cx="1430178" cy="15274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30178" h="1527428">
                        <a:moveTo>
                          <a:pt x="548640" y="0"/>
                        </a:moveTo>
                        <a:cubicBezTo>
                          <a:pt x="1066609" y="315277"/>
                          <a:pt x="1416081" y="880014"/>
                          <a:pt x="1430178" y="1527428"/>
                        </a:cubicBezTo>
                        <a:lnTo>
                          <a:pt x="333565" y="1527428"/>
                        </a:lnTo>
                        <a:cubicBezTo>
                          <a:pt x="320325" y="1286065"/>
                          <a:pt x="190690" y="1075372"/>
                          <a:pt x="0" y="950309"/>
                        </a:cubicBezTo>
                        <a:close/>
                      </a:path>
                    </a:pathLst>
                  </a:custGeom>
                  <a:solidFill>
                    <a:srgbClr val="2F3E46"/>
                  </a:solidFill>
                  <a:ln>
                    <a:noFill/>
                  </a:ln>
                </p:spPr>
                <p:txBody>
                  <a:bodyPr rtlCol="0" anchor="ctr"/>
                  <a:lstStyle/>
                  <a:p>
                    <a:pPr algn="ctr"/>
                    <a:endParaRPr dirty="0">
                      <a:latin typeface="Jost SemiBold" panose="020B0604020202020204" charset="0"/>
                      <a:ea typeface="Jost SemiBold" panose="020B0604020202020204" charset="0"/>
                    </a:endParaRPr>
                  </a:p>
                </p:txBody>
              </p:sp>
              <p:sp>
                <p:nvSpPr>
                  <p:cNvPr id="179" name="Rounded Rectangle 8">
                    <a:extLst>
                      <a:ext uri="{FF2B5EF4-FFF2-40B4-BE49-F238E27FC236}">
                        <a16:creationId xmlns:a16="http://schemas.microsoft.com/office/drawing/2014/main" id="{48E57228-2F40-1725-280E-1CB51E5CA5B6}"/>
                      </a:ext>
                    </a:extLst>
                  </p:cNvPr>
                  <p:cNvSpPr/>
                  <p:nvPr/>
                </p:nvSpPr>
                <p:spPr>
                  <a:xfrm>
                    <a:off x="3960614" y="2404578"/>
                    <a:ext cx="1430178" cy="15274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30178" h="1527428">
                        <a:moveTo>
                          <a:pt x="548640" y="0"/>
                        </a:moveTo>
                        <a:cubicBezTo>
                          <a:pt x="1066609" y="315277"/>
                          <a:pt x="1416081" y="880014"/>
                          <a:pt x="1430178" y="1527428"/>
                        </a:cubicBezTo>
                        <a:lnTo>
                          <a:pt x="333565" y="1527428"/>
                        </a:lnTo>
                        <a:cubicBezTo>
                          <a:pt x="320325" y="1286065"/>
                          <a:pt x="190690" y="1075372"/>
                          <a:pt x="0" y="950309"/>
                        </a:cubicBezTo>
                        <a:close/>
                      </a:path>
                    </a:pathLst>
                  </a:custGeom>
                  <a:noFill/>
                  <a:ln w="14287">
                    <a:solidFill>
                      <a:srgbClr val="FFFFFF"/>
                    </a:solidFill>
                  </a:ln>
                </p:spPr>
                <p:txBody>
                  <a:bodyPr rtlCol="0" anchor="ctr"/>
                  <a:lstStyle/>
                  <a:p>
                    <a:pPr algn="ctr"/>
                    <a:endParaRPr>
                      <a:latin typeface="Jost SemiBold" panose="020B0604020202020204" charset="0"/>
                      <a:ea typeface="Jost SemiBold" panose="020B0604020202020204" charset="0"/>
                    </a:endParaRPr>
                  </a:p>
                </p:txBody>
              </p:sp>
            </p:grp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4DB1670B-D9D3-71D5-96CD-D3EA7EAE8B93}"/>
                    </a:ext>
                  </a:extLst>
                </p:cNvPr>
                <p:cNvSpPr txBox="1"/>
                <p:nvPr/>
              </p:nvSpPr>
              <p:spPr>
                <a:xfrm>
                  <a:off x="6202100" y="1381719"/>
                  <a:ext cx="65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t">
                  <a:spAutoFit/>
                </a:bodyPr>
                <a:lstStyle/>
                <a:p>
                  <a:pPr algn="l"/>
                  <a:endParaRPr sz="1800" b="1" dirty="0">
                    <a:solidFill>
                      <a:srgbClr val="2F3E46"/>
                    </a:solidFill>
                    <a:latin typeface="Jost SemiBold" panose="020B0604020202020204" charset="0"/>
                    <a:ea typeface="Jost SemiBold" panose="020B0604020202020204" charset="0"/>
                  </a:endParaRPr>
                </a:p>
              </p:txBody>
            </p:sp>
          </p:grp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B4379C36-B514-EEDC-7263-2FF1ABCCC95B}"/>
                  </a:ext>
                </a:extLst>
              </p:cNvPr>
              <p:cNvSpPr txBox="1"/>
              <p:nvPr/>
            </p:nvSpPr>
            <p:spPr>
              <a:xfrm>
                <a:off x="6162024" y="1507650"/>
                <a:ext cx="12888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rgbClr val="2F3E46"/>
                    </a:solidFill>
                    <a:latin typeface="Jost SemiBold" panose="020B0604020202020204" charset="0"/>
                    <a:ea typeface="Jost SemiBold" panose="020B0604020202020204" charset="0"/>
                  </a:rPr>
                  <a:t>Direct Sales</a:t>
                </a:r>
              </a:p>
            </p:txBody>
          </p:sp>
        </p:grpSp>
        <p:sp>
          <p:nvSpPr>
            <p:cNvPr id="209" name="Rounded Rectangle 12">
              <a:extLst>
                <a:ext uri="{FF2B5EF4-FFF2-40B4-BE49-F238E27FC236}">
                  <a16:creationId xmlns:a16="http://schemas.microsoft.com/office/drawing/2014/main" id="{7B9064E3-68B6-3ABF-6711-30DC0D5CCB01}"/>
                </a:ext>
              </a:extLst>
            </p:cNvPr>
            <p:cNvSpPr/>
            <p:nvPr/>
          </p:nvSpPr>
          <p:spPr>
            <a:xfrm>
              <a:off x="7777930" y="1985274"/>
              <a:ext cx="343224" cy="343042"/>
            </a:xfrm>
            <a:custGeom>
              <a:avLst/>
              <a:gdLst/>
              <a:ahLst/>
              <a:cxnLst/>
              <a:rect l="0" t="0" r="0" b="0"/>
              <a:pathLst>
                <a:path w="343224" h="343042">
                  <a:moveTo>
                    <a:pt x="246424" y="322468"/>
                  </a:moveTo>
                  <a:cubicBezTo>
                    <a:pt x="246424" y="333752"/>
                    <a:pt x="237277" y="342900"/>
                    <a:pt x="225993" y="342900"/>
                  </a:cubicBezTo>
                  <a:cubicBezTo>
                    <a:pt x="214709" y="342900"/>
                    <a:pt x="205562" y="333752"/>
                    <a:pt x="205562" y="322468"/>
                  </a:cubicBezTo>
                  <a:cubicBezTo>
                    <a:pt x="205562" y="311185"/>
                    <a:pt x="214709" y="302037"/>
                    <a:pt x="225993" y="302037"/>
                  </a:cubicBezTo>
                  <a:cubicBezTo>
                    <a:pt x="237277" y="302037"/>
                    <a:pt x="246424" y="311185"/>
                    <a:pt x="246424" y="322468"/>
                  </a:cubicBezTo>
                  <a:close/>
                  <a:moveTo>
                    <a:pt x="299288" y="322611"/>
                  </a:moveTo>
                  <a:cubicBezTo>
                    <a:pt x="299288" y="333895"/>
                    <a:pt x="290141" y="343042"/>
                    <a:pt x="278857" y="343042"/>
                  </a:cubicBezTo>
                  <a:cubicBezTo>
                    <a:pt x="267573" y="343042"/>
                    <a:pt x="258426" y="333895"/>
                    <a:pt x="258426" y="322611"/>
                  </a:cubicBezTo>
                  <a:cubicBezTo>
                    <a:pt x="258426" y="311327"/>
                    <a:pt x="267573" y="302180"/>
                    <a:pt x="278857" y="302180"/>
                  </a:cubicBezTo>
                  <a:cubicBezTo>
                    <a:pt x="290141" y="302180"/>
                    <a:pt x="299288" y="311327"/>
                    <a:pt x="299288" y="322611"/>
                  </a:cubicBezTo>
                  <a:close/>
                  <a:moveTo>
                    <a:pt x="168700" y="245316"/>
                  </a:moveTo>
                  <a:cubicBezTo>
                    <a:pt x="169259" y="246340"/>
                    <a:pt x="169259" y="247578"/>
                    <a:pt x="168700" y="248602"/>
                  </a:cubicBezTo>
                  <a:cubicBezTo>
                    <a:pt x="168012" y="249484"/>
                    <a:pt x="166962" y="250009"/>
                    <a:pt x="165843" y="250031"/>
                  </a:cubicBezTo>
                  <a:lnTo>
                    <a:pt x="5823" y="250031"/>
                  </a:lnTo>
                  <a:cubicBezTo>
                    <a:pt x="4241" y="250028"/>
                    <a:pt x="2734" y="249353"/>
                    <a:pt x="1679" y="248173"/>
                  </a:cubicBezTo>
                  <a:cubicBezTo>
                    <a:pt x="574" y="247089"/>
                    <a:pt x="0" y="245575"/>
                    <a:pt x="108" y="244030"/>
                  </a:cubicBezTo>
                  <a:cubicBezTo>
                    <a:pt x="1608" y="230415"/>
                    <a:pt x="5477" y="217166"/>
                    <a:pt x="11538" y="204882"/>
                  </a:cubicBezTo>
                  <a:cubicBezTo>
                    <a:pt x="19539" y="189309"/>
                    <a:pt x="52543" y="178450"/>
                    <a:pt x="94548" y="163163"/>
                  </a:cubicBezTo>
                  <a:cubicBezTo>
                    <a:pt x="98945" y="161586"/>
                    <a:pt x="101866" y="157404"/>
                    <a:pt x="101835" y="152733"/>
                  </a:cubicBezTo>
                  <a:lnTo>
                    <a:pt x="101835" y="146161"/>
                  </a:lnTo>
                  <a:cubicBezTo>
                    <a:pt x="101805" y="145214"/>
                    <a:pt x="101452" y="144307"/>
                    <a:pt x="100835" y="143589"/>
                  </a:cubicBezTo>
                  <a:cubicBezTo>
                    <a:pt x="100106" y="142990"/>
                    <a:pt x="99205" y="142640"/>
                    <a:pt x="98263" y="142589"/>
                  </a:cubicBezTo>
                  <a:cubicBezTo>
                    <a:pt x="79355" y="144110"/>
                    <a:pt x="60450" y="139609"/>
                    <a:pt x="44256" y="129730"/>
                  </a:cubicBezTo>
                  <a:cubicBezTo>
                    <a:pt x="42804" y="128864"/>
                    <a:pt x="41810" y="127399"/>
                    <a:pt x="41541" y="125729"/>
                  </a:cubicBezTo>
                  <a:cubicBezTo>
                    <a:pt x="41349" y="124115"/>
                    <a:pt x="41871" y="122498"/>
                    <a:pt x="42970" y="121300"/>
                  </a:cubicBezTo>
                  <a:cubicBezTo>
                    <a:pt x="49542" y="114300"/>
                    <a:pt x="54400" y="104298"/>
                    <a:pt x="56400" y="73866"/>
                  </a:cubicBezTo>
                  <a:cubicBezTo>
                    <a:pt x="60115" y="19288"/>
                    <a:pt x="96120" y="0"/>
                    <a:pt x="128695" y="0"/>
                  </a:cubicBezTo>
                  <a:cubicBezTo>
                    <a:pt x="161271" y="0"/>
                    <a:pt x="198418" y="19288"/>
                    <a:pt x="201276" y="73866"/>
                  </a:cubicBezTo>
                  <a:cubicBezTo>
                    <a:pt x="203705" y="104298"/>
                    <a:pt x="208562" y="113585"/>
                    <a:pt x="215563" y="121300"/>
                  </a:cubicBezTo>
                  <a:cubicBezTo>
                    <a:pt x="216661" y="122518"/>
                    <a:pt x="217167" y="124156"/>
                    <a:pt x="216946" y="125780"/>
                  </a:cubicBezTo>
                  <a:cubicBezTo>
                    <a:pt x="216726" y="127404"/>
                    <a:pt x="215802" y="128849"/>
                    <a:pt x="214420" y="129730"/>
                  </a:cubicBezTo>
                  <a:cubicBezTo>
                    <a:pt x="198138" y="139521"/>
                    <a:pt x="179217" y="144014"/>
                    <a:pt x="160271" y="142589"/>
                  </a:cubicBezTo>
                  <a:cubicBezTo>
                    <a:pt x="158298" y="142589"/>
                    <a:pt x="156699" y="144188"/>
                    <a:pt x="156699" y="146161"/>
                  </a:cubicBezTo>
                  <a:lnTo>
                    <a:pt x="156699" y="152733"/>
                  </a:lnTo>
                  <a:cubicBezTo>
                    <a:pt x="156731" y="157427"/>
                    <a:pt x="159702" y="161598"/>
                    <a:pt x="164128" y="163163"/>
                  </a:cubicBezTo>
                  <a:lnTo>
                    <a:pt x="187131" y="171592"/>
                  </a:lnTo>
                  <a:cubicBezTo>
                    <a:pt x="188752" y="172195"/>
                    <a:pt x="189671" y="173910"/>
                    <a:pt x="189274" y="175593"/>
                  </a:cubicBezTo>
                  <a:cubicBezTo>
                    <a:pt x="188940" y="177230"/>
                    <a:pt x="187516" y="178417"/>
                    <a:pt x="185845" y="178450"/>
                  </a:cubicBezTo>
                  <a:cubicBezTo>
                    <a:pt x="176753" y="178653"/>
                    <a:pt x="168301" y="183172"/>
                    <a:pt x="163082" y="190620"/>
                  </a:cubicBezTo>
                  <a:cubicBezTo>
                    <a:pt x="157863" y="198067"/>
                    <a:pt x="156501" y="207554"/>
                    <a:pt x="159413" y="216169"/>
                  </a:cubicBezTo>
                  <a:close/>
                  <a:moveTo>
                    <a:pt x="341293" y="167735"/>
                  </a:moveTo>
                  <a:lnTo>
                    <a:pt x="308146" y="287464"/>
                  </a:lnTo>
                  <a:cubicBezTo>
                    <a:pt x="307310" y="290569"/>
                    <a:pt x="304503" y="292732"/>
                    <a:pt x="301288" y="292750"/>
                  </a:cubicBezTo>
                  <a:lnTo>
                    <a:pt x="212277" y="292750"/>
                  </a:lnTo>
                  <a:cubicBezTo>
                    <a:pt x="209194" y="292745"/>
                    <a:pt x="206447" y="290800"/>
                    <a:pt x="205419" y="287893"/>
                  </a:cubicBezTo>
                  <a:lnTo>
                    <a:pt x="179130" y="209311"/>
                  </a:lnTo>
                  <a:cubicBezTo>
                    <a:pt x="178397" y="207140"/>
                    <a:pt x="178750" y="204748"/>
                    <a:pt x="180079" y="202881"/>
                  </a:cubicBezTo>
                  <a:cubicBezTo>
                    <a:pt x="181409" y="201014"/>
                    <a:pt x="183553" y="199899"/>
                    <a:pt x="185845" y="199882"/>
                  </a:cubicBezTo>
                  <a:lnTo>
                    <a:pt x="305289" y="199882"/>
                  </a:lnTo>
                  <a:cubicBezTo>
                    <a:pt x="306785" y="199840"/>
                    <a:pt x="308096" y="198871"/>
                    <a:pt x="308575" y="197453"/>
                  </a:cubicBezTo>
                  <a:lnTo>
                    <a:pt x="320719" y="160877"/>
                  </a:lnTo>
                  <a:cubicBezTo>
                    <a:pt x="321652" y="158039"/>
                    <a:pt x="323713" y="155711"/>
                    <a:pt x="326416" y="154440"/>
                  </a:cubicBezTo>
                  <a:cubicBezTo>
                    <a:pt x="329119" y="153170"/>
                    <a:pt x="332227" y="153069"/>
                    <a:pt x="335007" y="154162"/>
                  </a:cubicBezTo>
                  <a:cubicBezTo>
                    <a:pt x="340436" y="156233"/>
                    <a:pt x="343224" y="162254"/>
                    <a:pt x="341293" y="1677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Jost SemiBold" panose="020B0604020202020204" charset="0"/>
                <a:ea typeface="Jost SemiBol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474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F9D28-4B89-159C-EF39-9604A8CB3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0A83A08-C7C8-2F18-E1DB-8E8524939692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75A3DD-E727-A398-5DBA-009037256FA2}"/>
              </a:ext>
            </a:extLst>
          </p:cNvPr>
          <p:cNvSpPr/>
          <p:nvPr/>
        </p:nvSpPr>
        <p:spPr>
          <a:xfrm>
            <a:off x="164592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11F4EC-8037-9835-0C8A-084E59B7100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00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00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</p:spTree>
    <p:extLst>
      <p:ext uri="{BB962C8B-B14F-4D97-AF65-F5344CB8AC3E}">
        <p14:creationId xmlns:p14="http://schemas.microsoft.com/office/powerpoint/2010/main" val="2001082868"/>
      </p:ext>
    </p:extLst>
  </p:cSld>
  <p:clrMapOvr>
    <a:masterClrMapping/>
  </p:clrMapOvr>
  <p:transition spd="slow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6394-B17F-E28B-30E0-1B721ACD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02E2F4-E6AD-9D21-3394-41C98163B615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912AD2-AAEA-099C-24C2-3BBFD0FCCB20}"/>
              </a:ext>
            </a:extLst>
          </p:cNvPr>
          <p:cNvSpPr/>
          <p:nvPr/>
        </p:nvSpPr>
        <p:spPr>
          <a:xfrm>
            <a:off x="0" y="0"/>
            <a:ext cx="164592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3FEB38-17C9-5E08-CAA8-8630B079724F}"/>
              </a:ext>
            </a:extLst>
          </p:cNvPr>
          <p:cNvSpPr/>
          <p:nvPr/>
        </p:nvSpPr>
        <p:spPr>
          <a:xfrm>
            <a:off x="-1645920" y="0"/>
            <a:ext cx="1645920" cy="5143500"/>
          </a:xfrm>
          <a:prstGeom prst="rect">
            <a:avLst/>
          </a:prstGeom>
          <a:solidFill>
            <a:srgbClr val="84A98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Cost</a:t>
            </a:r>
            <a:b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6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&amp; Sales</a:t>
            </a:r>
          </a:p>
        </p:txBody>
      </p:sp>
    </p:spTree>
    <p:extLst>
      <p:ext uri="{BB962C8B-B14F-4D97-AF65-F5344CB8AC3E}">
        <p14:creationId xmlns:p14="http://schemas.microsoft.com/office/powerpoint/2010/main" val="2331601383"/>
      </p:ext>
    </p:extLst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9D26E-1A63-AFAE-4A15-56E35200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ABF1F22-A901-4876-85D7-C4C3ABF13615}"/>
              </a:ext>
            </a:extLst>
          </p:cNvPr>
          <p:cNvSpPr txBox="1"/>
          <p:nvPr/>
        </p:nvSpPr>
        <p:spPr>
          <a:xfrm rot="5400000">
            <a:off x="6438278" y="1289030"/>
            <a:ext cx="468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rgbClr val="84A98C"/>
                    </a:gs>
                    <a:gs pos="30000">
                      <a:srgbClr val="84A98C">
                        <a:lumMod val="97000"/>
                      </a:srgbClr>
                    </a:gs>
                    <a:gs pos="69000">
                      <a:srgbClr val="84A98C"/>
                    </a:gs>
                    <a:gs pos="97000">
                      <a:srgbClr val="84A98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 Alternates" panose="02000505000000020004" pitchFamily="2" charset="0"/>
              </a:rPr>
              <a:t>Agenda</a:t>
            </a:r>
            <a:endParaRPr lang="en-US" sz="4400" dirty="0">
              <a:gradFill flip="none" rotWithShape="1">
                <a:gsLst>
                  <a:gs pos="0">
                    <a:srgbClr val="84A98C"/>
                  </a:gs>
                  <a:gs pos="30000">
                    <a:srgbClr val="84A98C">
                      <a:lumMod val="97000"/>
                    </a:srgbClr>
                  </a:gs>
                  <a:gs pos="69000">
                    <a:srgbClr val="84A98C"/>
                  </a:gs>
                  <a:gs pos="97000">
                    <a:srgbClr val="84A98C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 Alternates" panose="02000505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B0C35A-4D9E-3C47-2ED2-08B9C684B7D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AD2C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Future</a:t>
            </a:r>
            <a:br>
              <a:rPr lang="en-US" sz="10000" b="1" dirty="0">
                <a:solidFill>
                  <a:srgbClr val="2F3E46"/>
                </a:solidFill>
                <a:latin typeface="Montserrat Alternates" panose="02000505000000020004" pitchFamily="2" charset="0"/>
              </a:rPr>
            </a:br>
            <a:r>
              <a:rPr lang="en-US" sz="10000" b="1" dirty="0">
                <a:solidFill>
                  <a:srgbClr val="2F3E46"/>
                </a:solidFill>
                <a:latin typeface="Montserrat Alternates" panose="02000505000000020004" pitchFamily="2" charset="0"/>
              </a:rPr>
              <a:t>Work</a:t>
            </a:r>
            <a:endParaRPr lang="en-US" sz="10000" dirty="0">
              <a:solidFill>
                <a:srgbClr val="2F3E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14656"/>
      </p:ext>
    </p:extLst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E955-D488-2CB3-B02B-BA068698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4863-02DB-B030-C514-E4AB9BEB9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3" y="146408"/>
            <a:ext cx="5884469" cy="764082"/>
          </a:xfrm>
        </p:spPr>
        <p:txBody>
          <a:bodyPr/>
          <a:lstStyle/>
          <a:p>
            <a:r>
              <a:rPr lang="en-US" sz="4600" dirty="0"/>
              <a:t>Models Improvement </a:t>
            </a:r>
          </a:p>
        </p:txBody>
      </p:sp>
      <p:pic>
        <p:nvPicPr>
          <p:cNvPr id="4" name="Picture 3" descr="A black background with white and blue text&#10;&#10;AI-generated content may be incorrect.">
            <a:extLst>
              <a:ext uri="{FF2B5EF4-FFF2-40B4-BE49-F238E27FC236}">
                <a16:creationId xmlns:a16="http://schemas.microsoft.com/office/drawing/2014/main" id="{7FD89AB6-80C2-A6CD-8236-632A82615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792" y="905190"/>
            <a:ext cx="2652064" cy="996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A3667-2426-4C2A-3F56-1A71DAC3EBD3}"/>
              </a:ext>
            </a:extLst>
          </p:cNvPr>
          <p:cNvSpPr txBox="1"/>
          <p:nvPr/>
        </p:nvSpPr>
        <p:spPr>
          <a:xfrm>
            <a:off x="596683" y="1263628"/>
            <a:ext cx="458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Albert Sans" pitchFamily="2" charset="0"/>
              </a:rPr>
              <a:t>Integrating Google’s </a:t>
            </a:r>
            <a:r>
              <a:rPr lang="en-US" sz="1800" b="1" dirty="0">
                <a:solidFill>
                  <a:srgbClr val="3779FD"/>
                </a:solidFill>
                <a:latin typeface="Albert Sans" pitchFamily="2" charset="0"/>
              </a:rPr>
              <a:t>SignGemma</a:t>
            </a:r>
            <a:r>
              <a:rPr lang="en-US" sz="1800" dirty="0">
                <a:latin typeface="Albert Sans" pitchFamily="2" charset="0"/>
              </a:rPr>
              <a:t>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</a:rPr>
              <a:t>Model</a:t>
            </a:r>
          </a:p>
          <a:p>
            <a:endParaRPr lang="en-US" sz="1800" dirty="0">
              <a:latin typeface="Albert Sans" pitchFamily="2" charset="0"/>
            </a:endParaRPr>
          </a:p>
          <a:p>
            <a:r>
              <a:rPr lang="en-US" sz="1800" dirty="0">
                <a:latin typeface="Albert Sans" pitchFamily="2" charset="0"/>
              </a:rPr>
              <a:t>New AI model by Google for real-time ASL Translation.</a:t>
            </a:r>
          </a:p>
        </p:txBody>
      </p:sp>
      <p:pic>
        <p:nvPicPr>
          <p:cNvPr id="7" name="GOOGLE-SIGNGEMMA">
            <a:hlinkClick r:id="" action="ppaction://media"/>
            <a:extLst>
              <a:ext uri="{FF2B5EF4-FFF2-40B4-BE49-F238E27FC236}">
                <a16:creationId xmlns:a16="http://schemas.microsoft.com/office/drawing/2014/main" id="{AA3C6339-0AC9-9245-1ED7-64F60DC5A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9999" y="2008643"/>
            <a:ext cx="3134857" cy="3134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01322-A21B-B4E6-D96C-8361D7701B26}"/>
              </a:ext>
            </a:extLst>
          </p:cNvPr>
          <p:cNvSpPr txBox="1"/>
          <p:nvPr/>
        </p:nvSpPr>
        <p:spPr>
          <a:xfrm>
            <a:off x="596683" y="2562655"/>
            <a:ext cx="38156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2796F"/>
                </a:solidFill>
                <a:latin typeface="Albert Sans" pitchFamily="2" charset="0"/>
              </a:rPr>
              <a:t>Benefits: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lbert Sans" pitchFamily="2" charset="0"/>
              </a:rPr>
              <a:t>Higher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lbert Sans" pitchFamily="2" charset="0"/>
              </a:rPr>
              <a:t>Offline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lbert Sans" pitchFamily="2" charset="0"/>
              </a:rPr>
              <a:t>Better user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lbert Sans" pitchFamily="2" charset="0"/>
              </a:rPr>
              <a:t>Support for complex signs</a:t>
            </a:r>
          </a:p>
        </p:txBody>
      </p:sp>
    </p:spTree>
    <p:extLst>
      <p:ext uri="{BB962C8B-B14F-4D97-AF65-F5344CB8AC3E}">
        <p14:creationId xmlns:p14="http://schemas.microsoft.com/office/powerpoint/2010/main" val="2931690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17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C2DE57-5460-2E0F-772A-3C416D51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911" y="159662"/>
            <a:ext cx="5884469" cy="1128202"/>
          </a:xfrm>
        </p:spPr>
        <p:txBody>
          <a:bodyPr anchor="ctr"/>
          <a:lstStyle/>
          <a:p>
            <a:pPr algn="l"/>
            <a:r>
              <a:rPr lang="en-US" sz="3200" dirty="0"/>
              <a:t>Develop models compatible with different smart glasses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5ECDC-9F08-5D88-F75E-05B960814947}"/>
              </a:ext>
            </a:extLst>
          </p:cNvPr>
          <p:cNvSpPr txBox="1"/>
          <p:nvPr/>
        </p:nvSpPr>
        <p:spPr>
          <a:xfrm>
            <a:off x="1059950" y="1396757"/>
            <a:ext cx="6195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lbert Sans" pitchFamily="2" charset="0"/>
              </a:rPr>
              <a:t>Using </a:t>
            </a:r>
            <a:r>
              <a:rPr lang="en-US" sz="2000" b="1" dirty="0">
                <a:solidFill>
                  <a:srgbClr val="52796F"/>
                </a:solidFill>
                <a:latin typeface="Albert Sans" pitchFamily="2" charset="0"/>
              </a:rPr>
              <a:t>Android XR Smart Glasses</a:t>
            </a:r>
            <a:r>
              <a:rPr lang="en-US" sz="2000" dirty="0">
                <a:solidFill>
                  <a:srgbClr val="52796F"/>
                </a:solidFill>
                <a:latin typeface="Albert Sans" pitchFamily="2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lbert Sans" pitchFamily="2" charset="0"/>
              </a:rPr>
              <a:t>Plan to adopt Google Android XR in future versions</a:t>
            </a:r>
          </a:p>
        </p:txBody>
      </p:sp>
      <p:sp>
        <p:nvSpPr>
          <p:cNvPr id="7" name="AutoShape 2" descr="✅">
            <a:extLst>
              <a:ext uri="{FF2B5EF4-FFF2-40B4-BE49-F238E27FC236}">
                <a16:creationId xmlns:a16="http://schemas.microsoft.com/office/drawing/2014/main" id="{68C3782D-A233-A070-EC1E-3DD6E8265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95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air of sunglasses on a window&#10;&#10;AI-generated content may be incorrect.">
            <a:extLst>
              <a:ext uri="{FF2B5EF4-FFF2-40B4-BE49-F238E27FC236}">
                <a16:creationId xmlns:a16="http://schemas.microsoft.com/office/drawing/2014/main" id="{A5B24F26-BD7E-DBE8-19C6-01891C846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707" y="1883192"/>
            <a:ext cx="3305333" cy="1852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8FCDBF-D39B-2D73-C0CC-9F945433AC7B}"/>
              </a:ext>
            </a:extLst>
          </p:cNvPr>
          <p:cNvSpPr txBox="1"/>
          <p:nvPr/>
        </p:nvSpPr>
        <p:spPr>
          <a:xfrm>
            <a:off x="1059950" y="2253696"/>
            <a:ext cx="462881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lbert Sans" pitchFamily="2" charset="0"/>
                <a:cs typeface="Arial"/>
                <a:sym typeface="Arial"/>
              </a:rPr>
              <a:t>Why Android XR?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lbert Sans" pitchFamily="2" charset="0"/>
                <a:cs typeface="Arial"/>
                <a:sym typeface="Arial"/>
              </a:rPr>
              <a:t>Better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2796F"/>
                </a:solidFill>
                <a:effectLst/>
                <a:uLnTx/>
                <a:uFillTx/>
                <a:latin typeface="Albert Sans" pitchFamily="2" charset="0"/>
                <a:cs typeface="Arial"/>
                <a:sym typeface="Arial"/>
              </a:rPr>
              <a:t>performance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lbert Sans" pitchFamily="2" charset="0"/>
                <a:cs typeface="Arial"/>
                <a:sym typeface="Arial"/>
              </a:rPr>
              <a:t> &amp; </a:t>
            </a:r>
            <a:r>
              <a:rPr lang="en-US" sz="1800" b="1" dirty="0">
                <a:solidFill>
                  <a:srgbClr val="52796F"/>
                </a:solidFill>
                <a:latin typeface="Albert Sans" pitchFamily="2" charset="0"/>
              </a:rPr>
              <a:t>battery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lbert Sans" pitchFamily="2" charset="0"/>
                <a:cs typeface="Arial"/>
                <a:sym typeface="Arial"/>
              </a:rPr>
              <a:t> life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dirty="0">
                <a:solidFill>
                  <a:srgbClr val="52796F"/>
                </a:solidFill>
                <a:latin typeface="Albert Sans" pitchFamily="2" charset="0"/>
              </a:rPr>
              <a:t>Seamless integration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lbert Sans" pitchFamily="2" charset="0"/>
                <a:cs typeface="Arial"/>
                <a:sym typeface="Arial"/>
              </a:rPr>
              <a:t>with Android app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2796F"/>
                </a:solidFill>
                <a:effectLst/>
                <a:uLnTx/>
                <a:uFillTx/>
                <a:latin typeface="Albert Sans" pitchFamily="2" charset="0"/>
                <a:cs typeface="Arial"/>
                <a:sym typeface="Arial"/>
              </a:rPr>
              <a:t>Built-in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lbert Sans" pitchFamily="2" charset="0"/>
                <a:cs typeface="Arial"/>
                <a:sym typeface="Arial"/>
              </a:rPr>
              <a:t> camera &amp; sensors for gesture tracking</a:t>
            </a:r>
          </a:p>
        </p:txBody>
      </p:sp>
    </p:spTree>
    <p:extLst>
      <p:ext uri="{BB962C8B-B14F-4D97-AF65-F5344CB8AC3E}">
        <p14:creationId xmlns:p14="http://schemas.microsoft.com/office/powerpoint/2010/main" val="1730036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C80F382-0E2A-4472-AD60-B4A518AD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68277" cy="764082"/>
          </a:xfrm>
        </p:spPr>
        <p:txBody>
          <a:bodyPr/>
          <a:lstStyle/>
          <a:p>
            <a:r>
              <a:rPr lang="en-US" sz="4600" dirty="0"/>
              <a:t>Team Members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C327EF-3D2A-F6F3-D732-F94A9744766C}"/>
              </a:ext>
            </a:extLst>
          </p:cNvPr>
          <p:cNvGrpSpPr/>
          <p:nvPr/>
        </p:nvGrpSpPr>
        <p:grpSpPr>
          <a:xfrm>
            <a:off x="864000" y="908732"/>
            <a:ext cx="3482821" cy="875100"/>
            <a:chOff x="864000" y="943592"/>
            <a:chExt cx="3482821" cy="875100"/>
          </a:xfrm>
        </p:grpSpPr>
        <p:pic>
          <p:nvPicPr>
            <p:cNvPr id="11" name="Picture 10" descr="A person with his hands in his pockets&#10;&#10;Description automatically generated">
              <a:extLst>
                <a:ext uri="{FF2B5EF4-FFF2-40B4-BE49-F238E27FC236}">
                  <a16:creationId xmlns:a16="http://schemas.microsoft.com/office/drawing/2014/main" id="{D4721F7E-B27C-C4AF-F035-C2E6896ED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000" y="943592"/>
              <a:ext cx="875100" cy="875100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FCC705-F71D-375C-8CC6-54DAFC22ED5D}"/>
                </a:ext>
              </a:extLst>
            </p:cNvPr>
            <p:cNvSpPr txBox="1"/>
            <p:nvPr/>
          </p:nvSpPr>
          <p:spPr>
            <a:xfrm>
              <a:off x="1962835" y="1015342"/>
              <a:ext cx="2383986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b="1" dirty="0">
                  <a:solidFill>
                    <a:srgbClr val="52796F"/>
                  </a:solidFill>
                  <a:latin typeface="Jost SemiBold" panose="020B0604020202020204" charset="0"/>
                  <a:ea typeface="Jost SemiBold" panose="020B0604020202020204" charset="0"/>
                  <a:cs typeface="+mn-cs"/>
                </a:rPr>
                <a:t>Team Leader</a:t>
              </a:r>
              <a:endParaRPr lang="ar-EG" dirty="0"/>
            </a:p>
            <a:p>
              <a:r>
                <a:rPr lang="en-US" dirty="0">
                  <a:latin typeface="Albert Sans Medium" pitchFamily="2" charset="0"/>
                </a:rPr>
                <a:t>Abdallah Ahmed Baghdadi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7AFAB9-338D-0830-D5F3-A490C480D90C}"/>
              </a:ext>
            </a:extLst>
          </p:cNvPr>
          <p:cNvGrpSpPr/>
          <p:nvPr/>
        </p:nvGrpSpPr>
        <p:grpSpPr>
          <a:xfrm>
            <a:off x="4875725" y="922556"/>
            <a:ext cx="4065717" cy="875100"/>
            <a:chOff x="4824000" y="943592"/>
            <a:chExt cx="4065717" cy="8751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92125B-84EF-4841-6350-595E432DD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824000" y="943592"/>
              <a:ext cx="875100" cy="875100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EE44E5-0BFC-DC94-E30C-99A5AD0235A3}"/>
                </a:ext>
              </a:extLst>
            </p:cNvPr>
            <p:cNvSpPr txBox="1"/>
            <p:nvPr/>
          </p:nvSpPr>
          <p:spPr>
            <a:xfrm>
              <a:off x="5984755" y="1015342"/>
              <a:ext cx="290496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latin typeface="Jost SemiBold" panose="020B0604020202020204" charset="0"/>
                  <a:ea typeface="Jost SemiBold" panose="020B0604020202020204" charset="0"/>
                </a:rPr>
                <a:t>Member</a:t>
              </a:r>
              <a:endParaRPr lang="en-US" dirty="0"/>
            </a:p>
            <a:p>
              <a:r>
                <a:rPr lang="en-US" dirty="0">
                  <a:latin typeface="Albert Sans Medium" pitchFamily="2" charset="0"/>
                </a:rPr>
                <a:t>Abdelrahman Karam Abu El khair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D484EE-BA48-A567-B750-A216E4702B88}"/>
              </a:ext>
            </a:extLst>
          </p:cNvPr>
          <p:cNvGrpSpPr/>
          <p:nvPr/>
        </p:nvGrpSpPr>
        <p:grpSpPr>
          <a:xfrm>
            <a:off x="864000" y="2008226"/>
            <a:ext cx="3432120" cy="875100"/>
            <a:chOff x="822074" y="3052812"/>
            <a:chExt cx="3432120" cy="8751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6BB80FE-A7E6-34C5-AF46-2C5A579F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22074" y="3052812"/>
              <a:ext cx="875100" cy="875100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D63252-C0EF-F9A4-B528-5537675741B7}"/>
                </a:ext>
              </a:extLst>
            </p:cNvPr>
            <p:cNvSpPr txBox="1"/>
            <p:nvPr/>
          </p:nvSpPr>
          <p:spPr>
            <a:xfrm>
              <a:off x="1972800" y="3117498"/>
              <a:ext cx="228139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latin typeface="Jost SemiBold" panose="020B0604020202020204" charset="0"/>
                  <a:ea typeface="Jost SemiBold" panose="020B0604020202020204" charset="0"/>
                </a:rPr>
                <a:t>Member</a:t>
              </a:r>
              <a:endParaRPr lang="en-US" dirty="0"/>
            </a:p>
            <a:p>
              <a:r>
                <a:rPr lang="en-US" dirty="0">
                  <a:latin typeface="Albert Sans Medium" pitchFamily="2" charset="0"/>
                </a:rPr>
                <a:t>Emad Tantawy Mohamed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4C1CF2-FD49-8DFA-83F0-DBB02277665B}"/>
              </a:ext>
            </a:extLst>
          </p:cNvPr>
          <p:cNvGrpSpPr/>
          <p:nvPr/>
        </p:nvGrpSpPr>
        <p:grpSpPr>
          <a:xfrm>
            <a:off x="4875725" y="4098371"/>
            <a:ext cx="3244569" cy="875100"/>
            <a:chOff x="822074" y="4107422"/>
            <a:chExt cx="3244569" cy="8751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02693A-1FBB-C0FA-5E53-F5E9923C6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22074" y="4107422"/>
              <a:ext cx="875100" cy="875100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5592A4-D0F4-4F3B-0F87-B434666D95BB}"/>
                </a:ext>
              </a:extLst>
            </p:cNvPr>
            <p:cNvSpPr txBox="1"/>
            <p:nvPr/>
          </p:nvSpPr>
          <p:spPr>
            <a:xfrm>
              <a:off x="1972800" y="4175639"/>
              <a:ext cx="2093843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latin typeface="Jost SemiBold" panose="020B0604020202020204" charset="0"/>
                  <a:ea typeface="Jost SemiBold" panose="020B0604020202020204" charset="0"/>
                </a:rPr>
                <a:t>Member</a:t>
              </a:r>
              <a:endParaRPr lang="en-US" dirty="0"/>
            </a:p>
            <a:p>
              <a:r>
                <a:rPr lang="en-US" dirty="0">
                  <a:latin typeface="Albert Sans Medium" pitchFamily="2" charset="0"/>
                </a:rPr>
                <a:t>Omar Ramadan Nabeh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9BB433-C7DB-AB7B-42D3-527CAFCC1188}"/>
              </a:ext>
            </a:extLst>
          </p:cNvPr>
          <p:cNvGrpSpPr/>
          <p:nvPr/>
        </p:nvGrpSpPr>
        <p:grpSpPr>
          <a:xfrm>
            <a:off x="4875725" y="2008226"/>
            <a:ext cx="4072519" cy="875099"/>
            <a:chOff x="4848815" y="1998202"/>
            <a:chExt cx="4072520" cy="8750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072FFA-C296-8A47-5E9D-B82EFD66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flipH="1">
              <a:off x="4848815" y="1998202"/>
              <a:ext cx="875099" cy="875099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5433CA-DAFB-1DFF-FF07-E97A4BA278D1}"/>
                </a:ext>
              </a:extLst>
            </p:cNvPr>
            <p:cNvSpPr txBox="1"/>
            <p:nvPr/>
          </p:nvSpPr>
          <p:spPr>
            <a:xfrm>
              <a:off x="5979503" y="2122046"/>
              <a:ext cx="294183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latin typeface="Jost SemiBold" panose="020B0604020202020204" charset="0"/>
                  <a:ea typeface="Jost SemiBold" panose="020B0604020202020204" charset="0"/>
                </a:rPr>
                <a:t>Member</a:t>
              </a:r>
              <a:endParaRPr lang="en-US" dirty="0"/>
            </a:p>
            <a:p>
              <a:r>
                <a:rPr lang="es-ES" dirty="0"/>
                <a:t>Abd El-Fatah Ahmed Abd El-Fatah</a:t>
              </a:r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6BE063-2CFE-3083-A16F-332CD5FC3BC6}"/>
              </a:ext>
            </a:extLst>
          </p:cNvPr>
          <p:cNvGrpSpPr/>
          <p:nvPr/>
        </p:nvGrpSpPr>
        <p:grpSpPr>
          <a:xfrm>
            <a:off x="864000" y="3053298"/>
            <a:ext cx="3397655" cy="875100"/>
            <a:chOff x="4848815" y="3052811"/>
            <a:chExt cx="3397655" cy="875100"/>
          </a:xfrm>
        </p:grpSpPr>
        <p:pic>
          <p:nvPicPr>
            <p:cNvPr id="29" name="Picture 28" descr="A person in a green sweater&#10;&#10;Description automatically generated">
              <a:extLst>
                <a:ext uri="{FF2B5EF4-FFF2-40B4-BE49-F238E27FC236}">
                  <a16:creationId xmlns:a16="http://schemas.microsoft.com/office/drawing/2014/main" id="{6C6C6661-4972-623D-32D2-20F9812C0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8815" y="3052811"/>
              <a:ext cx="875100" cy="875100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48EC73-1246-55A2-4E77-76EFF8B59096}"/>
                </a:ext>
              </a:extLst>
            </p:cNvPr>
            <p:cNvSpPr txBox="1"/>
            <p:nvPr/>
          </p:nvSpPr>
          <p:spPr>
            <a:xfrm>
              <a:off x="5979503" y="3117498"/>
              <a:ext cx="2266967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latin typeface="Jost SemiBold" panose="020B0604020202020204" charset="0"/>
                  <a:ea typeface="Jost SemiBold" panose="020B0604020202020204" charset="0"/>
                </a:rPr>
                <a:t>Member</a:t>
              </a:r>
              <a:endParaRPr lang="en-US" dirty="0"/>
            </a:p>
            <a:p>
              <a:r>
                <a:rPr lang="en-US" dirty="0">
                  <a:latin typeface="Albert Sans Medium" pitchFamily="2" charset="0"/>
                </a:rPr>
                <a:t>Abdallah Hesham Gomaa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7423B6-44A1-23E5-1559-EEA1F20ADFB3}"/>
              </a:ext>
            </a:extLst>
          </p:cNvPr>
          <p:cNvGrpSpPr/>
          <p:nvPr/>
        </p:nvGrpSpPr>
        <p:grpSpPr>
          <a:xfrm>
            <a:off x="864000" y="4095222"/>
            <a:ext cx="3071769" cy="875101"/>
            <a:chOff x="4824000" y="4107421"/>
            <a:chExt cx="3071769" cy="875101"/>
          </a:xfrm>
        </p:grpSpPr>
        <p:pic>
          <p:nvPicPr>
            <p:cNvPr id="32" name="Picture 31" descr="A person in a black coat&#10;&#10;Description automatically generated">
              <a:extLst>
                <a:ext uri="{FF2B5EF4-FFF2-40B4-BE49-F238E27FC236}">
                  <a16:creationId xmlns:a16="http://schemas.microsoft.com/office/drawing/2014/main" id="{305CECE9-F69B-F7E3-D77F-990EAB4A0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24000" y="4107421"/>
              <a:ext cx="875101" cy="875101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BCFA49-CAD9-D3B9-E304-401D6B44B3C8}"/>
                </a:ext>
              </a:extLst>
            </p:cNvPr>
            <p:cNvSpPr txBox="1"/>
            <p:nvPr/>
          </p:nvSpPr>
          <p:spPr>
            <a:xfrm>
              <a:off x="5991080" y="4175639"/>
              <a:ext cx="190468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latin typeface="Jost SemiBold" panose="020B0604020202020204" charset="0"/>
                  <a:ea typeface="Jost SemiBold" panose="020B0604020202020204" charset="0"/>
                </a:rPr>
                <a:t>Member</a:t>
              </a:r>
              <a:endParaRPr lang="en-US" dirty="0"/>
            </a:p>
            <a:p>
              <a:r>
                <a:rPr lang="en-US" dirty="0">
                  <a:latin typeface="Albert Sans Medium" pitchFamily="2" charset="0"/>
                </a:rPr>
                <a:t>Omer Hany Metwally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305101-7598-0275-6D82-997D676BB12D}"/>
              </a:ext>
            </a:extLst>
          </p:cNvPr>
          <p:cNvGrpSpPr/>
          <p:nvPr/>
        </p:nvGrpSpPr>
        <p:grpSpPr>
          <a:xfrm>
            <a:off x="4875725" y="3053298"/>
            <a:ext cx="3844494" cy="875100"/>
            <a:chOff x="4875725" y="3053298"/>
            <a:chExt cx="3844494" cy="875100"/>
          </a:xfrm>
        </p:grpSpPr>
        <p:pic>
          <p:nvPicPr>
            <p:cNvPr id="17" name="Picture 16" descr="A person with his hands in his pockets&#10;&#10;Description automatically generated">
              <a:extLst>
                <a:ext uri="{FF2B5EF4-FFF2-40B4-BE49-F238E27FC236}">
                  <a16:creationId xmlns:a16="http://schemas.microsoft.com/office/drawing/2014/main" id="{221D3F31-FE53-4073-3B95-4454229A6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5725" y="3053298"/>
              <a:ext cx="875100" cy="875100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F2F0C-7F5C-E41E-418F-D59259BDC946}"/>
                </a:ext>
              </a:extLst>
            </p:cNvPr>
            <p:cNvSpPr txBox="1"/>
            <p:nvPr/>
          </p:nvSpPr>
          <p:spPr>
            <a:xfrm>
              <a:off x="6002808" y="3118104"/>
              <a:ext cx="2717411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latin typeface="Jost SemiBold" panose="020B0604020202020204" charset="0"/>
                  <a:ea typeface="Jost SemiBold" panose="020B0604020202020204" charset="0"/>
                </a:rPr>
                <a:t>Member</a:t>
              </a:r>
              <a:endParaRPr lang="en-US" dirty="0"/>
            </a:p>
            <a:p>
              <a:r>
                <a:rPr lang="en-US" dirty="0">
                  <a:latin typeface="Albert Sans Medium" pitchFamily="2" charset="0"/>
                </a:rPr>
                <a:t>Abdelrahman Mohamed Talaat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977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sign Inspiration Thesis Defense by Slidesgo">
  <a:themeElements>
    <a:clrScheme name="Simple Light">
      <a:dk1>
        <a:srgbClr val="191919"/>
      </a:dk1>
      <a:lt1>
        <a:srgbClr val="FFFFFF"/>
      </a:lt1>
      <a:dk2>
        <a:srgbClr val="FFC21F"/>
      </a:dk2>
      <a:lt2>
        <a:srgbClr val="CACAC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8376d4-6e4a-456d-9ba9-b9d3d7e47cf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A2482F9493B54E82E0EDCB57337A8F" ma:contentTypeVersion="15" ma:contentTypeDescription="Create a new document." ma:contentTypeScope="" ma:versionID="2fb95de2c62c3f714fe1aa9803495d22">
  <xsd:schema xmlns:xsd="http://www.w3.org/2001/XMLSchema" xmlns:xs="http://www.w3.org/2001/XMLSchema" xmlns:p="http://schemas.microsoft.com/office/2006/metadata/properties" xmlns:ns3="508376d4-6e4a-456d-9ba9-b9d3d7e47cf4" xmlns:ns4="6c9627db-9ddc-4961-96d8-7b975e84ad83" targetNamespace="http://schemas.microsoft.com/office/2006/metadata/properties" ma:root="true" ma:fieldsID="9f1035928e8c8f25994189546b228d88" ns3:_="" ns4:_="">
    <xsd:import namespace="508376d4-6e4a-456d-9ba9-b9d3d7e47cf4"/>
    <xsd:import namespace="6c9627db-9ddc-4961-96d8-7b975e84a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8376d4-6e4a-456d-9ba9-b9d3d7e47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9627db-9ddc-4961-96d8-7b975e84ad8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3D7096-F897-4EDA-8133-CDCDDEDC605D}">
  <ds:schemaRefs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6c9627db-9ddc-4961-96d8-7b975e84ad83"/>
    <ds:schemaRef ds:uri="508376d4-6e4a-456d-9ba9-b9d3d7e47cf4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A82294F-AACC-444D-B9FD-DA1E11CE0C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8376d4-6e4a-456d-9ba9-b9d3d7e47cf4"/>
    <ds:schemaRef ds:uri="6c9627db-9ddc-4961-96d8-7b975e84a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8D4417-AE8E-4875-BC02-34054B1278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5348</TotalTime>
  <Words>2763</Words>
  <Application>Microsoft Office PowerPoint</Application>
  <PresentationFormat>On-screen Show (16:9)</PresentationFormat>
  <Paragraphs>708</Paragraphs>
  <Slides>101</Slides>
  <Notes>63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Roboto</vt:lpstr>
      <vt:lpstr>Montserrat Alternates</vt:lpstr>
      <vt:lpstr>Jost</vt:lpstr>
      <vt:lpstr>Arial</vt:lpstr>
      <vt:lpstr>Albert Sans</vt:lpstr>
      <vt:lpstr>Jost SemiBold</vt:lpstr>
      <vt:lpstr>Albert Sans Medium</vt:lpstr>
      <vt:lpstr>Agency FB</vt:lpstr>
      <vt:lpstr>Design Inspiration Thesis Defense by Slidesgo</vt:lpstr>
      <vt:lpstr>DiaMate</vt:lpstr>
      <vt:lpstr>PowerPoint Presentation</vt:lpstr>
      <vt:lpstr>PowerPoint Presentation</vt:lpstr>
      <vt:lpstr>PowerPoint Presentation</vt:lpstr>
      <vt:lpstr>PowerPoint Presentation</vt:lpstr>
      <vt:lpstr>Direct Complications of Diabetes</vt:lpstr>
      <vt:lpstr>Diabetes impairment affects millions of people worldwide.</vt:lpstr>
      <vt:lpstr>Diabetes impairment affects millions of people worldwide.</vt:lpstr>
      <vt:lpstr>Current Solutions </vt:lpstr>
      <vt:lpstr>Diabetes impairment affects millions of people worldwide.</vt:lpstr>
      <vt:lpstr>Our Solution</vt:lpstr>
      <vt:lpstr>Our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Showcase</vt:lpstr>
      <vt:lpstr>PowerPoint Presentation</vt:lpstr>
      <vt:lpstr>Application Showcase</vt:lpstr>
      <vt:lpstr>Application Showcase</vt:lpstr>
      <vt:lpstr>Application Showcase</vt:lpstr>
      <vt:lpstr>Application Showcase</vt:lpstr>
      <vt:lpstr>Application Showcase</vt:lpstr>
      <vt:lpstr>Application Showcase</vt:lpstr>
      <vt:lpstr>Application Showcase</vt:lpstr>
      <vt:lpstr>Application Showcase</vt:lpstr>
      <vt:lpstr>Application Showcase</vt:lpstr>
      <vt:lpstr>Application Showcase</vt:lpstr>
      <vt:lpstr>Application Showcase</vt:lpstr>
      <vt:lpstr>Application Showcase</vt:lpstr>
      <vt:lpstr>Application Showcase</vt:lpstr>
      <vt:lpstr>Error Handling</vt:lpstr>
      <vt:lpstr>Application Experience</vt:lpstr>
      <vt:lpstr>Application Experience</vt:lpstr>
      <vt:lpstr>Hardware Design</vt:lpstr>
      <vt:lpstr>Hardware Showcase</vt:lpstr>
      <vt:lpstr>Hardware Showcase</vt:lpstr>
      <vt:lpstr>PowerPoint Presentation</vt:lpstr>
      <vt:lpstr>PowerPoint Presentation</vt:lpstr>
      <vt:lpstr>Communication Protocol</vt:lpstr>
      <vt:lpstr>How MQTT Works</vt:lpstr>
      <vt:lpstr>Hardware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Structure (Prototype)</vt:lpstr>
      <vt:lpstr>Revenue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Improvement </vt:lpstr>
      <vt:lpstr>Develop models compatible with different smart glasses</vt:lpstr>
      <vt:lpstr>Team Members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DiaMate</dc:title>
  <dc:creator>abdelrhmankrm</dc:creator>
  <cp:lastModifiedBy>عبدالمنعم عادل عبدالمنعم محمود ضيف الله</cp:lastModifiedBy>
  <cp:revision>84</cp:revision>
  <dcterms:modified xsi:type="dcterms:W3CDTF">2026-02-04T13:17:39Z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0x0101003EA2482F9493B54E82E0EDCB57337A8F</vt:lpwstr>
  </property>
</Properties>
</file>